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361" r:id="rId5"/>
    <p:sldId id="403" r:id="rId6"/>
    <p:sldId id="480" r:id="rId7"/>
    <p:sldId id="503" r:id="rId8"/>
    <p:sldId id="845" r:id="rId9"/>
    <p:sldId id="1213" r:id="rId10"/>
    <p:sldId id="1229" r:id="rId11"/>
    <p:sldId id="1209" r:id="rId12"/>
    <p:sldId id="973" r:id="rId13"/>
    <p:sldId id="1230" r:id="rId14"/>
    <p:sldId id="391" r:id="rId15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bigail Nichols (EEH)" initials="AN(" lastIdx="4" clrIdx="0">
    <p:extLst>
      <p:ext uri="{19B8F6BF-5375-455C-9EA6-DF929625EA0E}">
        <p15:presenceInfo xmlns:p15="http://schemas.microsoft.com/office/powerpoint/2012/main" userId="S::abinichols@buckscc.gov.uk::22be5b9e-5846-4819-a93d-d3d3f8328ea0" providerId="AD"/>
      </p:ext>
    </p:extLst>
  </p:cmAuthor>
  <p:cmAuthor id="2" name="John Geelan" initials="JG" lastIdx="1" clrIdx="1">
    <p:extLst>
      <p:ext uri="{19B8F6BF-5375-455C-9EA6-DF929625EA0E}">
        <p15:presenceInfo xmlns:p15="http://schemas.microsoft.com/office/powerpoint/2012/main" userId="S::John.Geelan@steergroup.com::f6c6dc53-7040-4a4d-8c66-011d39e6f5f8" providerId="AD"/>
      </p:ext>
    </p:extLst>
  </p:cmAuthor>
  <p:cmAuthor id="3" name="Matthew Trigg" initials="MT" lastIdx="2" clrIdx="2">
    <p:extLst>
      <p:ext uri="{19B8F6BF-5375-455C-9EA6-DF929625EA0E}">
        <p15:presenceInfo xmlns:p15="http://schemas.microsoft.com/office/powerpoint/2012/main" userId="S::Matthew.Trigg@steergroup.com::4452fc46-c741-476f-8e9f-e61e967e921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30" autoAdjust="0"/>
    <p:restoredTop sz="82138" autoAdjust="0"/>
  </p:normalViewPr>
  <p:slideViewPr>
    <p:cSldViewPr>
      <p:cViewPr varScale="1">
        <p:scale>
          <a:sx n="47" d="100"/>
          <a:sy n="47" d="100"/>
        </p:scale>
        <p:origin x="1228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7" d="100"/>
          <a:sy n="47" d="100"/>
        </p:scale>
        <p:origin x="2792" y="40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0276CF-DCAF-4E19-B62C-4C5857A1FD48}" type="datetimeFigureOut">
              <a:rPr lang="en-GB" smtClean="0"/>
              <a:t>04/05/2023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05B14B-6FBA-4AE4-8F3D-0E171BAF4E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8698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B42479-A882-458A-9004-414567B37894}" type="datetimeFigureOut">
              <a:rPr lang="en-GB" smtClean="0"/>
              <a:t>04/05/2023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67649D-2679-4DF7-81D0-2568191F47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2822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77842-1D84-4B4B-A1FF-44C1D285FFB8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1416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77842-1D84-4B4B-A1FF-44C1D285FFB8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9083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77842-1D84-4B4B-A1FF-44C1D285FFB8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94048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7649D-2679-4DF7-81D0-2568191F47D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7793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4CDE9-2D6B-4A8B-AAA0-277A94812539}" type="datetimeFigureOut">
              <a:rPr lang="en-GB" smtClean="0"/>
              <a:t>04/05/2023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643C-26F8-403A-A14D-164B29CC41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671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4CDE9-2D6B-4A8B-AAA0-277A94812539}" type="datetimeFigureOut">
              <a:rPr lang="en-GB" smtClean="0"/>
              <a:t>04/05/2023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643C-26F8-403A-A14D-164B29CC41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579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4CDE9-2D6B-4A8B-AAA0-277A94812539}" type="datetimeFigureOut">
              <a:rPr lang="en-GB" smtClean="0"/>
              <a:t>04/05/2023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643C-26F8-403A-A14D-164B29CC41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97592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tatement and full image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93F18-75D3-0B44-B8BA-62A65D440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04440"/>
            <a:ext cx="10515600" cy="1594625"/>
          </a:xfrm>
        </p:spPr>
        <p:txBody>
          <a:bodyPr anchor="ctr">
            <a:noAutofit/>
          </a:bodyPr>
          <a:lstStyle>
            <a:lvl1pPr algn="ctr">
              <a:lnSpc>
                <a:spcPct val="104000"/>
              </a:lnSpc>
              <a:defRPr sz="36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2F5DD1-04E6-B442-A14C-7CD785031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11 August 2021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5D40A8-E7C9-4A4C-809C-C3F25CAE5A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568E7-61F5-D04E-995D-81EF41C01A2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2E8CA6-2992-E74E-8128-CC02B2DB1C8F}"/>
              </a:ext>
            </a:extLst>
          </p:cNvPr>
          <p:cNvSpPr txBox="1"/>
          <p:nvPr userDrawn="1"/>
        </p:nvSpPr>
        <p:spPr>
          <a:xfrm>
            <a:off x="645648" y="6365631"/>
            <a:ext cx="11054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900" dirty="0">
                <a:solidFill>
                  <a:schemeClr val="bg1"/>
                </a:solidFill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37518289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4CDE9-2D6B-4A8B-AAA0-277A94812539}" type="datetimeFigureOut">
              <a:rPr lang="en-GB" smtClean="0"/>
              <a:t>04/05/2023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643C-26F8-403A-A14D-164B29CC41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817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4CDE9-2D6B-4A8B-AAA0-277A94812539}" type="datetimeFigureOut">
              <a:rPr lang="en-GB" smtClean="0"/>
              <a:t>04/05/2023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643C-26F8-403A-A14D-164B29CC41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3652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4CDE9-2D6B-4A8B-AAA0-277A94812539}" type="datetimeFigureOut">
              <a:rPr lang="en-GB" smtClean="0"/>
              <a:t>04/05/2023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643C-26F8-403A-A14D-164B29CC41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6474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4CDE9-2D6B-4A8B-AAA0-277A94812539}" type="datetimeFigureOut">
              <a:rPr lang="en-GB" smtClean="0"/>
              <a:t>04/05/2023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643C-26F8-403A-A14D-164B29CC41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4713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4CDE9-2D6B-4A8B-AAA0-277A94812539}" type="datetimeFigureOut">
              <a:rPr lang="en-GB" smtClean="0"/>
              <a:t>04/05/2023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643C-26F8-403A-A14D-164B29CC41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6669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4CDE9-2D6B-4A8B-AAA0-277A94812539}" type="datetimeFigureOut">
              <a:rPr lang="en-GB" smtClean="0"/>
              <a:t>04/05/2023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643C-26F8-403A-A14D-164B29CC41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0867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4CDE9-2D6B-4A8B-AAA0-277A94812539}" type="datetimeFigureOut">
              <a:rPr lang="en-GB" smtClean="0"/>
              <a:t>04/05/2023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643C-26F8-403A-A14D-164B29CC41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3216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4CDE9-2D6B-4A8B-AAA0-277A94812539}" type="datetimeFigureOut">
              <a:rPr lang="en-GB" smtClean="0"/>
              <a:t>04/05/2023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643C-26F8-403A-A14D-164B29CC41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7530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64CDE9-2D6B-4A8B-AAA0-277A94812539}" type="datetimeFigureOut">
              <a:rPr lang="en-GB" smtClean="0"/>
              <a:t>04/05/2023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6643C-26F8-403A-A14D-164B29CC41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8857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hyperlink" Target="http://www.englandseconomicheartland.com/" TargetMode="Externa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07668" y="3356992"/>
            <a:ext cx="5976664" cy="100811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endParaRPr lang="en-GB" sz="1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Swindon – Didcot – Oxford  Connectivity Study</a:t>
            </a:r>
          </a:p>
          <a:p>
            <a:endParaRPr lang="en-GB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 Update</a:t>
            </a:r>
          </a:p>
          <a:p>
            <a:endParaRPr lang="en-GB" sz="1800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3559696" y="5949280"/>
            <a:ext cx="5072608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GB" sz="1400" b="1" spc="80" baseline="30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400" b="1" spc="8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www.englandseconomicheartland.com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3467708" y="3068960"/>
            <a:ext cx="5256584" cy="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7708" y="826553"/>
            <a:ext cx="5164596" cy="1926394"/>
          </a:xfrm>
          <a:prstGeom prst="rect">
            <a:avLst/>
          </a:prstGeom>
        </p:spPr>
      </p:pic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D75E478D-8AD3-4BD0-93AE-90413F29A3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93053"/>
            <a:ext cx="12192000" cy="1160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829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845" y="101748"/>
            <a:ext cx="6840760" cy="677839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endParaRPr lang="en-GB" sz="1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GB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 Steps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3559696" y="5949280"/>
            <a:ext cx="5072608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GB" sz="1400" b="1" spc="80" baseline="30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400" b="1" spc="8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www.englandseconomicheartland.com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2504" y="188640"/>
            <a:ext cx="1351357" cy="504056"/>
          </a:xfrm>
          <a:prstGeom prst="rect">
            <a:avLst/>
          </a:prstGeom>
        </p:spPr>
      </p:pic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D75E478D-8AD3-4BD0-93AE-90413F29A3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93053"/>
            <a:ext cx="12192000" cy="1160526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4F15D47-EE58-42AE-AC2D-FCFF373A0F08}"/>
              </a:ext>
            </a:extLst>
          </p:cNvPr>
          <p:cNvCxnSpPr>
            <a:cxnSpLocks/>
          </p:cNvCxnSpPr>
          <p:nvPr/>
        </p:nvCxnSpPr>
        <p:spPr>
          <a:xfrm flipH="1">
            <a:off x="479376" y="908720"/>
            <a:ext cx="2952328" cy="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03A43B6C-9115-A233-9E78-D6B308A1670B}"/>
              </a:ext>
            </a:extLst>
          </p:cNvPr>
          <p:cNvSpPr txBox="1"/>
          <p:nvPr/>
        </p:nvSpPr>
        <p:spPr>
          <a:xfrm>
            <a:off x="260694" y="1268153"/>
            <a:ext cx="10515826" cy="3019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fontAlgn="base"/>
            <a:r>
              <a:rPr lang="en-GB" sz="2400" dirty="0"/>
              <a:t>We are in the process of finalising the draft reports for the study </a:t>
            </a:r>
          </a:p>
          <a:p>
            <a:pPr algn="l" rtl="0" fontAlgn="base"/>
            <a:endParaRPr lang="en-GB" sz="2400" b="0" i="0" dirty="0">
              <a:effectLst/>
            </a:endParaRPr>
          </a:p>
          <a:p>
            <a:pPr algn="l" rtl="0" fontAlgn="base"/>
            <a:r>
              <a:rPr lang="en-GB" sz="2400" dirty="0"/>
              <a:t>Following agreement of our partners and EEH Strategic Transport Leadership Board, the reports will be made available on the EEH website.</a:t>
            </a:r>
            <a:endParaRPr lang="en-US" sz="2400" b="0" i="0" dirty="0">
              <a:effectLst/>
            </a:endParaRPr>
          </a:p>
          <a:p>
            <a:pPr marL="114300">
              <a:lnSpc>
                <a:spcPct val="90000"/>
              </a:lnSpc>
              <a:spcAft>
                <a:spcPts val="600"/>
              </a:spcAft>
            </a:pPr>
            <a:endParaRPr lang="en-GB" sz="2200" dirty="0"/>
          </a:p>
          <a:p>
            <a:pPr marL="114300">
              <a:lnSpc>
                <a:spcPct val="90000"/>
              </a:lnSpc>
              <a:spcAft>
                <a:spcPts val="600"/>
              </a:spcAft>
            </a:pPr>
            <a:endParaRPr lang="en-GB" sz="2200" dirty="0"/>
          </a:p>
          <a:p>
            <a:pPr marL="114300">
              <a:lnSpc>
                <a:spcPct val="90000"/>
              </a:lnSpc>
              <a:spcAft>
                <a:spcPts val="600"/>
              </a:spcAft>
            </a:pPr>
            <a:endParaRPr lang="en-GB" sz="2200" dirty="0"/>
          </a:p>
          <a:p>
            <a:pPr marL="114300">
              <a:lnSpc>
                <a:spcPct val="90000"/>
              </a:lnSpc>
              <a:spcAft>
                <a:spcPts val="600"/>
              </a:spcAft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236339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data15\users$\mtugwell\My Pictures\RGB-EEH-Map-Larg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1060" y="482546"/>
            <a:ext cx="7108304" cy="2946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927648" y="3936538"/>
            <a:ext cx="20882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/>
              <a:t>@</a:t>
            </a:r>
            <a:r>
              <a:rPr lang="en-GB" sz="2000" b="1" dirty="0" err="1"/>
              <a:t>EconomicHeart</a:t>
            </a:r>
            <a:endParaRPr lang="en-GB" sz="2000" b="1" dirty="0"/>
          </a:p>
        </p:txBody>
      </p:sp>
      <p:pic>
        <p:nvPicPr>
          <p:cNvPr id="2051" name="Picture 3" descr="C:\Users\mtugwell\AppData\Local\Microsoft\Windows\Temporary Internet Files\Content.IE5\DHVETZVG\linkedin-logo[1]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19936" y="3822139"/>
            <a:ext cx="690596" cy="69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mtugwell\AppData\Local\Microsoft\Windows\Temporary Internet Files\Content.IE5\YPHGQ51X\Twitter13[1]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91545" y="3808285"/>
            <a:ext cx="841889" cy="683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181140" y="4686236"/>
            <a:ext cx="82081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hlinkClick r:id="rId5"/>
              </a:rPr>
              <a:t>www.englandseconomicheartland.com</a:t>
            </a:r>
            <a:r>
              <a:rPr lang="en-GB" sz="2400" b="1" dirty="0"/>
              <a:t>	</a:t>
            </a:r>
          </a:p>
          <a:p>
            <a:pPr algn="ctr"/>
            <a:r>
              <a:rPr lang="en-GB" sz="2400" b="1" dirty="0"/>
              <a:t>Subscribe to our newsletter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384032" y="3966155"/>
            <a:ext cx="42839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/>
              <a:t>Search ‘England’s Economic Heartland</a:t>
            </a:r>
          </a:p>
        </p:txBody>
      </p:sp>
      <p:pic>
        <p:nvPicPr>
          <p:cNvPr id="9" name="Content Placeholder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9306" y="5805264"/>
            <a:ext cx="9148695" cy="1160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312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3" name="Rectangle 82">
            <a:extLst>
              <a:ext uri="{FF2B5EF4-FFF2-40B4-BE49-F238E27FC236}">
                <a16:creationId xmlns:a16="http://schemas.microsoft.com/office/drawing/2014/main" id="{CEF6118E-44FB-4509-B4D9-129052E4C6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1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991544" y="2462676"/>
            <a:ext cx="2989616" cy="35460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14300">
              <a:lnSpc>
                <a:spcPct val="90000"/>
              </a:lnSpc>
              <a:spcAft>
                <a:spcPts val="600"/>
              </a:spcAft>
            </a:pPr>
            <a:endParaRPr lang="en-US" sz="1700" dirty="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  <a:p>
            <a:pPr marL="114300">
              <a:lnSpc>
                <a:spcPct val="90000"/>
              </a:lnSpc>
              <a:spcAft>
                <a:spcPts val="600"/>
              </a:spcAft>
            </a:pPr>
            <a:endParaRPr lang="en-US" sz="17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56ED24-AA87-47B9-8A80-F96E7F1FEAC1}"/>
              </a:ext>
            </a:extLst>
          </p:cNvPr>
          <p:cNvSpPr txBox="1"/>
          <p:nvPr/>
        </p:nvSpPr>
        <p:spPr>
          <a:xfrm>
            <a:off x="260695" y="1268153"/>
            <a:ext cx="6340474" cy="871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fontAlgn="base"/>
            <a:r>
              <a:rPr lang="en-GB" sz="2400" b="0" i="0" u="none" strike="noStrike" dirty="0">
                <a:solidFill>
                  <a:srgbClr val="000000"/>
                </a:solidFill>
                <a:effectLst/>
              </a:rPr>
              <a:t>The overall purpose of the connectivity studies  </a:t>
            </a:r>
          </a:p>
          <a:p>
            <a:pPr algn="l" rtl="0" fontAlgn="base"/>
            <a:r>
              <a:rPr lang="en-GB" sz="2400" b="0" i="0" u="none" strike="noStrike" dirty="0">
                <a:solidFill>
                  <a:srgbClr val="000000"/>
                </a:solidFill>
                <a:effectLst/>
              </a:rPr>
              <a:t>is to:</a:t>
            </a:r>
            <a:r>
              <a:rPr lang="en-US" sz="2400" b="0" i="0" dirty="0">
                <a:solidFill>
                  <a:srgbClr val="000000"/>
                </a:solidFill>
                <a:effectLst/>
              </a:rPr>
              <a:t>​</a:t>
            </a:r>
          </a:p>
          <a:p>
            <a:pPr algn="l" rtl="0" fontAlgn="base"/>
            <a:endParaRPr lang="en-US" sz="2400" b="0" i="0" dirty="0">
              <a:solidFill>
                <a:srgbClr val="000000"/>
              </a:solidFill>
              <a:effectLst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</a:rPr>
              <a:t> I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</a:rPr>
              <a:t>dentify opportunities and solutions to maximise current and future connectivity in defined corridors or areas;</a:t>
            </a:r>
            <a:endParaRPr lang="en-US" sz="2400" b="0" i="0" dirty="0">
              <a:solidFill>
                <a:srgbClr val="000000"/>
              </a:solidFill>
              <a:effectLst/>
            </a:endParaRPr>
          </a:p>
          <a:p>
            <a:pPr algn="l" rtl="0" fontAlgn="base"/>
            <a:endParaRPr lang="en-US" sz="2400" b="0" i="0" dirty="0">
              <a:solidFill>
                <a:srgbClr val="000000"/>
              </a:solidFill>
              <a:effectLst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</a:rPr>
              <a:t> B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</a:rPr>
              <a:t>uild on the policy framework in the EEH Transport Strategy and will, in effect, provide a strategy for the area/ corridor to help achieve </a:t>
            </a:r>
          </a:p>
          <a:p>
            <a:pPr algn="l" rtl="0" fontAlgn="base"/>
            <a:r>
              <a:rPr lang="en-GB" sz="2400" b="0" i="0" u="none" strike="noStrike" dirty="0">
                <a:solidFill>
                  <a:srgbClr val="000000"/>
                </a:solidFill>
                <a:effectLst/>
              </a:rPr>
              <a:t>the Transport Strategy vision</a:t>
            </a:r>
          </a:p>
          <a:p>
            <a:pPr algn="l" rtl="0" fontAlgn="base"/>
            <a:endParaRPr lang="en-GB" sz="2400" b="0" i="0" u="none" strike="noStrike" dirty="0">
              <a:solidFill>
                <a:srgbClr val="000000"/>
              </a:solidFill>
              <a:effectLst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</a:rPr>
              <a:t>The studies are multi-modal, including digital</a:t>
            </a:r>
            <a:endParaRPr lang="en-US" sz="2400" b="0" i="0" dirty="0">
              <a:solidFill>
                <a:srgbClr val="000000"/>
              </a:solidFill>
              <a:effectLst/>
            </a:endParaRPr>
          </a:p>
          <a:p>
            <a:pPr marL="114300">
              <a:lnSpc>
                <a:spcPct val="90000"/>
              </a:lnSpc>
              <a:spcAft>
                <a:spcPts val="600"/>
              </a:spcAft>
            </a:pPr>
            <a:endParaRPr lang="en-GB" sz="2800" dirty="0"/>
          </a:p>
          <a:p>
            <a:pPr marL="4572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4572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4572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4572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4572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114300">
              <a:lnSpc>
                <a:spcPct val="90000"/>
              </a:lnSpc>
              <a:spcAft>
                <a:spcPts val="600"/>
              </a:spcAft>
            </a:pPr>
            <a:endParaRPr lang="en-GB" sz="2200" dirty="0"/>
          </a:p>
          <a:p>
            <a:pPr marL="114300">
              <a:lnSpc>
                <a:spcPct val="90000"/>
              </a:lnSpc>
              <a:spcAft>
                <a:spcPts val="600"/>
              </a:spcAft>
            </a:pPr>
            <a:endParaRPr lang="en-GB" sz="2200" dirty="0"/>
          </a:p>
          <a:p>
            <a:pPr marL="114300">
              <a:lnSpc>
                <a:spcPct val="90000"/>
              </a:lnSpc>
              <a:spcAft>
                <a:spcPts val="600"/>
              </a:spcAft>
            </a:pPr>
            <a:endParaRPr lang="en-GB" sz="2200" dirty="0"/>
          </a:p>
          <a:p>
            <a:pPr marL="114300">
              <a:lnSpc>
                <a:spcPct val="90000"/>
              </a:lnSpc>
              <a:spcAft>
                <a:spcPts val="600"/>
              </a:spcAft>
            </a:pPr>
            <a:endParaRPr lang="en-GB" sz="2200" dirty="0"/>
          </a:p>
        </p:txBody>
      </p:sp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994B3B98-002B-4231-AD86-972D5F3173A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352" y="155036"/>
            <a:ext cx="1440160" cy="53766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B4F30F6A-0409-4016-8E6E-BC7E67CA2773}"/>
              </a:ext>
            </a:extLst>
          </p:cNvPr>
          <p:cNvGrpSpPr/>
          <p:nvPr/>
        </p:nvGrpSpPr>
        <p:grpSpPr>
          <a:xfrm>
            <a:off x="6168008" y="-2979712"/>
            <a:ext cx="5856339" cy="8819858"/>
            <a:chOff x="-4622573" y="0"/>
            <a:chExt cx="8170470" cy="10547065"/>
          </a:xfrm>
        </p:grpSpPr>
        <p:pic>
          <p:nvPicPr>
            <p:cNvPr id="15" name="Picture 14" descr="A picture containing map&#10;&#10;Description automatically generated">
              <a:extLst>
                <a:ext uri="{FF2B5EF4-FFF2-40B4-BE49-F238E27FC236}">
                  <a16:creationId xmlns:a16="http://schemas.microsoft.com/office/drawing/2014/main" id="{3903DB07-0300-4FFC-9D0F-33B47D6118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9" r="12053"/>
            <a:stretch/>
          </p:blipFill>
          <p:spPr>
            <a:xfrm>
              <a:off x="-4622573" y="4811746"/>
              <a:ext cx="8170470" cy="5735319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A718239-4C8E-4F90-82C2-89FA6CCB7846}"/>
                </a:ext>
              </a:extLst>
            </p:cNvPr>
            <p:cNvSpPr/>
            <p:nvPr/>
          </p:nvSpPr>
          <p:spPr>
            <a:xfrm>
              <a:off x="0" y="0"/>
              <a:ext cx="2801884" cy="16021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59582" y="692696"/>
            <a:ext cx="8068666" cy="57545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500" b="1" dirty="0"/>
              <a:t>Purpose of the Connectivity Studies</a:t>
            </a:r>
          </a:p>
        </p:txBody>
      </p:sp>
    </p:spTree>
    <p:extLst>
      <p:ext uri="{BB962C8B-B14F-4D97-AF65-F5344CB8AC3E}">
        <p14:creationId xmlns:p14="http://schemas.microsoft.com/office/powerpoint/2010/main" val="86885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C247E8D-B8C5-8098-0314-53EDFF146F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9201" y="703748"/>
            <a:ext cx="6842845" cy="566181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919536" y="332656"/>
            <a:ext cx="7772400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defRPr/>
            </a:pPr>
            <a:endParaRPr lang="en-GB" sz="1200" baseline="30000" dirty="0">
              <a:latin typeface="Corbel" pitchFamily="34" charset="0"/>
              <a:ea typeface="+mj-ea"/>
              <a:cs typeface="+mj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98A84B2-136A-47B6-A8B1-B4F4E28EE429}"/>
              </a:ext>
            </a:extLst>
          </p:cNvPr>
          <p:cNvSpPr txBox="1"/>
          <p:nvPr/>
        </p:nvSpPr>
        <p:spPr>
          <a:xfrm>
            <a:off x="1991544" y="2786743"/>
            <a:ext cx="2088232" cy="25884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14300">
              <a:lnSpc>
                <a:spcPct val="90000"/>
              </a:lnSpc>
              <a:spcAft>
                <a:spcPts val="600"/>
              </a:spcAft>
            </a:pPr>
            <a:endParaRPr lang="en-US" sz="17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B210C09-FCA3-4AA8-A60E-6E7B1F800E80}"/>
              </a:ext>
            </a:extLst>
          </p:cNvPr>
          <p:cNvSpPr txBox="1"/>
          <p:nvPr/>
        </p:nvSpPr>
        <p:spPr>
          <a:xfrm>
            <a:off x="551384" y="451899"/>
            <a:ext cx="10862014" cy="7067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500" b="1" dirty="0">
                <a:latin typeface="+mj-lt"/>
                <a:ea typeface="+mj-ea"/>
                <a:cs typeface="+mj-cs"/>
              </a:rPr>
              <a:t>Overview of the Current Connectivity Study </a:t>
            </a:r>
            <a:r>
              <a:rPr lang="en-US" sz="3500" b="1" dirty="0" err="1">
                <a:latin typeface="+mj-lt"/>
                <a:ea typeface="+mj-ea"/>
                <a:cs typeface="+mj-cs"/>
              </a:rPr>
              <a:t>Programme</a:t>
            </a:r>
            <a:endParaRPr lang="en-US" sz="35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F85BBD54-37D0-4C89-81D2-5A709390CA0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352" y="155036"/>
            <a:ext cx="1440160" cy="53766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6047419-DE10-4FD4-A8E6-44F2C568301A}"/>
              </a:ext>
            </a:extLst>
          </p:cNvPr>
          <p:cNvSpPr txBox="1"/>
          <p:nvPr/>
        </p:nvSpPr>
        <p:spPr>
          <a:xfrm>
            <a:off x="551384" y="1133356"/>
            <a:ext cx="4176464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Study 1</a:t>
            </a:r>
          </a:p>
          <a:p>
            <a:r>
              <a:rPr lang="en-GB" sz="1600" dirty="0"/>
              <a:t>Milton Keynes – Oxford – (Green - completed)</a:t>
            </a:r>
          </a:p>
          <a:p>
            <a:endParaRPr lang="en-GB" dirty="0"/>
          </a:p>
          <a:p>
            <a:r>
              <a:rPr lang="en-GB" b="1" dirty="0"/>
              <a:t>Study 2</a:t>
            </a:r>
          </a:p>
          <a:p>
            <a:r>
              <a:rPr lang="en-GB" sz="1600" dirty="0"/>
              <a:t>Peterborough – Northampton – Oxford – (orange - completed)</a:t>
            </a:r>
          </a:p>
          <a:p>
            <a:endParaRPr lang="en-GB" sz="1600" dirty="0"/>
          </a:p>
          <a:p>
            <a:r>
              <a:rPr lang="en-GB" b="1" dirty="0"/>
              <a:t>Study 3</a:t>
            </a:r>
          </a:p>
          <a:p>
            <a:r>
              <a:rPr lang="en-GB" sz="1600" dirty="0"/>
              <a:t>Swindon – Didcot – Oxford (Blue – in progress)</a:t>
            </a:r>
          </a:p>
          <a:p>
            <a:endParaRPr lang="en-GB" sz="1600" dirty="0"/>
          </a:p>
          <a:p>
            <a:r>
              <a:rPr lang="en-GB" b="1" dirty="0"/>
              <a:t>Study 4 </a:t>
            </a:r>
          </a:p>
          <a:p>
            <a:r>
              <a:rPr lang="en-GB" sz="1600" dirty="0"/>
              <a:t>Thames Valley – Buckinghamshire – Milton Keynes- Northampton (Yellow – in progress)</a:t>
            </a:r>
          </a:p>
          <a:p>
            <a:endParaRPr lang="en-GB" sz="1600" dirty="0"/>
          </a:p>
          <a:p>
            <a:r>
              <a:rPr lang="en-GB" b="1" dirty="0"/>
              <a:t>Study 5 </a:t>
            </a:r>
          </a:p>
          <a:p>
            <a:r>
              <a:rPr lang="en-GB" sz="1600" dirty="0"/>
              <a:t>Southern East West Movements (purple – in progress)</a:t>
            </a:r>
          </a:p>
          <a:p>
            <a:endParaRPr lang="en-GB" sz="1600" dirty="0"/>
          </a:p>
          <a:p>
            <a:r>
              <a:rPr lang="en-GB" b="1" dirty="0">
                <a:solidFill>
                  <a:schemeClr val="bg1">
                    <a:lumMod val="75000"/>
                  </a:schemeClr>
                </a:solidFill>
              </a:rPr>
              <a:t>Study 6 </a:t>
            </a:r>
          </a:p>
          <a:p>
            <a:r>
              <a:rPr lang="en-GB" sz="1600" dirty="0">
                <a:solidFill>
                  <a:schemeClr val="bg1">
                    <a:lumMod val="75000"/>
                  </a:schemeClr>
                </a:solidFill>
              </a:rPr>
              <a:t>Luton – Bedford – Corby (TBC) </a:t>
            </a:r>
          </a:p>
        </p:txBody>
      </p:sp>
    </p:spTree>
    <p:extLst>
      <p:ext uri="{BB962C8B-B14F-4D97-AF65-F5344CB8AC3E}">
        <p14:creationId xmlns:p14="http://schemas.microsoft.com/office/powerpoint/2010/main" val="2333750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E35B65A-B485-4287-90CA-105A6C08AC9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228" y="2684120"/>
            <a:ext cx="1226421" cy="170578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69040203-CA30-4DEB-B5C0-1D591BF2ACE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638" y="391994"/>
            <a:ext cx="1440160" cy="5376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1F3DB19-9AA4-9E1F-7735-50ABFFB87AC0}"/>
              </a:ext>
            </a:extLst>
          </p:cNvPr>
          <p:cNvSpPr txBox="1"/>
          <p:nvPr/>
        </p:nvSpPr>
        <p:spPr>
          <a:xfrm>
            <a:off x="162752" y="2069021"/>
            <a:ext cx="2053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811A3B"/>
                </a:solidFill>
              </a:rPr>
              <a:t>Transport Strategy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05FDF0D-464B-CB88-2D77-1565D1705946}"/>
              </a:ext>
            </a:extLst>
          </p:cNvPr>
          <p:cNvSpPr/>
          <p:nvPr/>
        </p:nvSpPr>
        <p:spPr>
          <a:xfrm>
            <a:off x="2893812" y="549469"/>
            <a:ext cx="5938492" cy="5943730"/>
          </a:xfrm>
          <a:prstGeom prst="rect">
            <a:avLst/>
          </a:prstGeom>
          <a:noFill/>
          <a:ln>
            <a:solidFill>
              <a:srgbClr val="811A3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GB" b="1" dirty="0">
                <a:solidFill>
                  <a:srgbClr val="811A3B"/>
                </a:solidFill>
              </a:rPr>
              <a:t>Connectivity Study Programme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69381CA3-4EB4-2F37-B3DF-BAB554DCF334}"/>
              </a:ext>
            </a:extLst>
          </p:cNvPr>
          <p:cNvSpPr/>
          <p:nvPr/>
        </p:nvSpPr>
        <p:spPr>
          <a:xfrm>
            <a:off x="2018672" y="3286157"/>
            <a:ext cx="684585" cy="504056"/>
          </a:xfrm>
          <a:prstGeom prst="rightArrow">
            <a:avLst/>
          </a:prstGeom>
          <a:solidFill>
            <a:srgbClr val="811A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488766-2E9C-9B9F-571B-B9C09F50692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9272" y="896667"/>
            <a:ext cx="1409656" cy="1993044"/>
          </a:xfrm>
          <a:prstGeom prst="rect">
            <a:avLst/>
          </a:prstGeom>
          <a:ln>
            <a:solidFill>
              <a:srgbClr val="811A3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13E52D1-A791-EC25-DF50-41A5AF89181C}"/>
              </a:ext>
            </a:extLst>
          </p:cNvPr>
          <p:cNvSpPr txBox="1"/>
          <p:nvPr/>
        </p:nvSpPr>
        <p:spPr>
          <a:xfrm>
            <a:off x="2893812" y="2850586"/>
            <a:ext cx="1880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rgbClr val="811A3B"/>
                </a:solidFill>
              </a:rPr>
              <a:t> Study 1 </a:t>
            </a:r>
          </a:p>
          <a:p>
            <a:pPr algn="ctr"/>
            <a:r>
              <a:rPr lang="en-GB" sz="1200" dirty="0">
                <a:solidFill>
                  <a:srgbClr val="811A3B"/>
                </a:solidFill>
              </a:rPr>
              <a:t>Oxford – Milton Keynes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A9BB87B-FF03-0B07-E944-05DE3DA67A32}"/>
              </a:ext>
            </a:extLst>
          </p:cNvPr>
          <p:cNvSpPr txBox="1"/>
          <p:nvPr/>
        </p:nvSpPr>
        <p:spPr>
          <a:xfrm>
            <a:off x="4890506" y="2850585"/>
            <a:ext cx="1880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rgbClr val="811A3B"/>
                </a:solidFill>
              </a:rPr>
              <a:t> Study 2 </a:t>
            </a:r>
          </a:p>
          <a:p>
            <a:pPr algn="ctr"/>
            <a:r>
              <a:rPr lang="en-GB" sz="1200" dirty="0">
                <a:solidFill>
                  <a:srgbClr val="811A3B"/>
                </a:solidFill>
              </a:rPr>
              <a:t>Peterborough – Northampton – Oxford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551FDFB-BC19-362D-414F-68189A2D249D}"/>
              </a:ext>
            </a:extLst>
          </p:cNvPr>
          <p:cNvSpPr txBox="1"/>
          <p:nvPr/>
        </p:nvSpPr>
        <p:spPr>
          <a:xfrm>
            <a:off x="6887200" y="2832561"/>
            <a:ext cx="1880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rgbClr val="811A3B"/>
                </a:solidFill>
              </a:rPr>
              <a:t> Study 3</a:t>
            </a:r>
          </a:p>
          <a:p>
            <a:pPr algn="ctr"/>
            <a:r>
              <a:rPr lang="en-GB" sz="1200" dirty="0">
                <a:solidFill>
                  <a:srgbClr val="811A3B"/>
                </a:solidFill>
              </a:rPr>
              <a:t>Swindon – Didcot – Oxford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9648920-33FA-FE92-3239-E5208B492A40}"/>
              </a:ext>
            </a:extLst>
          </p:cNvPr>
          <p:cNvSpPr txBox="1"/>
          <p:nvPr/>
        </p:nvSpPr>
        <p:spPr>
          <a:xfrm>
            <a:off x="2893812" y="5662201"/>
            <a:ext cx="1880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rgbClr val="811A3B"/>
                </a:solidFill>
              </a:rPr>
              <a:t> Study 4 </a:t>
            </a:r>
          </a:p>
          <a:p>
            <a:pPr algn="ctr"/>
            <a:r>
              <a:rPr lang="en-GB" sz="1200" dirty="0">
                <a:solidFill>
                  <a:srgbClr val="811A3B"/>
                </a:solidFill>
              </a:rPr>
              <a:t>Thames Valley – Buckinghamshire – Milton Keynes- Northampton 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6950430A-F018-FDF4-1046-7669E40BFB4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5341" y="929654"/>
            <a:ext cx="1410906" cy="1993043"/>
          </a:xfrm>
          <a:prstGeom prst="rect">
            <a:avLst/>
          </a:prstGeom>
          <a:ln>
            <a:solidFill>
              <a:srgbClr val="811A3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55D07ED1-32C8-C716-49B8-BA351D4C5A05}"/>
              </a:ext>
            </a:extLst>
          </p:cNvPr>
          <p:cNvSpPr/>
          <p:nvPr/>
        </p:nvSpPr>
        <p:spPr>
          <a:xfrm>
            <a:off x="7126373" y="901871"/>
            <a:ext cx="1409656" cy="1993044"/>
          </a:xfrm>
          <a:prstGeom prst="rect">
            <a:avLst/>
          </a:prstGeom>
          <a:solidFill>
            <a:srgbClr val="F9E3EA"/>
          </a:solidFill>
          <a:ln w="12700">
            <a:solidFill>
              <a:srgbClr val="811A3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811A3B"/>
                </a:solidFill>
              </a:rPr>
              <a:t>Spring 2023</a:t>
            </a:r>
            <a:endParaRPr lang="en-GB" sz="1600" dirty="0">
              <a:solidFill>
                <a:srgbClr val="811A3B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633B4B3-68A1-32D2-EEDD-B20211691BF4}"/>
              </a:ext>
            </a:extLst>
          </p:cNvPr>
          <p:cNvSpPr/>
          <p:nvPr/>
        </p:nvSpPr>
        <p:spPr>
          <a:xfrm>
            <a:off x="3140255" y="3669373"/>
            <a:ext cx="1409656" cy="1993044"/>
          </a:xfrm>
          <a:prstGeom prst="rect">
            <a:avLst/>
          </a:prstGeom>
          <a:solidFill>
            <a:srgbClr val="F9E3EA"/>
          </a:solidFill>
          <a:ln w="12700">
            <a:solidFill>
              <a:srgbClr val="811A3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811A3B"/>
                </a:solidFill>
              </a:rPr>
              <a:t>Early 2024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C5D9D5B-3636-B335-525E-05DCA303082D}"/>
              </a:ext>
            </a:extLst>
          </p:cNvPr>
          <p:cNvSpPr txBox="1"/>
          <p:nvPr/>
        </p:nvSpPr>
        <p:spPr>
          <a:xfrm>
            <a:off x="4890505" y="5662200"/>
            <a:ext cx="1880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rgbClr val="811A3B"/>
                </a:solidFill>
              </a:rPr>
              <a:t> Study 5 </a:t>
            </a:r>
          </a:p>
          <a:p>
            <a:pPr algn="ctr"/>
            <a:r>
              <a:rPr lang="en-GB" sz="1200" dirty="0">
                <a:solidFill>
                  <a:srgbClr val="811A3B"/>
                </a:solidFill>
              </a:rPr>
              <a:t>Southern East West Movements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F51EE18-6F4A-4715-B6E5-47F0662311A3}"/>
              </a:ext>
            </a:extLst>
          </p:cNvPr>
          <p:cNvSpPr/>
          <p:nvPr/>
        </p:nvSpPr>
        <p:spPr>
          <a:xfrm>
            <a:off x="5126590" y="3669157"/>
            <a:ext cx="1409656" cy="1993044"/>
          </a:xfrm>
          <a:prstGeom prst="rect">
            <a:avLst/>
          </a:prstGeom>
          <a:solidFill>
            <a:srgbClr val="F9E3EA"/>
          </a:solidFill>
          <a:ln w="57150">
            <a:solidFill>
              <a:srgbClr val="811A3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811A3B"/>
                </a:solidFill>
              </a:rPr>
              <a:t>Early 2024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EECC6E8-F7BE-127E-6B26-FC86EDCA5979}"/>
              </a:ext>
            </a:extLst>
          </p:cNvPr>
          <p:cNvSpPr/>
          <p:nvPr/>
        </p:nvSpPr>
        <p:spPr>
          <a:xfrm>
            <a:off x="7126373" y="3669157"/>
            <a:ext cx="1409656" cy="199304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811A3B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811A3B"/>
                </a:solidFill>
              </a:rPr>
              <a:t>Still to be begin</a:t>
            </a:r>
            <a:endParaRPr lang="en-GB" sz="1600" dirty="0">
              <a:solidFill>
                <a:srgbClr val="811A3B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BF96726-3C26-F825-CA9A-BAA311B98B7B}"/>
              </a:ext>
            </a:extLst>
          </p:cNvPr>
          <p:cNvSpPr txBox="1"/>
          <p:nvPr/>
        </p:nvSpPr>
        <p:spPr>
          <a:xfrm>
            <a:off x="6887198" y="5662199"/>
            <a:ext cx="1880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rgbClr val="811A3B"/>
                </a:solidFill>
              </a:rPr>
              <a:t> Study 6 </a:t>
            </a:r>
          </a:p>
          <a:p>
            <a:pPr algn="ctr"/>
            <a:r>
              <a:rPr lang="en-GB" sz="1200" dirty="0">
                <a:solidFill>
                  <a:srgbClr val="811A3B"/>
                </a:solidFill>
              </a:rPr>
              <a:t>Luton – Bedford – Corby</a:t>
            </a:r>
          </a:p>
          <a:p>
            <a:pPr algn="ctr"/>
            <a:r>
              <a:rPr lang="en-GB" sz="1200" dirty="0">
                <a:solidFill>
                  <a:srgbClr val="811A3B"/>
                </a:solidFill>
              </a:rPr>
              <a:t>(TBC) </a:t>
            </a:r>
          </a:p>
        </p:txBody>
      </p:sp>
      <p:sp>
        <p:nvSpPr>
          <p:cNvPr id="65" name="Arrow: Right 64">
            <a:extLst>
              <a:ext uri="{FF2B5EF4-FFF2-40B4-BE49-F238E27FC236}">
                <a16:creationId xmlns:a16="http://schemas.microsoft.com/office/drawing/2014/main" id="{5EA979BF-ED67-038C-5698-ADD3EA435317}"/>
              </a:ext>
            </a:extLst>
          </p:cNvPr>
          <p:cNvSpPr/>
          <p:nvPr/>
        </p:nvSpPr>
        <p:spPr>
          <a:xfrm>
            <a:off x="9077575" y="4383424"/>
            <a:ext cx="684585" cy="504056"/>
          </a:xfrm>
          <a:prstGeom prst="rightArrow">
            <a:avLst/>
          </a:prstGeom>
          <a:solidFill>
            <a:srgbClr val="811A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FBC87846-E9F9-5F73-BD0C-222BEE570296}"/>
              </a:ext>
            </a:extLst>
          </p:cNvPr>
          <p:cNvSpPr/>
          <p:nvPr/>
        </p:nvSpPr>
        <p:spPr>
          <a:xfrm>
            <a:off x="9986354" y="3638930"/>
            <a:ext cx="1409656" cy="199304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811A3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811A3B"/>
                </a:solidFill>
              </a:rPr>
              <a:t>Currently being developed</a:t>
            </a:r>
            <a:endParaRPr lang="en-GB" sz="1600" dirty="0">
              <a:solidFill>
                <a:srgbClr val="811A3B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C522CC5-47A0-92AB-F136-1C9CA7436E8F}"/>
              </a:ext>
            </a:extLst>
          </p:cNvPr>
          <p:cNvSpPr txBox="1"/>
          <p:nvPr/>
        </p:nvSpPr>
        <p:spPr>
          <a:xfrm>
            <a:off x="9543464" y="3167461"/>
            <a:ext cx="2295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811A3B"/>
                </a:solidFill>
              </a:rPr>
              <a:t>Investment Pipeline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B0981FC-8915-0229-D6A1-01E03AF206DE}"/>
              </a:ext>
            </a:extLst>
          </p:cNvPr>
          <p:cNvSpPr/>
          <p:nvPr/>
        </p:nvSpPr>
        <p:spPr>
          <a:xfrm>
            <a:off x="9272719" y="857541"/>
            <a:ext cx="2653643" cy="1083893"/>
          </a:xfrm>
          <a:prstGeom prst="rect">
            <a:avLst/>
          </a:prstGeom>
          <a:noFill/>
          <a:ln>
            <a:solidFill>
              <a:srgbClr val="811A3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GB" b="1" dirty="0">
                <a:solidFill>
                  <a:srgbClr val="811A3B"/>
                </a:solidFill>
              </a:rPr>
              <a:t>Technical Studies &amp; other EEH activities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04FF1FAF-32E4-CC25-6368-B14B8FAAC395}"/>
              </a:ext>
            </a:extLst>
          </p:cNvPr>
          <p:cNvSpPr/>
          <p:nvPr/>
        </p:nvSpPr>
        <p:spPr>
          <a:xfrm rot="5400000">
            <a:off x="10323421" y="2395637"/>
            <a:ext cx="684585" cy="504056"/>
          </a:xfrm>
          <a:prstGeom prst="rightArrow">
            <a:avLst/>
          </a:prstGeom>
          <a:solidFill>
            <a:srgbClr val="811A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5C1516E-8559-342D-2D37-48C6A9BFA30C}"/>
              </a:ext>
            </a:extLst>
          </p:cNvPr>
          <p:cNvSpPr txBox="1"/>
          <p:nvPr/>
        </p:nvSpPr>
        <p:spPr>
          <a:xfrm>
            <a:off x="767408" y="-754476"/>
            <a:ext cx="11622182" cy="130394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dirty="0"/>
              <a:t>The studies link to delivering EEH’s Transport Strategy &amp; investment pipeline</a:t>
            </a:r>
          </a:p>
        </p:txBody>
      </p:sp>
    </p:spTree>
    <p:extLst>
      <p:ext uri="{BB962C8B-B14F-4D97-AF65-F5344CB8AC3E}">
        <p14:creationId xmlns:p14="http://schemas.microsoft.com/office/powerpoint/2010/main" val="2270675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ED65CFE2-D228-4F05-BC8A-7CC997AF169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352" y="155036"/>
            <a:ext cx="1440160" cy="53766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9CF7705-AA77-457F-97E3-368651D40F62}"/>
              </a:ext>
            </a:extLst>
          </p:cNvPr>
          <p:cNvSpPr/>
          <p:nvPr/>
        </p:nvSpPr>
        <p:spPr>
          <a:xfrm>
            <a:off x="208704" y="613394"/>
            <a:ext cx="11215888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500" b="1" dirty="0">
                <a:solidFill>
                  <a:schemeClr val="tx1"/>
                </a:solidFill>
                <a:latin typeface="+mj-lt"/>
              </a:rPr>
              <a:t>Project deliverables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AE3526-3B67-43F3-A446-B8AD5F64D56A}"/>
              </a:ext>
            </a:extLst>
          </p:cNvPr>
          <p:cNvSpPr txBox="1"/>
          <p:nvPr/>
        </p:nvSpPr>
        <p:spPr>
          <a:xfrm>
            <a:off x="208704" y="1587448"/>
            <a:ext cx="10927856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Study evidence base</a:t>
            </a:r>
          </a:p>
          <a:p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Call for evidence </a:t>
            </a:r>
          </a:p>
          <a:p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Final report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We are currently drafting the final reports for the Swindon – Didcot – Oxford study. The report will be published following approval of the EEH Board in June.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3F6B1F1-2561-490B-B3BC-FC72F804F6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1944" y="908720"/>
            <a:ext cx="5692005" cy="393019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9E1E45-1524-4BE6-B09F-013157B83017}"/>
              </a:ext>
            </a:extLst>
          </p:cNvPr>
          <p:cNvCxnSpPr>
            <a:cxnSpLocks/>
          </p:cNvCxnSpPr>
          <p:nvPr/>
        </p:nvCxnSpPr>
        <p:spPr>
          <a:xfrm flipH="1">
            <a:off x="263352" y="1412776"/>
            <a:ext cx="4032448" cy="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5628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ED65CFE2-D228-4F05-BC8A-7CC997AF169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352" y="155036"/>
            <a:ext cx="1440160" cy="53766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9CF7705-AA77-457F-97E3-368651D40F62}"/>
              </a:ext>
            </a:extLst>
          </p:cNvPr>
          <p:cNvSpPr/>
          <p:nvPr/>
        </p:nvSpPr>
        <p:spPr>
          <a:xfrm>
            <a:off x="2135560" y="4594"/>
            <a:ext cx="11215888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500" b="1" dirty="0">
                <a:solidFill>
                  <a:schemeClr val="tx1"/>
                </a:solidFill>
                <a:latin typeface="+mj-lt"/>
              </a:rPr>
              <a:t>Swindon – </a:t>
            </a:r>
            <a:r>
              <a:rPr lang="en-US" sz="3500" b="1" dirty="0" err="1">
                <a:solidFill>
                  <a:schemeClr val="tx1"/>
                </a:solidFill>
                <a:latin typeface="+mj-lt"/>
              </a:rPr>
              <a:t>Didcot</a:t>
            </a:r>
            <a:r>
              <a:rPr lang="en-US" sz="3500" b="1" dirty="0">
                <a:solidFill>
                  <a:schemeClr val="tx1"/>
                </a:solidFill>
                <a:latin typeface="+mj-lt"/>
              </a:rPr>
              <a:t> – Oxford  Study Area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8ABCC45-DEC0-411D-8D8E-50728BF769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472" y="836712"/>
            <a:ext cx="8496944" cy="537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900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ED65CFE2-D228-4F05-BC8A-7CC997AF169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352" y="155036"/>
            <a:ext cx="1440160" cy="53766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9CF7705-AA77-457F-97E3-368651D40F62}"/>
              </a:ext>
            </a:extLst>
          </p:cNvPr>
          <p:cNvSpPr/>
          <p:nvPr/>
        </p:nvSpPr>
        <p:spPr>
          <a:xfrm>
            <a:off x="2135560" y="4594"/>
            <a:ext cx="11215888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500" b="1" dirty="0">
                <a:solidFill>
                  <a:schemeClr val="tx1"/>
                </a:solidFill>
                <a:latin typeface="+mj-lt"/>
              </a:rPr>
              <a:t>Swindon – </a:t>
            </a:r>
            <a:r>
              <a:rPr lang="en-US" sz="3500" b="1" dirty="0" err="1">
                <a:solidFill>
                  <a:schemeClr val="tx1"/>
                </a:solidFill>
                <a:latin typeface="+mj-lt"/>
              </a:rPr>
              <a:t>Didcot</a:t>
            </a:r>
            <a:r>
              <a:rPr lang="en-US" sz="3500" b="1" dirty="0">
                <a:solidFill>
                  <a:schemeClr val="tx1"/>
                </a:solidFill>
                <a:latin typeface="+mj-lt"/>
              </a:rPr>
              <a:t> – Oxford key movement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1D86852D-5DC2-400B-8E13-448F78FCC6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468" y="1043630"/>
            <a:ext cx="9577064" cy="497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1694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ED65CFE2-D228-4F05-BC8A-7CC997AF169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352" y="4910"/>
            <a:ext cx="1440160" cy="53766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1CBF140-7FB1-46BE-94EA-E9F15D36834B}"/>
              </a:ext>
            </a:extLst>
          </p:cNvPr>
          <p:cNvSpPr/>
          <p:nvPr/>
        </p:nvSpPr>
        <p:spPr>
          <a:xfrm>
            <a:off x="2135560" y="4594"/>
            <a:ext cx="11215888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500" b="1" dirty="0">
                <a:solidFill>
                  <a:schemeClr val="tx1"/>
                </a:solidFill>
                <a:latin typeface="+mj-lt"/>
              </a:rPr>
              <a:t>Draft Recommended Connectivity Plan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1FEA16C-A4D2-FCB9-301B-85A8091759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9225" y="847724"/>
            <a:ext cx="9895362" cy="5461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152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845" y="101748"/>
            <a:ext cx="6840760" cy="677839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endParaRPr lang="en-GB" sz="1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GB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Draft packages Identified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3559696" y="5949280"/>
            <a:ext cx="5072608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GB" sz="1400" b="1" spc="80" baseline="30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400" b="1" spc="8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www.englandseconomicheartland.com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2504" y="188640"/>
            <a:ext cx="1351357" cy="504056"/>
          </a:xfrm>
          <a:prstGeom prst="rect">
            <a:avLst/>
          </a:prstGeom>
        </p:spPr>
      </p:pic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D75E478D-8AD3-4BD0-93AE-90413F29A3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93053"/>
            <a:ext cx="12192000" cy="1160526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4F15D47-EE58-42AE-AC2D-FCFF373A0F08}"/>
              </a:ext>
            </a:extLst>
          </p:cNvPr>
          <p:cNvCxnSpPr>
            <a:cxnSpLocks/>
          </p:cNvCxnSpPr>
          <p:nvPr/>
        </p:nvCxnSpPr>
        <p:spPr>
          <a:xfrm flipH="1">
            <a:off x="479376" y="908720"/>
            <a:ext cx="2952328" cy="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695522B-C1D6-4961-8FF2-4C84DA5EDC0A}"/>
              </a:ext>
            </a:extLst>
          </p:cNvPr>
          <p:cNvSpPr txBox="1"/>
          <p:nvPr/>
        </p:nvSpPr>
        <p:spPr>
          <a:xfrm>
            <a:off x="353321" y="883070"/>
            <a:ext cx="11485357" cy="5186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ts val="600"/>
              </a:spcBef>
              <a:buClr>
                <a:srgbClr val="811A3B"/>
              </a:buClr>
              <a:buFont typeface="+mj-lt"/>
              <a:buAutoNum type="arabicPeriod"/>
              <a:tabLst>
                <a:tab pos="228600" algn="l"/>
                <a:tab pos="630555" algn="l"/>
              </a:tabLst>
            </a:pPr>
            <a:r>
              <a:rPr lang="en-GB" sz="1800" b="1" dirty="0">
                <a:solidFill>
                  <a:srgbClr val="161B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Improved Inter-Urban Connections</a:t>
            </a:r>
            <a:r>
              <a:rPr lang="en-GB" sz="1800" dirty="0">
                <a:solidFill>
                  <a:srgbClr val="161B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 - Making the most of existing road and rail corridors with a particular focus on the A420 and A34, as well as electrification and extension of intercity rail services.</a:t>
            </a:r>
          </a:p>
          <a:p>
            <a:pPr marL="342900" lvl="0" indent="-342900">
              <a:spcBef>
                <a:spcPts val="600"/>
              </a:spcBef>
              <a:buClr>
                <a:srgbClr val="811A3B"/>
              </a:buClr>
              <a:buFont typeface="+mj-lt"/>
              <a:buAutoNum type="arabicPeriod"/>
              <a:tabLst>
                <a:tab pos="228600" algn="l"/>
                <a:tab pos="630555" algn="l"/>
              </a:tabLst>
            </a:pPr>
            <a:r>
              <a:rPr lang="en-GB" sz="1800" b="1" dirty="0">
                <a:solidFill>
                  <a:srgbClr val="161B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Reducing Congestion and Improving Sustainable Connectivity in Oxford Urban Area</a:t>
            </a:r>
            <a:r>
              <a:rPr lang="en-GB" sz="1800" dirty="0">
                <a:solidFill>
                  <a:srgbClr val="161B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 - Reducing car dependency in and around Oxford through improved active travel infrastructure, enhanced public transport services, and demand management</a:t>
            </a:r>
          </a:p>
          <a:p>
            <a:pPr marL="342900" lvl="0" indent="-342900">
              <a:spcBef>
                <a:spcPts val="600"/>
              </a:spcBef>
              <a:buClr>
                <a:srgbClr val="811A3B"/>
              </a:buClr>
              <a:buFont typeface="+mj-lt"/>
              <a:buAutoNum type="arabicPeriod"/>
              <a:tabLst>
                <a:tab pos="228600" algn="l"/>
                <a:tab pos="630555" algn="l"/>
              </a:tabLst>
            </a:pPr>
            <a:r>
              <a:rPr lang="en-GB" sz="1800" b="1" dirty="0">
                <a:solidFill>
                  <a:srgbClr val="161B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Reducing Congestion and Improving Sustainable Connectivity in Swindon Urban Area</a:t>
            </a:r>
            <a:r>
              <a:rPr lang="en-GB" sz="1800" dirty="0">
                <a:solidFill>
                  <a:srgbClr val="161B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 - Reducing car dependency in and around Swindon with logistics partnerships, improved active travel infrastructure, and enhanced public transport services.</a:t>
            </a:r>
          </a:p>
          <a:p>
            <a:pPr marL="342900" lvl="0" indent="-342900">
              <a:spcBef>
                <a:spcPts val="600"/>
              </a:spcBef>
              <a:buClr>
                <a:srgbClr val="811A3B"/>
              </a:buClr>
              <a:buFont typeface="+mj-lt"/>
              <a:buAutoNum type="arabicPeriod"/>
              <a:tabLst>
                <a:tab pos="228600" algn="l"/>
                <a:tab pos="630555" algn="l"/>
              </a:tabLst>
            </a:pPr>
            <a:r>
              <a:rPr lang="en-GB" sz="1800" b="1" dirty="0">
                <a:solidFill>
                  <a:srgbClr val="161B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Better Connecting Market Towns, Innovation Hubs, and Rural Areas</a:t>
            </a:r>
            <a:r>
              <a:rPr lang="en-GB" sz="1800" dirty="0">
                <a:solidFill>
                  <a:srgbClr val="161B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 - Reducing the number of unnecessary trips through improved digital connectivity, improving local roads and transport choice by making public transport more reliable and accessible.</a:t>
            </a:r>
          </a:p>
          <a:p>
            <a:pPr marL="342900" lvl="0" indent="-342900">
              <a:spcBef>
                <a:spcPts val="600"/>
              </a:spcBef>
              <a:buClr>
                <a:srgbClr val="811A3B"/>
              </a:buClr>
              <a:buFont typeface="+mj-lt"/>
              <a:buAutoNum type="arabicPeriod"/>
              <a:tabLst>
                <a:tab pos="228600" algn="l"/>
                <a:tab pos="630555" algn="l"/>
              </a:tabLst>
            </a:pPr>
            <a:r>
              <a:rPr lang="en-GB" sz="1800" b="1" dirty="0">
                <a:solidFill>
                  <a:srgbClr val="161B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Moving Freight More Effectively</a:t>
            </a:r>
            <a:r>
              <a:rPr lang="en-GB" sz="1800" dirty="0">
                <a:solidFill>
                  <a:srgbClr val="161B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 - Partnering with the private sector to reduce congestion caused by freight traffic, securing the future of regional freight terminals, and commissioning work to further understand local freight needs.</a:t>
            </a:r>
          </a:p>
          <a:p>
            <a:pPr marL="342900" lvl="0" indent="-342900">
              <a:spcBef>
                <a:spcPts val="600"/>
              </a:spcBef>
              <a:buClr>
                <a:srgbClr val="811A3B"/>
              </a:buClr>
              <a:buFont typeface="+mj-lt"/>
              <a:buAutoNum type="arabicPeriod"/>
              <a:tabLst>
                <a:tab pos="228600" algn="l"/>
                <a:tab pos="630555" algn="l"/>
              </a:tabLst>
            </a:pPr>
            <a:r>
              <a:rPr lang="en-GB" sz="1800" b="1" dirty="0">
                <a:solidFill>
                  <a:srgbClr val="161B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Creating a Sustainable Integrated Transport Network</a:t>
            </a:r>
            <a:r>
              <a:rPr lang="en-GB" sz="1800" dirty="0">
                <a:solidFill>
                  <a:srgbClr val="161B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 - Better integrating transport modes and reducing their overall cost and impact on the environment to encourage multi-modal journeys that more sustainably meet individual travel needs.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6065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ae3e877-3df2-4825-b33a-d35bc5ed89a2" xsi:nil="true"/>
    <lcf76f155ced4ddcb4097134ff3c332f xmlns="dd841507-2fb3-4268-979a-7a7f7d652a92">
      <Terms xmlns="http://schemas.microsoft.com/office/infopath/2007/PartnerControls"/>
    </lcf76f155ced4ddcb4097134ff3c332f>
    <SharedWithUsers xmlns="9ae3e877-3df2-4825-b33a-d35bc5ed89a2">
      <UserInfo>
        <DisplayName>Erin Pitcher</DisplayName>
        <AccountId>114</AccountId>
        <AccountType/>
      </UserInfo>
      <UserInfo>
        <DisplayName>Adam King (EEH)</DisplayName>
        <AccountId>21</AccountId>
        <AccountType/>
      </UserInfo>
      <UserInfo>
        <DisplayName>James Gagg</DisplayName>
        <AccountId>242</AccountId>
        <AccountType/>
      </UserInfo>
      <UserInfo>
        <DisplayName>Trevor Brennan</DisplayName>
        <AccountId>24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B4824C530ADB54D8260D159C13413C5" ma:contentTypeVersion="13" ma:contentTypeDescription="Create a new document." ma:contentTypeScope="" ma:versionID="05bfcbc84b588369d41b9dc6c5375b55">
  <xsd:schema xmlns:xsd="http://www.w3.org/2001/XMLSchema" xmlns:xs="http://www.w3.org/2001/XMLSchema" xmlns:p="http://schemas.microsoft.com/office/2006/metadata/properties" xmlns:ns2="dd841507-2fb3-4268-979a-7a7f7d652a92" xmlns:ns3="9ae3e877-3df2-4825-b33a-d35bc5ed89a2" targetNamespace="http://schemas.microsoft.com/office/2006/metadata/properties" ma:root="true" ma:fieldsID="21e52df2051696cc0e7b4b15b4c644f2" ns2:_="" ns3:_="">
    <xsd:import namespace="dd841507-2fb3-4268-979a-7a7f7d652a92"/>
    <xsd:import namespace="9ae3e877-3df2-4825-b33a-d35bc5ed89a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841507-2fb3-4268-979a-7a7f7d652a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5b4d032c-db19-4194-870d-d175fb5cbb8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e3e877-3df2-4825-b33a-d35bc5ed89a2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7f5cde1e-6c2e-4f3d-be58-ecddd70f7de1}" ma:internalName="TaxCatchAll" ma:showField="CatchAllData" ma:web="9ae3e877-3df2-4825-b33a-d35bc5ed89a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36ADAA6-763B-463D-8D79-C7B586E07B78}">
  <ds:schemaRefs>
    <ds:schemaRef ds:uri="http://purl.org/dc/terms/"/>
    <ds:schemaRef ds:uri="9ae3e877-3df2-4825-b33a-d35bc5ed89a2"/>
    <ds:schemaRef ds:uri="http://schemas.microsoft.com/office/2006/documentManagement/types"/>
    <ds:schemaRef ds:uri="http://purl.org/dc/dcmitype/"/>
    <ds:schemaRef ds:uri="http://www.w3.org/XML/1998/namespace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dd841507-2fb3-4268-979a-7a7f7d652a92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20A6A0F1-9332-4824-95BF-E636799695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d841507-2fb3-4268-979a-7a7f7d652a92"/>
    <ds:schemaRef ds:uri="9ae3e877-3df2-4825-b33a-d35bc5ed89a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B958B84-A974-4794-937B-4E44DA4C7F4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17626</TotalTime>
  <Words>594</Words>
  <Application>Microsoft Office PowerPoint</Application>
  <PresentationFormat>Widescreen</PresentationFormat>
  <Paragraphs>107</Paragraphs>
  <Slides>11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Adam King (EEH)</dc:creator>
  <cp:lastModifiedBy>Suzanne Winkels</cp:lastModifiedBy>
  <cp:revision>263</cp:revision>
  <dcterms:created xsi:type="dcterms:W3CDTF">2021-03-03T16:00:19Z</dcterms:created>
  <dcterms:modified xsi:type="dcterms:W3CDTF">2023-05-04T15:05:12Z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0x0101006B4824C530ADB54D8260D159C13413C5</vt:lpwstr>
  </property>
  <property fmtid="{D5CDD505-2E9C-101B-9397-08002B2CF9AE}" pid="3" name="Order">
    <vt:r8>937800</vt:r8>
  </property>
  <property fmtid="{D5CDD505-2E9C-101B-9397-08002B2CF9AE}" pid="4" name="MediaServiceImageTags">
    <vt:lpwstr/>
  </property>
</Properties>
</file>