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5.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8" r:id="rId5"/>
    <p:sldMasterId id="2147483690" r:id="rId6"/>
    <p:sldMasterId id="2147483720" r:id="rId7"/>
    <p:sldMasterId id="2147483746" r:id="rId8"/>
    <p:sldMasterId id="2147483758" r:id="rId9"/>
  </p:sldMasterIdLst>
  <p:notesMasterIdLst>
    <p:notesMasterId r:id="rId83"/>
  </p:notesMasterIdLst>
  <p:handoutMasterIdLst>
    <p:handoutMasterId r:id="rId84"/>
  </p:handoutMasterIdLst>
  <p:sldIdLst>
    <p:sldId id="361" r:id="rId10"/>
    <p:sldId id="1279" r:id="rId11"/>
    <p:sldId id="2876" r:id="rId12"/>
    <p:sldId id="1280" r:id="rId13"/>
    <p:sldId id="264" r:id="rId14"/>
    <p:sldId id="282" r:id="rId15"/>
    <p:sldId id="283" r:id="rId16"/>
    <p:sldId id="270" r:id="rId17"/>
    <p:sldId id="275" r:id="rId18"/>
    <p:sldId id="1291" r:id="rId19"/>
    <p:sldId id="1283" r:id="rId20"/>
    <p:sldId id="1282" r:id="rId21"/>
    <p:sldId id="1281" r:id="rId22"/>
    <p:sldId id="2852" r:id="rId23"/>
    <p:sldId id="2853" r:id="rId24"/>
    <p:sldId id="2854" r:id="rId25"/>
    <p:sldId id="2855" r:id="rId26"/>
    <p:sldId id="2856" r:id="rId27"/>
    <p:sldId id="2857" r:id="rId28"/>
    <p:sldId id="2858" r:id="rId29"/>
    <p:sldId id="2859" r:id="rId30"/>
    <p:sldId id="2860" r:id="rId31"/>
    <p:sldId id="2861" r:id="rId32"/>
    <p:sldId id="2862" r:id="rId33"/>
    <p:sldId id="2863" r:id="rId34"/>
    <p:sldId id="2864" r:id="rId35"/>
    <p:sldId id="2865" r:id="rId36"/>
    <p:sldId id="2866" r:id="rId37"/>
    <p:sldId id="2867" r:id="rId38"/>
    <p:sldId id="2868" r:id="rId39"/>
    <p:sldId id="1284" r:id="rId40"/>
    <p:sldId id="298" r:id="rId41"/>
    <p:sldId id="2869" r:id="rId42"/>
    <p:sldId id="2870" r:id="rId43"/>
    <p:sldId id="265" r:id="rId44"/>
    <p:sldId id="263" r:id="rId45"/>
    <p:sldId id="288" r:id="rId46"/>
    <p:sldId id="300" r:id="rId47"/>
    <p:sldId id="289" r:id="rId48"/>
    <p:sldId id="297" r:id="rId49"/>
    <p:sldId id="290" r:id="rId50"/>
    <p:sldId id="294" r:id="rId51"/>
    <p:sldId id="291" r:id="rId52"/>
    <p:sldId id="292" r:id="rId53"/>
    <p:sldId id="277" r:id="rId54"/>
    <p:sldId id="299" r:id="rId55"/>
    <p:sldId id="1285" r:id="rId56"/>
    <p:sldId id="301" r:id="rId57"/>
    <p:sldId id="2871" r:id="rId58"/>
    <p:sldId id="2872" r:id="rId59"/>
    <p:sldId id="305" r:id="rId60"/>
    <p:sldId id="278" r:id="rId61"/>
    <p:sldId id="279" r:id="rId62"/>
    <p:sldId id="359" r:id="rId63"/>
    <p:sldId id="271" r:id="rId64"/>
    <p:sldId id="360" r:id="rId65"/>
    <p:sldId id="266" r:id="rId66"/>
    <p:sldId id="2874" r:id="rId67"/>
    <p:sldId id="256" r:id="rId68"/>
    <p:sldId id="260" r:id="rId69"/>
    <p:sldId id="258" r:id="rId70"/>
    <p:sldId id="259" r:id="rId71"/>
    <p:sldId id="261" r:id="rId72"/>
    <p:sldId id="262" r:id="rId73"/>
    <p:sldId id="1287" r:id="rId74"/>
    <p:sldId id="1288" r:id="rId75"/>
    <p:sldId id="1289" r:id="rId76"/>
    <p:sldId id="2875" r:id="rId77"/>
    <p:sldId id="1290" r:id="rId78"/>
    <p:sldId id="1276" r:id="rId79"/>
    <p:sldId id="1277" r:id="rId80"/>
    <p:sldId id="1278" r:id="rId81"/>
    <p:sldId id="391" r:id="rId82"/>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3729C6-0059-2C2F-66EF-F4344B1BF835}" name="Trevor Brennan" initials="TB" userId="S::trevor.brennan@buckscc.gov.uk::1d09b23d-a662-48b8-ad92-14678895acc5" providerId="AD"/>
  <p188:author id="{3CAF48D2-BF4E-DAFA-56FB-65B8C53CF6DC}" name="Abigail Nichols (EEH)" initials="A(" userId="S::abinichols@buckscc.gov.uk::22be5b9e-5846-4819-a93d-d3d3f8328ea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bigail Nichols (EEH)" initials="AN(" lastIdx="4" clrIdx="0">
    <p:extLst>
      <p:ext uri="{19B8F6BF-5375-455C-9EA6-DF929625EA0E}">
        <p15:presenceInfo xmlns:p15="http://schemas.microsoft.com/office/powerpoint/2012/main" userId="S::abinichols@buckscc.gov.uk::22be5b9e-5846-4819-a93d-d3d3f8328ea0" providerId="AD"/>
      </p:ext>
    </p:extLst>
  </p:cmAuthor>
  <p:cmAuthor id="2" name="John Geelan" initials="JG" lastIdx="1" clrIdx="1">
    <p:extLst>
      <p:ext uri="{19B8F6BF-5375-455C-9EA6-DF929625EA0E}">
        <p15:presenceInfo xmlns:p15="http://schemas.microsoft.com/office/powerpoint/2012/main" userId="S::John.Geelan@steergroup.com::f6c6dc53-7040-4a4d-8c66-011d39e6f5f8" providerId="AD"/>
      </p:ext>
    </p:extLst>
  </p:cmAuthor>
  <p:cmAuthor id="3" name="Matthew Trigg" initials="MT" lastIdx="2" clrIdx="2">
    <p:extLst>
      <p:ext uri="{19B8F6BF-5375-455C-9EA6-DF929625EA0E}">
        <p15:presenceInfo xmlns:p15="http://schemas.microsoft.com/office/powerpoint/2012/main" userId="S::Matthew.Trigg@steergroup.com::4452fc46-c741-476f-8e9f-e61e967e92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56" y="72"/>
      </p:cViewPr>
      <p:guideLst>
        <p:guide orient="horz" pos="2160"/>
        <p:guide pos="3840"/>
      </p:guideLst>
    </p:cSldViewPr>
  </p:slideViewPr>
  <p:notesTextViewPr>
    <p:cViewPr>
      <p:scale>
        <a:sx n="3" d="2"/>
        <a:sy n="3" d="2"/>
      </p:scale>
      <p:origin x="0" y="0"/>
    </p:cViewPr>
  </p:notesTextViewPr>
  <p:sorterViewPr>
    <p:cViewPr varScale="1">
      <p:scale>
        <a:sx n="1" d="1"/>
        <a:sy n="1" d="1"/>
      </p:scale>
      <p:origin x="0" y="-17124"/>
    </p:cViewPr>
  </p:sorterViewPr>
  <p:notesViewPr>
    <p:cSldViewPr snapToGrid="0">
      <p:cViewPr varScale="1">
        <p:scale>
          <a:sx n="66" d="100"/>
          <a:sy n="66" d="100"/>
        </p:scale>
        <p:origin x="0" y="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handoutMaster" Target="handoutMasters/handoutMaster1.xml"/><Relationship Id="rId89" Type="http://schemas.openxmlformats.org/officeDocument/2006/relationships/tableStyles" Target="tableStyle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90" Type="http://schemas.microsoft.com/office/2018/10/relationships/authors" Target="authors.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notesMaster" Target="notesMasters/notesMaster1.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viewProps" Target="view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FFA400"/>
              </a:solidFill>
              <a:ln w="38100">
                <a:solidFill>
                  <a:schemeClr val="lt1"/>
                </a:solidFill>
              </a:ln>
              <a:effectLst/>
            </c:spPr>
            <c:extLst>
              <c:ext xmlns:c16="http://schemas.microsoft.com/office/drawing/2014/chart" uri="{C3380CC4-5D6E-409C-BE32-E72D297353CC}">
                <c16:uniqueId val="{00000001-DB17-D44D-B825-3DB8F04F7FD8}"/>
              </c:ext>
            </c:extLst>
          </c:dPt>
          <c:dPt>
            <c:idx val="1"/>
            <c:bubble3D val="0"/>
            <c:spPr>
              <a:solidFill>
                <a:srgbClr val="0077C8"/>
              </a:solidFill>
              <a:ln w="38100">
                <a:solidFill>
                  <a:schemeClr val="lt1"/>
                </a:solidFill>
              </a:ln>
              <a:effectLst/>
            </c:spPr>
            <c:extLst>
              <c:ext xmlns:c16="http://schemas.microsoft.com/office/drawing/2014/chart" uri="{C3380CC4-5D6E-409C-BE32-E72D297353CC}">
                <c16:uniqueId val="{00000002-DB17-D44D-B825-3DB8F04F7FD8}"/>
              </c:ext>
            </c:extLst>
          </c:dPt>
          <c:dPt>
            <c:idx val="2"/>
            <c:bubble3D val="0"/>
            <c:spPr>
              <a:solidFill>
                <a:srgbClr val="009B77"/>
              </a:solidFill>
              <a:ln w="38100">
                <a:solidFill>
                  <a:schemeClr val="lt1"/>
                </a:solidFill>
              </a:ln>
              <a:effectLst/>
            </c:spPr>
            <c:extLst>
              <c:ext xmlns:c16="http://schemas.microsoft.com/office/drawing/2014/chart" uri="{C3380CC4-5D6E-409C-BE32-E72D297353CC}">
                <c16:uniqueId val="{00000003-DB17-D44D-B825-3DB8F04F7FD8}"/>
              </c:ext>
            </c:extLst>
          </c:dPt>
          <c:dPt>
            <c:idx val="3"/>
            <c:bubble3D val="0"/>
            <c:spPr>
              <a:solidFill>
                <a:srgbClr val="051C2C"/>
              </a:solidFill>
              <a:ln w="38100">
                <a:solidFill>
                  <a:schemeClr val="lt1"/>
                </a:solidFill>
              </a:ln>
              <a:effectLst/>
            </c:spPr>
            <c:extLst>
              <c:ext xmlns:c16="http://schemas.microsoft.com/office/drawing/2014/chart" uri="{C3380CC4-5D6E-409C-BE32-E72D297353CC}">
                <c16:uniqueId val="{00000004-DB17-D44D-B825-3DB8F04F7FD8}"/>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DB17-D44D-B825-3DB8F04F7FD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dirty="0"/>
              <a:t>Public</a:t>
            </a:r>
            <a:r>
              <a:rPr lang="en-GB" b="1" baseline="0" dirty="0"/>
              <a:t> funding for bus services</a:t>
            </a:r>
          </a:p>
          <a:p>
            <a:pPr>
              <a:defRPr/>
            </a:pPr>
            <a:r>
              <a:rPr lang="en-GB" sz="1100" baseline="0" dirty="0"/>
              <a:t>England outside London</a:t>
            </a:r>
            <a:endParaRPr lang="en-GB" sz="11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Sheet1!$B$1:$B$2</c:f>
              <c:strCache>
                <c:ptCount val="2"/>
                <c:pt idx="0">
                  <c:v>Services contracted by local authorities</c:v>
                </c:pt>
              </c:strCache>
            </c:strRef>
          </c:tx>
          <c:spPr>
            <a:solidFill>
              <a:srgbClr val="00B29E"/>
            </a:solidFill>
            <a:ln>
              <a:noFill/>
            </a:ln>
            <a:effectLst/>
          </c:spPr>
          <c:invertIfNegative val="0"/>
          <c:cat>
            <c:strRef>
              <c:f>Sheet1!$A$3:$A$16</c:f>
              <c:strCache>
                <c:ptCount val="14"/>
                <c:pt idx="0">
                  <c:v>2009/10</c:v>
                </c:pt>
                <c:pt idx="1">
                  <c:v>2010/11</c:v>
                </c:pt>
                <c:pt idx="2">
                  <c:v>2011/12</c:v>
                </c:pt>
                <c:pt idx="3">
                  <c:v>2012/13</c:v>
                </c:pt>
                <c:pt idx="4">
                  <c:v>2013/14</c:v>
                </c:pt>
                <c:pt idx="5">
                  <c:v>2014/15</c:v>
                </c:pt>
                <c:pt idx="6">
                  <c:v>2015/16</c:v>
                </c:pt>
                <c:pt idx="7">
                  <c:v>2016/17</c:v>
                </c:pt>
                <c:pt idx="8">
                  <c:v>2017/18</c:v>
                </c:pt>
                <c:pt idx="9">
                  <c:v>2018/19</c:v>
                </c:pt>
                <c:pt idx="10">
                  <c:v>2019/20</c:v>
                </c:pt>
                <c:pt idx="11">
                  <c:v>2020/21</c:v>
                </c:pt>
                <c:pt idx="13">
                  <c:v>2023/2024 (CPT projections)</c:v>
                </c:pt>
              </c:strCache>
            </c:strRef>
          </c:cat>
          <c:val>
            <c:numRef>
              <c:f>Sheet1!$B$3:$B$16</c:f>
              <c:numCache>
                <c:formatCode>General</c:formatCode>
                <c:ptCount val="14"/>
                <c:pt idx="0">
                  <c:v>485</c:v>
                </c:pt>
                <c:pt idx="1">
                  <c:v>463</c:v>
                </c:pt>
                <c:pt idx="2">
                  <c:v>433</c:v>
                </c:pt>
                <c:pt idx="3">
                  <c:v>400</c:v>
                </c:pt>
                <c:pt idx="4">
                  <c:v>377</c:v>
                </c:pt>
                <c:pt idx="5">
                  <c:v>359</c:v>
                </c:pt>
                <c:pt idx="6">
                  <c:v>323</c:v>
                </c:pt>
                <c:pt idx="7">
                  <c:v>300</c:v>
                </c:pt>
                <c:pt idx="8">
                  <c:v>275</c:v>
                </c:pt>
                <c:pt idx="9">
                  <c:v>287</c:v>
                </c:pt>
                <c:pt idx="10">
                  <c:v>279</c:v>
                </c:pt>
                <c:pt idx="11">
                  <c:v>346</c:v>
                </c:pt>
                <c:pt idx="13">
                  <c:v>346</c:v>
                </c:pt>
              </c:numCache>
            </c:numRef>
          </c:val>
          <c:extLst>
            <c:ext xmlns:c16="http://schemas.microsoft.com/office/drawing/2014/chart" uri="{C3380CC4-5D6E-409C-BE32-E72D297353CC}">
              <c16:uniqueId val="{00000000-7554-4AEF-89D7-7DD17B46797D}"/>
            </c:ext>
          </c:extLst>
        </c:ser>
        <c:ser>
          <c:idx val="1"/>
          <c:order val="1"/>
          <c:tx>
            <c:strRef>
              <c:f>Sheet1!$C$1:$C$2</c:f>
              <c:strCache>
                <c:ptCount val="2"/>
                <c:pt idx="0">
                  <c:v>Concessionary</c:v>
                </c:pt>
                <c:pt idx="1">
                  <c:v>Travel</c:v>
                </c:pt>
              </c:strCache>
            </c:strRef>
          </c:tx>
          <c:spPr>
            <a:solidFill>
              <a:srgbClr val="201C50"/>
            </a:solidFill>
            <a:ln>
              <a:noFill/>
            </a:ln>
            <a:effectLst/>
          </c:spPr>
          <c:invertIfNegative val="0"/>
          <c:cat>
            <c:strRef>
              <c:f>Sheet1!$A$3:$A$16</c:f>
              <c:strCache>
                <c:ptCount val="14"/>
                <c:pt idx="0">
                  <c:v>2009/10</c:v>
                </c:pt>
                <c:pt idx="1">
                  <c:v>2010/11</c:v>
                </c:pt>
                <c:pt idx="2">
                  <c:v>2011/12</c:v>
                </c:pt>
                <c:pt idx="3">
                  <c:v>2012/13</c:v>
                </c:pt>
                <c:pt idx="4">
                  <c:v>2013/14</c:v>
                </c:pt>
                <c:pt idx="5">
                  <c:v>2014/15</c:v>
                </c:pt>
                <c:pt idx="6">
                  <c:v>2015/16</c:v>
                </c:pt>
                <c:pt idx="7">
                  <c:v>2016/17</c:v>
                </c:pt>
                <c:pt idx="8">
                  <c:v>2017/18</c:v>
                </c:pt>
                <c:pt idx="9">
                  <c:v>2018/19</c:v>
                </c:pt>
                <c:pt idx="10">
                  <c:v>2019/20</c:v>
                </c:pt>
                <c:pt idx="11">
                  <c:v>2020/21</c:v>
                </c:pt>
                <c:pt idx="13">
                  <c:v>2023/2024 (CPT projections)</c:v>
                </c:pt>
              </c:strCache>
            </c:strRef>
          </c:cat>
          <c:val>
            <c:numRef>
              <c:f>Sheet1!$C$3:$C$16</c:f>
              <c:numCache>
                <c:formatCode>#,##0</c:formatCode>
                <c:ptCount val="14"/>
                <c:pt idx="0">
                  <c:v>1002</c:v>
                </c:pt>
                <c:pt idx="1">
                  <c:v>1016</c:v>
                </c:pt>
                <c:pt idx="2" formatCode="General">
                  <c:v>967</c:v>
                </c:pt>
                <c:pt idx="3" formatCode="General">
                  <c:v>956</c:v>
                </c:pt>
                <c:pt idx="4" formatCode="General">
                  <c:v>953</c:v>
                </c:pt>
                <c:pt idx="5" formatCode="General">
                  <c:v>916</c:v>
                </c:pt>
                <c:pt idx="6" formatCode="General">
                  <c:v>935</c:v>
                </c:pt>
                <c:pt idx="7" formatCode="General">
                  <c:v>886</c:v>
                </c:pt>
                <c:pt idx="8" formatCode="General">
                  <c:v>866</c:v>
                </c:pt>
                <c:pt idx="9" formatCode="General">
                  <c:v>829</c:v>
                </c:pt>
                <c:pt idx="10" formatCode="General">
                  <c:v>812</c:v>
                </c:pt>
                <c:pt idx="11" formatCode="General">
                  <c:v>746</c:v>
                </c:pt>
                <c:pt idx="13" formatCode="General">
                  <c:v>711.28200000000004</c:v>
                </c:pt>
              </c:numCache>
            </c:numRef>
          </c:val>
          <c:extLst>
            <c:ext xmlns:c16="http://schemas.microsoft.com/office/drawing/2014/chart" uri="{C3380CC4-5D6E-409C-BE32-E72D297353CC}">
              <c16:uniqueId val="{00000001-7554-4AEF-89D7-7DD17B46797D}"/>
            </c:ext>
          </c:extLst>
        </c:ser>
        <c:ser>
          <c:idx val="2"/>
          <c:order val="2"/>
          <c:tx>
            <c:strRef>
              <c:f>Sheet1!$D$1:$D$2</c:f>
              <c:strCache>
                <c:ptCount val="2"/>
                <c:pt idx="0">
                  <c:v>Bus Service</c:v>
                </c:pt>
                <c:pt idx="1">
                  <c:v>Operators Grant</c:v>
                </c:pt>
              </c:strCache>
            </c:strRef>
          </c:tx>
          <c:spPr>
            <a:solidFill>
              <a:srgbClr val="B7D669"/>
            </a:solidFill>
            <a:ln>
              <a:noFill/>
            </a:ln>
            <a:effectLst/>
          </c:spPr>
          <c:invertIfNegative val="0"/>
          <c:cat>
            <c:strRef>
              <c:f>Sheet1!$A$3:$A$16</c:f>
              <c:strCache>
                <c:ptCount val="14"/>
                <c:pt idx="0">
                  <c:v>2009/10</c:v>
                </c:pt>
                <c:pt idx="1">
                  <c:v>2010/11</c:v>
                </c:pt>
                <c:pt idx="2">
                  <c:v>2011/12</c:v>
                </c:pt>
                <c:pt idx="3">
                  <c:v>2012/13</c:v>
                </c:pt>
                <c:pt idx="4">
                  <c:v>2013/14</c:v>
                </c:pt>
                <c:pt idx="5">
                  <c:v>2014/15</c:v>
                </c:pt>
                <c:pt idx="6">
                  <c:v>2015/16</c:v>
                </c:pt>
                <c:pt idx="7">
                  <c:v>2016/17</c:v>
                </c:pt>
                <c:pt idx="8">
                  <c:v>2017/18</c:v>
                </c:pt>
                <c:pt idx="9">
                  <c:v>2018/19</c:v>
                </c:pt>
                <c:pt idx="10">
                  <c:v>2019/20</c:v>
                </c:pt>
                <c:pt idx="11">
                  <c:v>2020/21</c:v>
                </c:pt>
                <c:pt idx="13">
                  <c:v>2023/2024 (CPT projections)</c:v>
                </c:pt>
              </c:strCache>
            </c:strRef>
          </c:cat>
          <c:val>
            <c:numRef>
              <c:f>Sheet1!$D$3:$D$16</c:f>
              <c:numCache>
                <c:formatCode>General</c:formatCode>
                <c:ptCount val="14"/>
                <c:pt idx="0">
                  <c:v>405</c:v>
                </c:pt>
                <c:pt idx="1">
                  <c:v>391</c:v>
                </c:pt>
                <c:pt idx="2">
                  <c:v>393</c:v>
                </c:pt>
                <c:pt idx="3">
                  <c:v>312</c:v>
                </c:pt>
                <c:pt idx="4">
                  <c:v>304</c:v>
                </c:pt>
                <c:pt idx="5">
                  <c:v>294</c:v>
                </c:pt>
                <c:pt idx="6">
                  <c:v>294</c:v>
                </c:pt>
                <c:pt idx="7">
                  <c:v>285</c:v>
                </c:pt>
                <c:pt idx="8">
                  <c:v>278</c:v>
                </c:pt>
                <c:pt idx="9">
                  <c:v>270</c:v>
                </c:pt>
                <c:pt idx="10">
                  <c:v>262</c:v>
                </c:pt>
                <c:pt idx="11">
                  <c:v>218</c:v>
                </c:pt>
                <c:pt idx="13">
                  <c:v>270</c:v>
                </c:pt>
              </c:numCache>
            </c:numRef>
          </c:val>
          <c:extLst>
            <c:ext xmlns:c16="http://schemas.microsoft.com/office/drawing/2014/chart" uri="{C3380CC4-5D6E-409C-BE32-E72D297353CC}">
              <c16:uniqueId val="{00000002-7554-4AEF-89D7-7DD17B46797D}"/>
            </c:ext>
          </c:extLst>
        </c:ser>
        <c:ser>
          <c:idx val="3"/>
          <c:order val="3"/>
          <c:tx>
            <c:strRef>
              <c:f>Sheet1!$E$1:$E$2</c:f>
              <c:strCache>
                <c:ptCount val="2"/>
                <c:pt idx="0">
                  <c:v>Covid support (CBSSG and BRG)</c:v>
                </c:pt>
              </c:strCache>
            </c:strRef>
          </c:tx>
          <c:spPr>
            <a:solidFill>
              <a:schemeClr val="accent4"/>
            </a:solidFill>
            <a:ln>
              <a:noFill/>
            </a:ln>
            <a:effectLst/>
          </c:spPr>
          <c:invertIfNegative val="0"/>
          <c:cat>
            <c:strRef>
              <c:f>Sheet1!$A$3:$A$16</c:f>
              <c:strCache>
                <c:ptCount val="14"/>
                <c:pt idx="0">
                  <c:v>2009/10</c:v>
                </c:pt>
                <c:pt idx="1">
                  <c:v>2010/11</c:v>
                </c:pt>
                <c:pt idx="2">
                  <c:v>2011/12</c:v>
                </c:pt>
                <c:pt idx="3">
                  <c:v>2012/13</c:v>
                </c:pt>
                <c:pt idx="4">
                  <c:v>2013/14</c:v>
                </c:pt>
                <c:pt idx="5">
                  <c:v>2014/15</c:v>
                </c:pt>
                <c:pt idx="6">
                  <c:v>2015/16</c:v>
                </c:pt>
                <c:pt idx="7">
                  <c:v>2016/17</c:v>
                </c:pt>
                <c:pt idx="8">
                  <c:v>2017/18</c:v>
                </c:pt>
                <c:pt idx="9">
                  <c:v>2018/19</c:v>
                </c:pt>
                <c:pt idx="10">
                  <c:v>2019/20</c:v>
                </c:pt>
                <c:pt idx="11">
                  <c:v>2020/21</c:v>
                </c:pt>
                <c:pt idx="13">
                  <c:v>2023/2024 (CPT projections)</c:v>
                </c:pt>
              </c:strCache>
            </c:strRef>
          </c:cat>
          <c:val>
            <c:numRef>
              <c:f>Sheet1!$E$3:$E$16</c:f>
              <c:numCache>
                <c:formatCode>General</c:formatCode>
                <c:ptCount val="14"/>
                <c:pt idx="0">
                  <c:v>0</c:v>
                </c:pt>
                <c:pt idx="1">
                  <c:v>0</c:v>
                </c:pt>
                <c:pt idx="2">
                  <c:v>0</c:v>
                </c:pt>
                <c:pt idx="3">
                  <c:v>0</c:v>
                </c:pt>
                <c:pt idx="4">
                  <c:v>0</c:v>
                </c:pt>
                <c:pt idx="5">
                  <c:v>0</c:v>
                </c:pt>
                <c:pt idx="6">
                  <c:v>0</c:v>
                </c:pt>
                <c:pt idx="7">
                  <c:v>0</c:v>
                </c:pt>
                <c:pt idx="8">
                  <c:v>0</c:v>
                </c:pt>
                <c:pt idx="9">
                  <c:v>0</c:v>
                </c:pt>
                <c:pt idx="10">
                  <c:v>0</c:v>
                </c:pt>
                <c:pt idx="11">
                  <c:v>520</c:v>
                </c:pt>
                <c:pt idx="13">
                  <c:v>0</c:v>
                </c:pt>
              </c:numCache>
            </c:numRef>
          </c:val>
          <c:extLst>
            <c:ext xmlns:c16="http://schemas.microsoft.com/office/drawing/2014/chart" uri="{C3380CC4-5D6E-409C-BE32-E72D297353CC}">
              <c16:uniqueId val="{00000003-7554-4AEF-89D7-7DD17B46797D}"/>
            </c:ext>
          </c:extLst>
        </c:ser>
        <c:dLbls>
          <c:showLegendKey val="0"/>
          <c:showVal val="0"/>
          <c:showCatName val="0"/>
          <c:showSerName val="0"/>
          <c:showPercent val="0"/>
          <c:showBubbleSize val="0"/>
        </c:dLbls>
        <c:gapWidth val="34"/>
        <c:overlap val="100"/>
        <c:axId val="995599584"/>
        <c:axId val="995602080"/>
      </c:barChart>
      <c:catAx>
        <c:axId val="99559958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5602080"/>
        <c:crosses val="autoZero"/>
        <c:auto val="1"/>
        <c:lblAlgn val="ctr"/>
        <c:lblOffset val="100"/>
        <c:noMultiLvlLbl val="0"/>
      </c:catAx>
      <c:valAx>
        <c:axId val="9956020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£m, 2020/21 prices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5599584"/>
        <c:crosses val="autoZero"/>
        <c:crossBetween val="between"/>
      </c:valAx>
      <c:spPr>
        <a:noFill/>
        <a:ln>
          <a:noFill/>
        </a:ln>
        <a:effectLst/>
      </c:spPr>
    </c:plotArea>
    <c:legend>
      <c:legendPos val="b"/>
      <c:layout>
        <c:manualLayout>
          <c:xMode val="edge"/>
          <c:yMode val="edge"/>
          <c:x val="4.9999960320483518E-2"/>
          <c:y val="0.91816953256097633"/>
          <c:w val="0.93905454425694546"/>
          <c:h val="6.2170659516895051E-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Urban with significant rural</a:t>
            </a:r>
            <a:r>
              <a:rPr lang="en-GB" baseline="0"/>
              <a:t> areas</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1"/>
          <c:order val="1"/>
          <c:tx>
            <c:strRef>
              <c:f>Sheet1!$C$5</c:f>
              <c:strCache>
                <c:ptCount val="1"/>
                <c:pt idx="0">
                  <c:v>LA supported</c:v>
                </c:pt>
              </c:strCache>
            </c:strRef>
          </c:tx>
          <c:spPr>
            <a:solidFill>
              <a:schemeClr val="accent2"/>
            </a:solidFill>
            <a:ln>
              <a:noFill/>
            </a:ln>
            <a:effectLst/>
          </c:spPr>
          <c:invertIfNegative val="0"/>
          <c:cat>
            <c:strRef>
              <c:f>Sheet1!$A$6:$A$19</c:f>
              <c:strCache>
                <c:ptCount val="14"/>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strCache>
            </c:strRef>
          </c:cat>
          <c:val>
            <c:numRef>
              <c:f>Sheet1!$C$6:$C$19</c:f>
              <c:numCache>
                <c:formatCode>#,##0</c:formatCode>
                <c:ptCount val="14"/>
                <c:pt idx="0">
                  <c:v>68.348551960290493</c:v>
                </c:pt>
                <c:pt idx="1">
                  <c:v>63.630503414465103</c:v>
                </c:pt>
                <c:pt idx="2">
                  <c:v>61.8227355792163</c:v>
                </c:pt>
                <c:pt idx="3">
                  <c:v>58.928533330991399</c:v>
                </c:pt>
                <c:pt idx="4">
                  <c:v>53.728310694318999</c:v>
                </c:pt>
                <c:pt idx="5">
                  <c:v>48.454332029931699</c:v>
                </c:pt>
                <c:pt idx="6">
                  <c:v>40.645720688831702</c:v>
                </c:pt>
                <c:pt idx="7">
                  <c:v>35.0704432944</c:v>
                </c:pt>
                <c:pt idx="8">
                  <c:v>34.087904107511001</c:v>
                </c:pt>
                <c:pt idx="9">
                  <c:v>28.179415559067099</c:v>
                </c:pt>
                <c:pt idx="10">
                  <c:v>28.343834236879999</c:v>
                </c:pt>
                <c:pt idx="11">
                  <c:v>27.691291326510999</c:v>
                </c:pt>
                <c:pt idx="12">
                  <c:v>23.057079588012002</c:v>
                </c:pt>
                <c:pt idx="13">
                  <c:v>24.9429636291162</c:v>
                </c:pt>
              </c:numCache>
            </c:numRef>
          </c:val>
          <c:extLst>
            <c:ext xmlns:c16="http://schemas.microsoft.com/office/drawing/2014/chart" uri="{C3380CC4-5D6E-409C-BE32-E72D297353CC}">
              <c16:uniqueId val="{00000000-1EF0-4B2F-8A0C-27ACA27B6F7F}"/>
            </c:ext>
          </c:extLst>
        </c:ser>
        <c:ser>
          <c:idx val="2"/>
          <c:order val="2"/>
          <c:tx>
            <c:strRef>
              <c:f>Sheet1!$D$5</c:f>
              <c:strCache>
                <c:ptCount val="1"/>
                <c:pt idx="0">
                  <c:v>Commercial</c:v>
                </c:pt>
              </c:strCache>
            </c:strRef>
          </c:tx>
          <c:spPr>
            <a:solidFill>
              <a:schemeClr val="accent3"/>
            </a:solidFill>
            <a:ln>
              <a:noFill/>
            </a:ln>
            <a:effectLst/>
          </c:spPr>
          <c:invertIfNegative val="0"/>
          <c:cat>
            <c:strRef>
              <c:f>Sheet1!$A$6:$A$19</c:f>
              <c:strCache>
                <c:ptCount val="14"/>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strCache>
            </c:strRef>
          </c:cat>
          <c:val>
            <c:numRef>
              <c:f>Sheet1!$D$6:$D$19</c:f>
              <c:numCache>
                <c:formatCode>#,##0</c:formatCode>
                <c:ptCount val="14"/>
                <c:pt idx="0">
                  <c:v>130.65245171240099</c:v>
                </c:pt>
                <c:pt idx="1">
                  <c:v>131.65480045218899</c:v>
                </c:pt>
                <c:pt idx="2">
                  <c:v>130.528821528555</c:v>
                </c:pt>
                <c:pt idx="3">
                  <c:v>134.86937553046701</c:v>
                </c:pt>
                <c:pt idx="4">
                  <c:v>139.81094500167299</c:v>
                </c:pt>
                <c:pt idx="5">
                  <c:v>141.83368560683999</c:v>
                </c:pt>
                <c:pt idx="6">
                  <c:v>146.76724373851201</c:v>
                </c:pt>
                <c:pt idx="7">
                  <c:v>142.76211628654301</c:v>
                </c:pt>
                <c:pt idx="8">
                  <c:v>147.864796966553</c:v>
                </c:pt>
                <c:pt idx="9">
                  <c:v>137.24493362069401</c:v>
                </c:pt>
                <c:pt idx="10">
                  <c:v>136.34683721452799</c:v>
                </c:pt>
                <c:pt idx="11">
                  <c:v>131.796103717021</c:v>
                </c:pt>
                <c:pt idx="12">
                  <c:v>106.552629694956</c:v>
                </c:pt>
                <c:pt idx="13">
                  <c:v>122.166469960827</c:v>
                </c:pt>
              </c:numCache>
            </c:numRef>
          </c:val>
          <c:extLst>
            <c:ext xmlns:c16="http://schemas.microsoft.com/office/drawing/2014/chart" uri="{C3380CC4-5D6E-409C-BE32-E72D297353CC}">
              <c16:uniqueId val="{00000001-1EF0-4B2F-8A0C-27ACA27B6F7F}"/>
            </c:ext>
          </c:extLst>
        </c:ser>
        <c:dLbls>
          <c:showLegendKey val="0"/>
          <c:showVal val="0"/>
          <c:showCatName val="0"/>
          <c:showSerName val="0"/>
          <c:showPercent val="0"/>
          <c:showBubbleSize val="0"/>
        </c:dLbls>
        <c:gapWidth val="25"/>
        <c:overlap val="100"/>
        <c:axId val="1863915952"/>
        <c:axId val="1746681792"/>
        <c:extLst>
          <c:ext xmlns:c15="http://schemas.microsoft.com/office/drawing/2012/chart" uri="{02D57815-91ED-43cb-92C2-25804820EDAC}">
            <c15:filteredBarSeries>
              <c15:ser>
                <c:idx val="0"/>
                <c:order val="0"/>
                <c:tx>
                  <c:strRef>
                    <c:extLst>
                      <c:ext uri="{02D57815-91ED-43cb-92C2-25804820EDAC}">
                        <c15:formulaRef>
                          <c15:sqref>Sheet1!$B$5</c15:sqref>
                        </c15:formulaRef>
                      </c:ext>
                    </c:extLst>
                    <c:strCache>
                      <c:ptCount val="1"/>
                    </c:strCache>
                  </c:strRef>
                </c:tx>
                <c:spPr>
                  <a:solidFill>
                    <a:schemeClr val="accent1"/>
                  </a:solidFill>
                  <a:ln>
                    <a:noFill/>
                  </a:ln>
                  <a:effectLst/>
                </c:spPr>
                <c:invertIfNegative val="0"/>
                <c:cat>
                  <c:strRef>
                    <c:extLst>
                      <c:ext uri="{02D57815-91ED-43cb-92C2-25804820EDAC}">
                        <c15:formulaRef>
                          <c15:sqref>Sheet1!$A$6:$A$19</c15:sqref>
                        </c15:formulaRef>
                      </c:ext>
                    </c:extLst>
                    <c:strCache>
                      <c:ptCount val="14"/>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strCache>
                  </c:strRef>
                </c:cat>
                <c:val>
                  <c:numRef>
                    <c:extLst>
                      <c:ext uri="{02D57815-91ED-43cb-92C2-25804820EDAC}">
                        <c15:formulaRef>
                          <c15:sqref>Sheet1!$B$6:$B$19</c15:sqref>
                        </c15:formulaRef>
                      </c:ext>
                    </c:extLst>
                    <c:numCache>
                      <c:formatCode>General</c:formatCode>
                      <c:ptCount val="14"/>
                    </c:numCache>
                  </c:numRef>
                </c:val>
                <c:extLst>
                  <c:ext xmlns:c16="http://schemas.microsoft.com/office/drawing/2014/chart" uri="{C3380CC4-5D6E-409C-BE32-E72D297353CC}">
                    <c16:uniqueId val="{00000002-1EF0-4B2F-8A0C-27ACA27B6F7F}"/>
                  </c:ext>
                </c:extLst>
              </c15:ser>
            </c15:filteredBarSeries>
          </c:ext>
        </c:extLst>
      </c:barChart>
      <c:catAx>
        <c:axId val="1863915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6681792"/>
        <c:crosses val="autoZero"/>
        <c:auto val="1"/>
        <c:lblAlgn val="ctr"/>
        <c:lblOffset val="100"/>
        <c:noMultiLvlLbl val="0"/>
      </c:catAx>
      <c:valAx>
        <c:axId val="1746681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million</a:t>
                </a:r>
                <a:r>
                  <a:rPr lang="en-US" baseline="0"/>
                  <a:t> vehicle miles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639159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Largely or mainly rural</a:t>
            </a:r>
            <a:r>
              <a:rPr lang="en-GB" baseline="0"/>
              <a:t> areas</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Sheet1!$F$5</c:f>
              <c:strCache>
                <c:ptCount val="1"/>
                <c:pt idx="0">
                  <c:v>LA supported</c:v>
                </c:pt>
              </c:strCache>
            </c:strRef>
          </c:tx>
          <c:spPr>
            <a:solidFill>
              <a:schemeClr val="accent2"/>
            </a:solidFill>
            <a:ln>
              <a:noFill/>
            </a:ln>
            <a:effectLst/>
          </c:spPr>
          <c:invertIfNegative val="0"/>
          <c:cat>
            <c:strRef>
              <c:f>Sheet1!$A$6:$A$19</c:f>
              <c:strCache>
                <c:ptCount val="14"/>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strCache>
            </c:strRef>
          </c:cat>
          <c:val>
            <c:numRef>
              <c:f>Sheet1!$F$6:$F$19</c:f>
              <c:numCache>
                <c:formatCode>#,##0</c:formatCode>
                <c:ptCount val="14"/>
                <c:pt idx="0">
                  <c:v>69.462894229993495</c:v>
                </c:pt>
                <c:pt idx="1">
                  <c:v>64.845460634789404</c:v>
                </c:pt>
                <c:pt idx="2">
                  <c:v>64.665439545334394</c:v>
                </c:pt>
                <c:pt idx="3">
                  <c:v>57.010242306395497</c:v>
                </c:pt>
                <c:pt idx="4">
                  <c:v>53.229901998939098</c:v>
                </c:pt>
                <c:pt idx="5">
                  <c:v>51.471595249010797</c:v>
                </c:pt>
                <c:pt idx="6">
                  <c:v>43.368704051688098</c:v>
                </c:pt>
                <c:pt idx="7">
                  <c:v>37.261479328895803</c:v>
                </c:pt>
                <c:pt idx="8">
                  <c:v>29.5457598458852</c:v>
                </c:pt>
                <c:pt idx="9">
                  <c:v>26.3825049388983</c:v>
                </c:pt>
                <c:pt idx="10">
                  <c:v>24.853362681328498</c:v>
                </c:pt>
                <c:pt idx="11">
                  <c:v>23.725321774276502</c:v>
                </c:pt>
                <c:pt idx="12">
                  <c:v>23.7062186211122</c:v>
                </c:pt>
                <c:pt idx="13">
                  <c:v>25.596697759593201</c:v>
                </c:pt>
              </c:numCache>
            </c:numRef>
          </c:val>
          <c:extLst>
            <c:ext xmlns:c16="http://schemas.microsoft.com/office/drawing/2014/chart" uri="{C3380CC4-5D6E-409C-BE32-E72D297353CC}">
              <c16:uniqueId val="{00000000-4B72-48C7-AFC2-EF1E450270D7}"/>
            </c:ext>
          </c:extLst>
        </c:ser>
        <c:ser>
          <c:idx val="1"/>
          <c:order val="1"/>
          <c:tx>
            <c:strRef>
              <c:f>Sheet1!$G$5</c:f>
              <c:strCache>
                <c:ptCount val="1"/>
                <c:pt idx="0">
                  <c:v>Commercial</c:v>
                </c:pt>
              </c:strCache>
            </c:strRef>
          </c:tx>
          <c:spPr>
            <a:solidFill>
              <a:schemeClr val="accent3"/>
            </a:solidFill>
            <a:ln>
              <a:noFill/>
            </a:ln>
            <a:effectLst/>
          </c:spPr>
          <c:invertIfNegative val="0"/>
          <c:cat>
            <c:strRef>
              <c:f>Sheet1!$A$6:$A$19</c:f>
              <c:strCache>
                <c:ptCount val="14"/>
                <c:pt idx="0">
                  <c:v>2008/09</c:v>
                </c:pt>
                <c:pt idx="1">
                  <c:v>2009/10</c:v>
                </c:pt>
                <c:pt idx="2">
                  <c:v>2010/11</c:v>
                </c:pt>
                <c:pt idx="3">
                  <c:v>2011/12</c:v>
                </c:pt>
                <c:pt idx="4">
                  <c:v>2012/13</c:v>
                </c:pt>
                <c:pt idx="5">
                  <c:v>2013/14</c:v>
                </c:pt>
                <c:pt idx="6">
                  <c:v>2014/15</c:v>
                </c:pt>
                <c:pt idx="7">
                  <c:v>2015/16</c:v>
                </c:pt>
                <c:pt idx="8">
                  <c:v>2016/17</c:v>
                </c:pt>
                <c:pt idx="9">
                  <c:v>2017/18</c:v>
                </c:pt>
                <c:pt idx="10">
                  <c:v>2018/19</c:v>
                </c:pt>
                <c:pt idx="11">
                  <c:v>2019/20</c:v>
                </c:pt>
                <c:pt idx="12">
                  <c:v>2020/21</c:v>
                </c:pt>
                <c:pt idx="13">
                  <c:v>2021/22</c:v>
                </c:pt>
              </c:strCache>
            </c:strRef>
          </c:cat>
          <c:val>
            <c:numRef>
              <c:f>Sheet1!$G$6:$G$19</c:f>
              <c:numCache>
                <c:formatCode>#,##0</c:formatCode>
                <c:ptCount val="14"/>
                <c:pt idx="0">
                  <c:v>156.70726847541701</c:v>
                </c:pt>
                <c:pt idx="1">
                  <c:v>149.53088764564399</c:v>
                </c:pt>
                <c:pt idx="2">
                  <c:v>153.60551113182399</c:v>
                </c:pt>
                <c:pt idx="3">
                  <c:v>153.266677946252</c:v>
                </c:pt>
                <c:pt idx="4">
                  <c:v>160.326631722895</c:v>
                </c:pt>
                <c:pt idx="5">
                  <c:v>162.86928711920299</c:v>
                </c:pt>
                <c:pt idx="6">
                  <c:v>167.22093651115199</c:v>
                </c:pt>
                <c:pt idx="7">
                  <c:v>169.33216314077001</c:v>
                </c:pt>
                <c:pt idx="8">
                  <c:v>171.58415557455601</c:v>
                </c:pt>
                <c:pt idx="9">
                  <c:v>169.90768049864499</c:v>
                </c:pt>
                <c:pt idx="10">
                  <c:v>166.27646098570901</c:v>
                </c:pt>
                <c:pt idx="11">
                  <c:v>156.06035417813601</c:v>
                </c:pt>
                <c:pt idx="12">
                  <c:v>122.83670445196</c:v>
                </c:pt>
                <c:pt idx="13">
                  <c:v>138.42449837868901</c:v>
                </c:pt>
              </c:numCache>
            </c:numRef>
          </c:val>
          <c:extLst>
            <c:ext xmlns:c16="http://schemas.microsoft.com/office/drawing/2014/chart" uri="{C3380CC4-5D6E-409C-BE32-E72D297353CC}">
              <c16:uniqueId val="{00000001-4B72-48C7-AFC2-EF1E450270D7}"/>
            </c:ext>
          </c:extLst>
        </c:ser>
        <c:dLbls>
          <c:showLegendKey val="0"/>
          <c:showVal val="0"/>
          <c:showCatName val="0"/>
          <c:showSerName val="0"/>
          <c:showPercent val="0"/>
          <c:showBubbleSize val="0"/>
        </c:dLbls>
        <c:gapWidth val="25"/>
        <c:overlap val="100"/>
        <c:axId val="1863915952"/>
        <c:axId val="1746681792"/>
        <c:extLst/>
      </c:barChart>
      <c:catAx>
        <c:axId val="1863915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6681792"/>
        <c:crosses val="autoZero"/>
        <c:auto val="1"/>
        <c:lblAlgn val="ctr"/>
        <c:lblOffset val="100"/>
        <c:noMultiLvlLbl val="0"/>
      </c:catAx>
      <c:valAx>
        <c:axId val="1746681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million</a:t>
                </a:r>
                <a:r>
                  <a:rPr lang="en-US" baseline="0"/>
                  <a:t> vehicle miles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6391595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1445429790247"/>
          <c:y val="4.2623050606416517E-2"/>
          <c:w val="0.51698670991534246"/>
          <c:h val="0.8550183785638299"/>
        </c:manualLayout>
      </c:layout>
      <c:barChart>
        <c:barDir val="col"/>
        <c:grouping val="clustered"/>
        <c:varyColors val="0"/>
        <c:ser>
          <c:idx val="0"/>
          <c:order val="0"/>
          <c:tx>
            <c:strRef>
              <c:f>Sheet1!$B$1</c:f>
              <c:strCache>
                <c:ptCount val="1"/>
                <c:pt idx="0">
                  <c:v>Commuting and business (22% of bus journeys)</c:v>
                </c:pt>
              </c:strCache>
            </c:strRef>
          </c:tx>
          <c:spPr>
            <a:solidFill>
              <a:schemeClr val="accent1"/>
            </a:solidFill>
            <a:ln>
              <a:noFill/>
            </a:ln>
            <a:effectLst/>
          </c:spPr>
          <c:invertIfNegative val="0"/>
          <c:cat>
            <c:numRef>
              <c:f>Sheet1!$A$2</c:f>
              <c:numCache>
                <c:formatCode>General</c:formatCode>
                <c:ptCount val="1"/>
              </c:numCache>
            </c:numRef>
          </c:cat>
          <c:val>
            <c:numRef>
              <c:f>Sheet1!$B$2</c:f>
              <c:numCache>
                <c:formatCode>General</c:formatCode>
                <c:ptCount val="1"/>
                <c:pt idx="0">
                  <c:v>-20</c:v>
                </c:pt>
              </c:numCache>
            </c:numRef>
          </c:val>
          <c:extLst>
            <c:ext xmlns:c16="http://schemas.microsoft.com/office/drawing/2014/chart" uri="{C3380CC4-5D6E-409C-BE32-E72D297353CC}">
              <c16:uniqueId val="{00000000-E069-486E-951D-0AFCB4FABE32}"/>
            </c:ext>
          </c:extLst>
        </c:ser>
        <c:ser>
          <c:idx val="1"/>
          <c:order val="1"/>
          <c:tx>
            <c:strRef>
              <c:f>Sheet1!$C$1</c:f>
              <c:strCache>
                <c:ptCount val="1"/>
                <c:pt idx="0">
                  <c:v>Education (23% of bus journeys)</c:v>
                </c:pt>
              </c:strCache>
            </c:strRef>
          </c:tx>
          <c:spPr>
            <a:solidFill>
              <a:schemeClr val="accent2"/>
            </a:solidFill>
            <a:ln>
              <a:noFill/>
            </a:ln>
            <a:effectLst/>
          </c:spPr>
          <c:invertIfNegative val="0"/>
          <c:cat>
            <c:numRef>
              <c:f>Sheet1!$A$2</c:f>
              <c:numCache>
                <c:formatCode>General</c:formatCode>
                <c:ptCount val="1"/>
              </c:numCache>
            </c:numRef>
          </c:cat>
          <c:val>
            <c:numRef>
              <c:f>Sheet1!$C$2</c:f>
              <c:numCache>
                <c:formatCode>General</c:formatCode>
                <c:ptCount val="1"/>
                <c:pt idx="0">
                  <c:v>-4</c:v>
                </c:pt>
              </c:numCache>
            </c:numRef>
          </c:val>
          <c:extLst>
            <c:ext xmlns:c16="http://schemas.microsoft.com/office/drawing/2014/chart" uri="{C3380CC4-5D6E-409C-BE32-E72D297353CC}">
              <c16:uniqueId val="{00000001-E069-486E-951D-0AFCB4FABE32}"/>
            </c:ext>
          </c:extLst>
        </c:ser>
        <c:ser>
          <c:idx val="2"/>
          <c:order val="2"/>
          <c:tx>
            <c:strRef>
              <c:f>Sheet1!$D$1</c:f>
              <c:strCache>
                <c:ptCount val="1"/>
                <c:pt idx="0">
                  <c:v>Shopping (23% of bus journeys)</c:v>
                </c:pt>
              </c:strCache>
            </c:strRef>
          </c:tx>
          <c:spPr>
            <a:solidFill>
              <a:schemeClr val="accent3"/>
            </a:solidFill>
            <a:ln>
              <a:noFill/>
            </a:ln>
            <a:effectLst/>
          </c:spPr>
          <c:invertIfNegative val="0"/>
          <c:cat>
            <c:numRef>
              <c:f>Sheet1!$A$2</c:f>
              <c:numCache>
                <c:formatCode>General</c:formatCode>
                <c:ptCount val="1"/>
              </c:numCache>
            </c:numRef>
          </c:cat>
          <c:val>
            <c:numRef>
              <c:f>Sheet1!$D$2</c:f>
              <c:numCache>
                <c:formatCode>General</c:formatCode>
                <c:ptCount val="1"/>
                <c:pt idx="0">
                  <c:v>-15</c:v>
                </c:pt>
              </c:numCache>
            </c:numRef>
          </c:val>
          <c:extLst>
            <c:ext xmlns:c16="http://schemas.microsoft.com/office/drawing/2014/chart" uri="{C3380CC4-5D6E-409C-BE32-E72D297353CC}">
              <c16:uniqueId val="{00000002-E069-486E-951D-0AFCB4FABE32}"/>
            </c:ext>
          </c:extLst>
        </c:ser>
        <c:ser>
          <c:idx val="3"/>
          <c:order val="3"/>
          <c:tx>
            <c:strRef>
              <c:f>Sheet1!$E$1</c:f>
              <c:strCache>
                <c:ptCount val="1"/>
                <c:pt idx="0">
                  <c:v>Leisure (20% of bus journeys)</c:v>
                </c:pt>
              </c:strCache>
            </c:strRef>
          </c:tx>
          <c:spPr>
            <a:solidFill>
              <a:schemeClr val="accent4"/>
            </a:solidFill>
            <a:ln>
              <a:noFill/>
            </a:ln>
            <a:effectLst/>
          </c:spPr>
          <c:invertIfNegative val="0"/>
          <c:cat>
            <c:numRef>
              <c:f>Sheet1!$A$2</c:f>
              <c:numCache>
                <c:formatCode>General</c:formatCode>
                <c:ptCount val="1"/>
              </c:numCache>
            </c:numRef>
          </c:cat>
          <c:val>
            <c:numRef>
              <c:f>Sheet1!$E$2</c:f>
              <c:numCache>
                <c:formatCode>General</c:formatCode>
                <c:ptCount val="1"/>
                <c:pt idx="0">
                  <c:v>0</c:v>
                </c:pt>
              </c:numCache>
            </c:numRef>
          </c:val>
          <c:extLst>
            <c:ext xmlns:c16="http://schemas.microsoft.com/office/drawing/2014/chart" uri="{C3380CC4-5D6E-409C-BE32-E72D297353CC}">
              <c16:uniqueId val="{00000003-E069-486E-951D-0AFCB4FABE32}"/>
            </c:ext>
          </c:extLst>
        </c:ser>
        <c:dLbls>
          <c:showLegendKey val="0"/>
          <c:showVal val="0"/>
          <c:showCatName val="0"/>
          <c:showSerName val="0"/>
          <c:showPercent val="0"/>
          <c:showBubbleSize val="0"/>
        </c:dLbls>
        <c:gapWidth val="94"/>
        <c:overlap val="-27"/>
        <c:axId val="44178720"/>
        <c:axId val="44172480"/>
      </c:barChart>
      <c:catAx>
        <c:axId val="44178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172480"/>
        <c:crosses val="autoZero"/>
        <c:auto val="1"/>
        <c:lblAlgn val="ctr"/>
        <c:lblOffset val="100"/>
        <c:noMultiLvlLbl val="0"/>
      </c:catAx>
      <c:valAx>
        <c:axId val="441724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r>
                  <a:rPr lang="en-GB" sz="1050" b="1"/>
                  <a:t>% change 2022/23 compared with 2018/19</a:t>
                </a:r>
              </a:p>
            </c:rich>
          </c:tx>
          <c:overlay val="0"/>
          <c:spPr>
            <a:noFill/>
            <a:ln>
              <a:noFill/>
            </a:ln>
            <a:effectLst/>
          </c:spPr>
          <c:txPr>
            <a:bodyPr rot="-54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178720"/>
        <c:crosses val="autoZero"/>
        <c:crossBetween val="between"/>
      </c:valAx>
      <c:spPr>
        <a:noFill/>
        <a:ln>
          <a:noFill/>
        </a:ln>
        <a:effectLst/>
      </c:spPr>
    </c:plotArea>
    <c:legend>
      <c:legendPos val="r"/>
      <c:layout>
        <c:manualLayout>
          <c:xMode val="edge"/>
          <c:yMode val="edge"/>
          <c:x val="0.64178093767681554"/>
          <c:y val="0.21380521554018095"/>
          <c:w val="0.25452811283671811"/>
          <c:h val="0.59241598170815835"/>
        </c:manualLayout>
      </c:layout>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en-GB" sz="1200" dirty="0"/>
              <a:t>GB, March 2023</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59972286810707864"/>
          <c:y val="0.21744583273067825"/>
          <c:w val="0.34866414508515126"/>
          <c:h val="0.66845871867808515"/>
        </c:manualLayout>
      </c:layout>
      <c:barChart>
        <c:barDir val="bar"/>
        <c:grouping val="clustered"/>
        <c:varyColors val="0"/>
        <c:ser>
          <c:idx val="0"/>
          <c:order val="0"/>
          <c:tx>
            <c:strRef>
              <c:f>Sheet1!$A$2</c:f>
              <c:strCache>
                <c:ptCount val="1"/>
                <c:pt idx="0">
                  <c:v>I prefer to travel by car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c:f>
              <c:numCache>
                <c:formatCode>0%</c:formatCode>
                <c:ptCount val="1"/>
                <c:pt idx="0">
                  <c:v>0.7</c:v>
                </c:pt>
              </c:numCache>
            </c:numRef>
          </c:val>
          <c:extLst>
            <c:ext xmlns:c16="http://schemas.microsoft.com/office/drawing/2014/chart" uri="{C3380CC4-5D6E-409C-BE32-E72D297353CC}">
              <c16:uniqueId val="{00000000-6B49-4C14-BCF6-994DF3950B87}"/>
            </c:ext>
          </c:extLst>
        </c:ser>
        <c:ser>
          <c:idx val="1"/>
          <c:order val="1"/>
          <c:tx>
            <c:strRef>
              <c:f>Sheet1!$A$3</c:f>
              <c:strCache>
                <c:ptCount val="1"/>
                <c:pt idx="0">
                  <c:v>Bus is less convenient than the alternatives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Sheet1!$B$3</c:f>
              <c:numCache>
                <c:formatCode>0%</c:formatCode>
                <c:ptCount val="1"/>
                <c:pt idx="0">
                  <c:v>0.27</c:v>
                </c:pt>
              </c:numCache>
            </c:numRef>
          </c:val>
          <c:extLst>
            <c:ext xmlns:c16="http://schemas.microsoft.com/office/drawing/2014/chart" uri="{C3380CC4-5D6E-409C-BE32-E72D297353CC}">
              <c16:uniqueId val="{00000001-6B49-4C14-BCF6-994DF3950B87}"/>
            </c:ext>
          </c:extLst>
        </c:ser>
        <c:ser>
          <c:idx val="2"/>
          <c:order val="2"/>
          <c:tx>
            <c:strRef>
              <c:f>Sheet1!$A$4</c:f>
              <c:strCache>
                <c:ptCount val="1"/>
                <c:pt idx="0">
                  <c:v>Door-to-door journeys take too long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Sheet1!$B$4</c:f>
              <c:numCache>
                <c:formatCode>0%</c:formatCode>
                <c:ptCount val="1"/>
                <c:pt idx="0">
                  <c:v>0.26</c:v>
                </c:pt>
              </c:numCache>
            </c:numRef>
          </c:val>
          <c:extLst>
            <c:ext xmlns:c16="http://schemas.microsoft.com/office/drawing/2014/chart" uri="{C3380CC4-5D6E-409C-BE32-E72D297353CC}">
              <c16:uniqueId val="{00000000-243A-4A7E-A06B-F152BC955D95}"/>
            </c:ext>
          </c:extLst>
        </c:ser>
        <c:ser>
          <c:idx val="3"/>
          <c:order val="3"/>
          <c:tx>
            <c:strRef>
              <c:f>Sheet1!$A$5</c:f>
              <c:strCache>
                <c:ptCount val="1"/>
                <c:pt idx="0">
                  <c:v>I do not enjoy time spent on buses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Sheet1!$B$5</c:f>
              <c:numCache>
                <c:formatCode>0%</c:formatCode>
                <c:ptCount val="1"/>
                <c:pt idx="0">
                  <c:v>0.25</c:v>
                </c:pt>
              </c:numCache>
            </c:numRef>
          </c:val>
          <c:extLst>
            <c:ext xmlns:c16="http://schemas.microsoft.com/office/drawing/2014/chart" uri="{C3380CC4-5D6E-409C-BE32-E72D297353CC}">
              <c16:uniqueId val="{00000001-243A-4A7E-A06B-F152BC955D95}"/>
            </c:ext>
          </c:extLst>
        </c:ser>
        <c:ser>
          <c:idx val="4"/>
          <c:order val="4"/>
          <c:tx>
            <c:strRef>
              <c:f>Sheet1!$A$6</c:f>
              <c:strCache>
                <c:ptCount val="1"/>
                <c:pt idx="0">
                  <c:v>I prefer other types of transport</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Sheet1!$B$6</c:f>
              <c:numCache>
                <c:formatCode>0%</c:formatCode>
                <c:ptCount val="1"/>
                <c:pt idx="0">
                  <c:v>0.21</c:v>
                </c:pt>
              </c:numCache>
            </c:numRef>
          </c:val>
          <c:extLst>
            <c:ext xmlns:c16="http://schemas.microsoft.com/office/drawing/2014/chart" uri="{C3380CC4-5D6E-409C-BE32-E72D297353CC}">
              <c16:uniqueId val="{00000002-243A-4A7E-A06B-F152BC955D95}"/>
            </c:ext>
          </c:extLst>
        </c:ser>
        <c:ser>
          <c:idx val="5"/>
          <c:order val="5"/>
          <c:tx>
            <c:strRef>
              <c:f>Sheet1!$A$7</c:f>
              <c:strCache>
                <c:ptCount val="1"/>
                <c:pt idx="0">
                  <c:v>I don't think they are reliable enough</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Sheet1!$B$7</c:f>
              <c:numCache>
                <c:formatCode>0%</c:formatCode>
                <c:ptCount val="1"/>
                <c:pt idx="0">
                  <c:v>0.18</c:v>
                </c:pt>
              </c:numCache>
            </c:numRef>
          </c:val>
          <c:extLst>
            <c:ext xmlns:c16="http://schemas.microsoft.com/office/drawing/2014/chart" uri="{C3380CC4-5D6E-409C-BE32-E72D297353CC}">
              <c16:uniqueId val="{00000003-243A-4A7E-A06B-F152BC955D95}"/>
            </c:ext>
          </c:extLst>
        </c:ser>
        <c:ser>
          <c:idx val="6"/>
          <c:order val="6"/>
          <c:tx>
            <c:strRef>
              <c:f>Sheet1!$A$8</c:f>
              <c:strCache>
                <c:ptCount val="1"/>
                <c:pt idx="0">
                  <c:v>Too expensive compared with the alternatives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Sheet1!$B$8</c:f>
              <c:numCache>
                <c:formatCode>0%</c:formatCode>
                <c:ptCount val="1"/>
                <c:pt idx="0">
                  <c:v>0.13</c:v>
                </c:pt>
              </c:numCache>
            </c:numRef>
          </c:val>
          <c:extLst>
            <c:ext xmlns:c16="http://schemas.microsoft.com/office/drawing/2014/chart" uri="{C3380CC4-5D6E-409C-BE32-E72D297353CC}">
              <c16:uniqueId val="{00000004-243A-4A7E-A06B-F152BC955D95}"/>
            </c:ext>
          </c:extLst>
        </c:ser>
        <c:dLbls>
          <c:dLblPos val="outEnd"/>
          <c:showLegendKey val="0"/>
          <c:showVal val="1"/>
          <c:showCatName val="0"/>
          <c:showSerName val="0"/>
          <c:showPercent val="0"/>
          <c:showBubbleSize val="0"/>
        </c:dLbls>
        <c:gapWidth val="219"/>
        <c:axId val="1790413407"/>
        <c:axId val="1407659679"/>
      </c:barChart>
      <c:catAx>
        <c:axId val="1790413407"/>
        <c:scaling>
          <c:orientation val="minMax"/>
        </c:scaling>
        <c:delete val="1"/>
        <c:axPos val="l"/>
        <c:numFmt formatCode="General" sourceLinked="1"/>
        <c:majorTickMark val="none"/>
        <c:minorTickMark val="none"/>
        <c:tickLblPos val="nextTo"/>
        <c:crossAx val="1407659679"/>
        <c:crosses val="autoZero"/>
        <c:auto val="1"/>
        <c:lblAlgn val="ctr"/>
        <c:lblOffset val="100"/>
        <c:noMultiLvlLbl val="0"/>
      </c:catAx>
      <c:valAx>
        <c:axId val="140765967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90413407"/>
        <c:crosses val="autoZero"/>
        <c:crossBetween val="between"/>
      </c:valAx>
      <c:spPr>
        <a:noFill/>
        <a:ln>
          <a:noFill/>
        </a:ln>
        <a:effectLst/>
      </c:spPr>
    </c:plotArea>
    <c:legend>
      <c:legendPos val="l"/>
      <c:legendEntry>
        <c:idx val="6"/>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1.5948656210599283E-2"/>
          <c:y val="0.29333436690649972"/>
          <c:w val="0.57706275592230749"/>
          <c:h val="0.51472069733416903"/>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17586D-AD1E-45DB-9389-70857FE5ED0C}"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GB"/>
        </a:p>
      </dgm:t>
    </dgm:pt>
    <dgm:pt modelId="{E21DEBA3-E614-4F86-9D1B-B899886FF881}">
      <dgm:prSet phldrT="[Text]" custT="1">
        <dgm:style>
          <a:lnRef idx="2">
            <a:schemeClr val="accent2"/>
          </a:lnRef>
          <a:fillRef idx="1">
            <a:schemeClr val="lt1"/>
          </a:fillRef>
          <a:effectRef idx="0">
            <a:schemeClr val="accent2"/>
          </a:effectRef>
          <a:fontRef idx="minor">
            <a:schemeClr val="dk1"/>
          </a:fontRef>
        </dgm:style>
      </dgm:prSet>
      <dgm:spPr>
        <a:ln/>
      </dgm:spPr>
      <dgm:t>
        <a:bodyPr/>
        <a:lstStyle/>
        <a:p>
          <a:r>
            <a:rPr lang="en-GB" sz="2000" b="1" dirty="0"/>
            <a:t>Target timely moments. Make bus a noticeable and relevant choice</a:t>
          </a:r>
        </a:p>
      </dgm:t>
    </dgm:pt>
    <dgm:pt modelId="{794684B0-4C2F-4DCE-976B-C2EE3176AFF2}" type="parTrans" cxnId="{30243AD4-40F7-470E-8558-44CAC95CF789}">
      <dgm:prSet/>
      <dgm:spPr/>
      <dgm:t>
        <a:bodyPr/>
        <a:lstStyle/>
        <a:p>
          <a:endParaRPr lang="en-GB"/>
        </a:p>
      </dgm:t>
    </dgm:pt>
    <dgm:pt modelId="{39B00343-2F86-4B12-A042-0B020C530AC9}" type="sibTrans" cxnId="{30243AD4-40F7-470E-8558-44CAC95CF789}">
      <dgm:prSet/>
      <dgm:spPr/>
      <dgm:t>
        <a:bodyPr/>
        <a:lstStyle/>
        <a:p>
          <a:endParaRPr lang="en-GB"/>
        </a:p>
      </dgm:t>
    </dgm:pt>
    <dgm:pt modelId="{36E6A52C-BB33-4105-B1A5-F389E5EF7FB8}">
      <dgm:prSet phldrT="[Text]" custT="1">
        <dgm:style>
          <a:lnRef idx="2">
            <a:schemeClr val="dk1"/>
          </a:lnRef>
          <a:fillRef idx="1">
            <a:schemeClr val="lt1"/>
          </a:fillRef>
          <a:effectRef idx="0">
            <a:schemeClr val="dk1"/>
          </a:effectRef>
          <a:fontRef idx="minor">
            <a:schemeClr val="dk1"/>
          </a:fontRef>
        </dgm:style>
      </dgm:prSet>
      <dgm:spPr/>
      <dgm:t>
        <a:bodyPr/>
        <a:lstStyle/>
        <a:p>
          <a:r>
            <a:rPr lang="en-GB" sz="2000" b="1" dirty="0"/>
            <a:t>Simplify and personalise information. Make it easy to book and plan a multi-operator journey</a:t>
          </a:r>
        </a:p>
      </dgm:t>
    </dgm:pt>
    <dgm:pt modelId="{7328F829-59B0-44A2-94FC-A13F618E13D0}" type="parTrans" cxnId="{77386D26-17BD-401F-8EE5-7ABB57C11711}">
      <dgm:prSet/>
      <dgm:spPr/>
      <dgm:t>
        <a:bodyPr/>
        <a:lstStyle/>
        <a:p>
          <a:endParaRPr lang="en-GB"/>
        </a:p>
      </dgm:t>
    </dgm:pt>
    <dgm:pt modelId="{57EFF331-D975-4540-BAFE-CA9D26A5B9D2}" type="sibTrans" cxnId="{77386D26-17BD-401F-8EE5-7ABB57C11711}">
      <dgm:prSet/>
      <dgm:spPr/>
      <dgm:t>
        <a:bodyPr/>
        <a:lstStyle/>
        <a:p>
          <a:endParaRPr lang="en-GB"/>
        </a:p>
      </dgm:t>
    </dgm:pt>
    <dgm:pt modelId="{819562F7-49C2-49EB-8C49-62C7C73F9056}">
      <dgm:prSet phldrT="[Text]" custT="1">
        <dgm:style>
          <a:lnRef idx="2">
            <a:schemeClr val="dk1"/>
          </a:lnRef>
          <a:fillRef idx="1">
            <a:schemeClr val="lt1"/>
          </a:fillRef>
          <a:effectRef idx="0">
            <a:schemeClr val="dk1"/>
          </a:effectRef>
          <a:fontRef idx="minor">
            <a:schemeClr val="dk1"/>
          </a:fontRef>
        </dgm:style>
      </dgm:prSet>
      <dgm:spPr/>
      <dgm:t>
        <a:bodyPr/>
        <a:lstStyle/>
        <a:p>
          <a:r>
            <a:rPr lang="en-GB" sz="2000" b="1" dirty="0"/>
            <a:t>Attract attention to information sources. Provide real-time information to all.</a:t>
          </a:r>
        </a:p>
      </dgm:t>
    </dgm:pt>
    <dgm:pt modelId="{8757A7AA-C009-4B6A-B835-050F010078A7}" type="parTrans" cxnId="{A6EB7A27-0F9A-4DB2-B7F6-005639F8BCCA}">
      <dgm:prSet/>
      <dgm:spPr/>
      <dgm:t>
        <a:bodyPr/>
        <a:lstStyle/>
        <a:p>
          <a:endParaRPr lang="en-GB"/>
        </a:p>
      </dgm:t>
    </dgm:pt>
    <dgm:pt modelId="{6FD1E8CE-9A91-4B88-AF15-91552E925E47}" type="sibTrans" cxnId="{A6EB7A27-0F9A-4DB2-B7F6-005639F8BCCA}">
      <dgm:prSet/>
      <dgm:spPr/>
      <dgm:t>
        <a:bodyPr/>
        <a:lstStyle/>
        <a:p>
          <a:endParaRPr lang="en-GB"/>
        </a:p>
      </dgm:t>
    </dgm:pt>
    <dgm:pt modelId="{5BDC41EB-3564-4BE3-84DE-B54BC3AA2B65}">
      <dgm:prSet phldrT="[Text]" custT="1">
        <dgm:style>
          <a:lnRef idx="2">
            <a:schemeClr val="dk1"/>
          </a:lnRef>
          <a:fillRef idx="1">
            <a:schemeClr val="lt1"/>
          </a:fillRef>
          <a:effectRef idx="0">
            <a:schemeClr val="dk1"/>
          </a:effectRef>
          <a:fontRef idx="minor">
            <a:schemeClr val="dk1"/>
          </a:fontRef>
        </dgm:style>
      </dgm:prSet>
      <dgm:spPr/>
      <dgm:t>
        <a:bodyPr/>
        <a:lstStyle/>
        <a:p>
          <a:r>
            <a:rPr lang="en-GB" sz="2000" b="1" dirty="0"/>
            <a:t>Provide a high-quality, clean, reliable journey experience</a:t>
          </a:r>
        </a:p>
      </dgm:t>
    </dgm:pt>
    <dgm:pt modelId="{C374BFCA-5C13-4434-AD24-82B8986E91C1}" type="parTrans" cxnId="{D5944FAA-1F45-4039-8F15-94154EE05176}">
      <dgm:prSet/>
      <dgm:spPr/>
      <dgm:t>
        <a:bodyPr/>
        <a:lstStyle/>
        <a:p>
          <a:endParaRPr lang="en-GB"/>
        </a:p>
      </dgm:t>
    </dgm:pt>
    <dgm:pt modelId="{854DC1E5-8EF0-4070-A59E-892E6738A902}" type="sibTrans" cxnId="{D5944FAA-1F45-4039-8F15-94154EE05176}">
      <dgm:prSet/>
      <dgm:spPr/>
      <dgm:t>
        <a:bodyPr/>
        <a:lstStyle/>
        <a:p>
          <a:endParaRPr lang="en-GB"/>
        </a:p>
      </dgm:t>
    </dgm:pt>
    <dgm:pt modelId="{300F3869-1619-41EC-BE0C-3E0DEF25AA8F}">
      <dgm:prSet phldrT="[Text]" custT="1">
        <dgm:style>
          <a:lnRef idx="2">
            <a:schemeClr val="dk1"/>
          </a:lnRef>
          <a:fillRef idx="1">
            <a:schemeClr val="lt1"/>
          </a:fillRef>
          <a:effectRef idx="0">
            <a:schemeClr val="dk1"/>
          </a:effectRef>
          <a:fontRef idx="minor">
            <a:schemeClr val="dk1"/>
          </a:fontRef>
        </dgm:style>
      </dgm:prSet>
      <dgm:spPr/>
      <dgm:t>
        <a:bodyPr/>
        <a:lstStyle/>
        <a:p>
          <a:r>
            <a:rPr lang="en-GB" sz="2000" b="1" dirty="0"/>
            <a:t>Repeat and settle new journey habits. Provide incentives and reminders to bus converts and users</a:t>
          </a:r>
        </a:p>
      </dgm:t>
    </dgm:pt>
    <dgm:pt modelId="{8CBEE106-F4DE-4DED-A47D-F89764DF4123}" type="parTrans" cxnId="{F45C003C-BF02-4A2B-89FC-40BEFE25A752}">
      <dgm:prSet/>
      <dgm:spPr/>
      <dgm:t>
        <a:bodyPr/>
        <a:lstStyle/>
        <a:p>
          <a:endParaRPr lang="en-GB"/>
        </a:p>
      </dgm:t>
    </dgm:pt>
    <dgm:pt modelId="{818BC300-2872-43DE-AAAD-B4394F644CCB}" type="sibTrans" cxnId="{F45C003C-BF02-4A2B-89FC-40BEFE25A752}">
      <dgm:prSet/>
      <dgm:spPr/>
      <dgm:t>
        <a:bodyPr/>
        <a:lstStyle/>
        <a:p>
          <a:endParaRPr lang="en-GB"/>
        </a:p>
      </dgm:t>
    </dgm:pt>
    <dgm:pt modelId="{56D3141F-913D-4C0A-8322-C746346D2A3B}" type="pres">
      <dgm:prSet presAssocID="{C617586D-AD1E-45DB-9389-70857FE5ED0C}" presName="Name0" presStyleCnt="0">
        <dgm:presLayoutVars>
          <dgm:chMax val="7"/>
          <dgm:chPref val="5"/>
        </dgm:presLayoutVars>
      </dgm:prSet>
      <dgm:spPr/>
    </dgm:pt>
    <dgm:pt modelId="{FD08E575-686C-4A8C-81A6-F4C434BE74FD}" type="pres">
      <dgm:prSet presAssocID="{C617586D-AD1E-45DB-9389-70857FE5ED0C}" presName="arrowNode" presStyleLbl="node1" presStyleIdx="0" presStyleCnt="1"/>
      <dgm:spPr/>
    </dgm:pt>
    <dgm:pt modelId="{D5E3FF6A-6961-4BDB-948E-E0181BB80441}" type="pres">
      <dgm:prSet presAssocID="{E21DEBA3-E614-4F86-9D1B-B899886FF881}" presName="txNode1" presStyleLbl="revTx" presStyleIdx="0" presStyleCnt="5" custScaleX="197056" custScaleY="64519" custLinFactNeighborX="-1953" custLinFactNeighborY="8274">
        <dgm:presLayoutVars>
          <dgm:bulletEnabled val="1"/>
        </dgm:presLayoutVars>
      </dgm:prSet>
      <dgm:spPr/>
    </dgm:pt>
    <dgm:pt modelId="{1F2C52A8-9CE1-42C5-AEA3-8E1EED4BC532}" type="pres">
      <dgm:prSet presAssocID="{36E6A52C-BB33-4105-B1A5-F389E5EF7FB8}" presName="txNode2" presStyleLbl="revTx" presStyleIdx="1" presStyleCnt="5" custScaleY="128097" custLinFactNeighborX="11409" custLinFactNeighborY="5662">
        <dgm:presLayoutVars>
          <dgm:bulletEnabled val="1"/>
        </dgm:presLayoutVars>
      </dgm:prSet>
      <dgm:spPr/>
    </dgm:pt>
    <dgm:pt modelId="{483FC720-314F-49DA-B6FB-B769894EFCBB}" type="pres">
      <dgm:prSet presAssocID="{57EFF331-D975-4540-BAFE-CA9D26A5B9D2}" presName="dotNode2" presStyleCnt="0"/>
      <dgm:spPr/>
    </dgm:pt>
    <dgm:pt modelId="{5B52D6FB-7CD2-405F-B90D-B9CD073C9733}" type="pres">
      <dgm:prSet presAssocID="{57EFF331-D975-4540-BAFE-CA9D26A5B9D2}" presName="dotRepeatNode" presStyleLbl="fgShp" presStyleIdx="0" presStyleCnt="3"/>
      <dgm:spPr/>
    </dgm:pt>
    <dgm:pt modelId="{93F09A88-B2A7-496A-BAD2-55468AC95490}" type="pres">
      <dgm:prSet presAssocID="{819562F7-49C2-49EB-8C49-62C7C73F9056}" presName="txNode3" presStyleLbl="revTx" presStyleIdx="2" presStyleCnt="5" custScaleX="82910" custScaleY="123792" custLinFactNeighborX="2207" custLinFactNeighborY="47187">
        <dgm:presLayoutVars>
          <dgm:bulletEnabled val="1"/>
        </dgm:presLayoutVars>
      </dgm:prSet>
      <dgm:spPr/>
    </dgm:pt>
    <dgm:pt modelId="{03F9740F-0B08-4379-8552-2D72DD4263DE}" type="pres">
      <dgm:prSet presAssocID="{6FD1E8CE-9A91-4B88-AF15-91552E925E47}" presName="dotNode3" presStyleCnt="0"/>
      <dgm:spPr/>
    </dgm:pt>
    <dgm:pt modelId="{3679886B-5747-4C39-9520-F8FDB6B22FF6}" type="pres">
      <dgm:prSet presAssocID="{6FD1E8CE-9A91-4B88-AF15-91552E925E47}" presName="dotRepeatNode" presStyleLbl="fgShp" presStyleIdx="1" presStyleCnt="3"/>
      <dgm:spPr/>
    </dgm:pt>
    <dgm:pt modelId="{CA261847-1F03-4DBB-8D7D-ADBD8A192CC1}" type="pres">
      <dgm:prSet presAssocID="{5BDC41EB-3564-4BE3-84DE-B54BC3AA2B65}" presName="txNode4" presStyleLbl="revTx" presStyleIdx="3" presStyleCnt="5" custScaleX="94231" custScaleY="123380" custLinFactNeighborX="19683" custLinFactNeighborY="-2836">
        <dgm:presLayoutVars>
          <dgm:bulletEnabled val="1"/>
        </dgm:presLayoutVars>
      </dgm:prSet>
      <dgm:spPr/>
    </dgm:pt>
    <dgm:pt modelId="{F7A89758-F6BB-40F6-88E1-DC663C19F69D}" type="pres">
      <dgm:prSet presAssocID="{854DC1E5-8EF0-4070-A59E-892E6738A902}" presName="dotNode4" presStyleCnt="0"/>
      <dgm:spPr/>
    </dgm:pt>
    <dgm:pt modelId="{F0DD83C8-E04D-495B-A28B-167AC1029991}" type="pres">
      <dgm:prSet presAssocID="{854DC1E5-8EF0-4070-A59E-892E6738A902}" presName="dotRepeatNode" presStyleLbl="fgShp" presStyleIdx="2" presStyleCnt="3"/>
      <dgm:spPr/>
    </dgm:pt>
    <dgm:pt modelId="{F5100F64-D6B3-4089-89C4-56D59B4FFB17}" type="pres">
      <dgm:prSet presAssocID="{300F3869-1619-41EC-BE0C-3E0DEF25AA8F}" presName="txNode5" presStyleLbl="revTx" presStyleIdx="4" presStyleCnt="5" custScaleX="167853" custLinFactNeighborX="-95831" custLinFactNeighborY="-493">
        <dgm:presLayoutVars>
          <dgm:bulletEnabled val="1"/>
        </dgm:presLayoutVars>
      </dgm:prSet>
      <dgm:spPr/>
    </dgm:pt>
  </dgm:ptLst>
  <dgm:cxnLst>
    <dgm:cxn modelId="{3B32FF04-7292-43C4-81D9-3597B45466A3}" type="presOf" srcId="{300F3869-1619-41EC-BE0C-3E0DEF25AA8F}" destId="{F5100F64-D6B3-4089-89C4-56D59B4FFB17}" srcOrd="0" destOrd="0" presId="urn:microsoft.com/office/officeart/2009/3/layout/DescendingProcess"/>
    <dgm:cxn modelId="{77386D26-17BD-401F-8EE5-7ABB57C11711}" srcId="{C617586D-AD1E-45DB-9389-70857FE5ED0C}" destId="{36E6A52C-BB33-4105-B1A5-F389E5EF7FB8}" srcOrd="1" destOrd="0" parTransId="{7328F829-59B0-44A2-94FC-A13F618E13D0}" sibTransId="{57EFF331-D975-4540-BAFE-CA9D26A5B9D2}"/>
    <dgm:cxn modelId="{A6EB7A27-0F9A-4DB2-B7F6-005639F8BCCA}" srcId="{C617586D-AD1E-45DB-9389-70857FE5ED0C}" destId="{819562F7-49C2-49EB-8C49-62C7C73F9056}" srcOrd="2" destOrd="0" parTransId="{8757A7AA-C009-4B6A-B835-050F010078A7}" sibTransId="{6FD1E8CE-9A91-4B88-AF15-91552E925E47}"/>
    <dgm:cxn modelId="{C7EB9536-CEAC-41D6-851F-8BA0AE1E41D3}" type="presOf" srcId="{C617586D-AD1E-45DB-9389-70857FE5ED0C}" destId="{56D3141F-913D-4C0A-8322-C746346D2A3B}" srcOrd="0" destOrd="0" presId="urn:microsoft.com/office/officeart/2009/3/layout/DescendingProcess"/>
    <dgm:cxn modelId="{F45C003C-BF02-4A2B-89FC-40BEFE25A752}" srcId="{C617586D-AD1E-45DB-9389-70857FE5ED0C}" destId="{300F3869-1619-41EC-BE0C-3E0DEF25AA8F}" srcOrd="4" destOrd="0" parTransId="{8CBEE106-F4DE-4DED-A47D-F89764DF4123}" sibTransId="{818BC300-2872-43DE-AAAD-B4394F644CCB}"/>
    <dgm:cxn modelId="{4C73A776-D627-42C5-8E62-17A23D069563}" type="presOf" srcId="{819562F7-49C2-49EB-8C49-62C7C73F9056}" destId="{93F09A88-B2A7-496A-BAD2-55468AC95490}" srcOrd="0" destOrd="0" presId="urn:microsoft.com/office/officeart/2009/3/layout/DescendingProcess"/>
    <dgm:cxn modelId="{7A7BB756-30C5-45FC-96D7-71722586059B}" type="presOf" srcId="{6FD1E8CE-9A91-4B88-AF15-91552E925E47}" destId="{3679886B-5747-4C39-9520-F8FDB6B22FF6}" srcOrd="0" destOrd="0" presId="urn:microsoft.com/office/officeart/2009/3/layout/DescendingProcess"/>
    <dgm:cxn modelId="{1405777A-D91F-4622-A726-468F3427C699}" type="presOf" srcId="{854DC1E5-8EF0-4070-A59E-892E6738A902}" destId="{F0DD83C8-E04D-495B-A28B-167AC1029991}" srcOrd="0" destOrd="0" presId="urn:microsoft.com/office/officeart/2009/3/layout/DescendingProcess"/>
    <dgm:cxn modelId="{03B3C783-7F38-4255-A136-A6188E39118B}" type="presOf" srcId="{36E6A52C-BB33-4105-B1A5-F389E5EF7FB8}" destId="{1F2C52A8-9CE1-42C5-AEA3-8E1EED4BC532}" srcOrd="0" destOrd="0" presId="urn:microsoft.com/office/officeart/2009/3/layout/DescendingProcess"/>
    <dgm:cxn modelId="{0836BCA1-5FD5-4ECF-8F49-9C8E77E73233}" type="presOf" srcId="{E21DEBA3-E614-4F86-9D1B-B899886FF881}" destId="{D5E3FF6A-6961-4BDB-948E-E0181BB80441}" srcOrd="0" destOrd="0" presId="urn:microsoft.com/office/officeart/2009/3/layout/DescendingProcess"/>
    <dgm:cxn modelId="{D5944FAA-1F45-4039-8F15-94154EE05176}" srcId="{C617586D-AD1E-45DB-9389-70857FE5ED0C}" destId="{5BDC41EB-3564-4BE3-84DE-B54BC3AA2B65}" srcOrd="3" destOrd="0" parTransId="{C374BFCA-5C13-4434-AD24-82B8986E91C1}" sibTransId="{854DC1E5-8EF0-4070-A59E-892E6738A902}"/>
    <dgm:cxn modelId="{CD5A4FB1-6B74-4812-9C1E-DA7E85DA706E}" type="presOf" srcId="{5BDC41EB-3564-4BE3-84DE-B54BC3AA2B65}" destId="{CA261847-1F03-4DBB-8D7D-ADBD8A192CC1}" srcOrd="0" destOrd="0" presId="urn:microsoft.com/office/officeart/2009/3/layout/DescendingProcess"/>
    <dgm:cxn modelId="{56911DC6-AB8C-4B77-A772-6D31C5ECA804}" type="presOf" srcId="{57EFF331-D975-4540-BAFE-CA9D26A5B9D2}" destId="{5B52D6FB-7CD2-405F-B90D-B9CD073C9733}" srcOrd="0" destOrd="0" presId="urn:microsoft.com/office/officeart/2009/3/layout/DescendingProcess"/>
    <dgm:cxn modelId="{30243AD4-40F7-470E-8558-44CAC95CF789}" srcId="{C617586D-AD1E-45DB-9389-70857FE5ED0C}" destId="{E21DEBA3-E614-4F86-9D1B-B899886FF881}" srcOrd="0" destOrd="0" parTransId="{794684B0-4C2F-4DCE-976B-C2EE3176AFF2}" sibTransId="{39B00343-2F86-4B12-A042-0B020C530AC9}"/>
    <dgm:cxn modelId="{1C5FD7D7-6DE7-4459-A885-EC7ACF6BB3B2}" type="presParOf" srcId="{56D3141F-913D-4C0A-8322-C746346D2A3B}" destId="{FD08E575-686C-4A8C-81A6-F4C434BE74FD}" srcOrd="0" destOrd="0" presId="urn:microsoft.com/office/officeart/2009/3/layout/DescendingProcess"/>
    <dgm:cxn modelId="{05F17652-F35B-46DD-93D8-96BABCFDDC9D}" type="presParOf" srcId="{56D3141F-913D-4C0A-8322-C746346D2A3B}" destId="{D5E3FF6A-6961-4BDB-948E-E0181BB80441}" srcOrd="1" destOrd="0" presId="urn:microsoft.com/office/officeart/2009/3/layout/DescendingProcess"/>
    <dgm:cxn modelId="{4BFF3027-B7CC-4DB5-ABE6-C02F8EB12A1F}" type="presParOf" srcId="{56D3141F-913D-4C0A-8322-C746346D2A3B}" destId="{1F2C52A8-9CE1-42C5-AEA3-8E1EED4BC532}" srcOrd="2" destOrd="0" presId="urn:microsoft.com/office/officeart/2009/3/layout/DescendingProcess"/>
    <dgm:cxn modelId="{D474B05E-CFD9-48C4-BC60-88EF62DAE2C1}" type="presParOf" srcId="{56D3141F-913D-4C0A-8322-C746346D2A3B}" destId="{483FC720-314F-49DA-B6FB-B769894EFCBB}" srcOrd="3" destOrd="0" presId="urn:microsoft.com/office/officeart/2009/3/layout/DescendingProcess"/>
    <dgm:cxn modelId="{1D387046-D321-4C25-BCF3-2422B84EBC6D}" type="presParOf" srcId="{483FC720-314F-49DA-B6FB-B769894EFCBB}" destId="{5B52D6FB-7CD2-405F-B90D-B9CD073C9733}" srcOrd="0" destOrd="0" presId="urn:microsoft.com/office/officeart/2009/3/layout/DescendingProcess"/>
    <dgm:cxn modelId="{DAE5514E-24BB-47BA-852B-D9BCE6E9576A}" type="presParOf" srcId="{56D3141F-913D-4C0A-8322-C746346D2A3B}" destId="{93F09A88-B2A7-496A-BAD2-55468AC95490}" srcOrd="4" destOrd="0" presId="urn:microsoft.com/office/officeart/2009/3/layout/DescendingProcess"/>
    <dgm:cxn modelId="{B7E6C2FE-D8DB-4006-AD77-05F908F28543}" type="presParOf" srcId="{56D3141F-913D-4C0A-8322-C746346D2A3B}" destId="{03F9740F-0B08-4379-8552-2D72DD4263DE}" srcOrd="5" destOrd="0" presId="urn:microsoft.com/office/officeart/2009/3/layout/DescendingProcess"/>
    <dgm:cxn modelId="{95C4E72D-B0B7-45B9-8D17-1CC8153C86EF}" type="presParOf" srcId="{03F9740F-0B08-4379-8552-2D72DD4263DE}" destId="{3679886B-5747-4C39-9520-F8FDB6B22FF6}" srcOrd="0" destOrd="0" presId="urn:microsoft.com/office/officeart/2009/3/layout/DescendingProcess"/>
    <dgm:cxn modelId="{1D7CD0B3-06F8-4213-A465-C5DD4430653F}" type="presParOf" srcId="{56D3141F-913D-4C0A-8322-C746346D2A3B}" destId="{CA261847-1F03-4DBB-8D7D-ADBD8A192CC1}" srcOrd="6" destOrd="0" presId="urn:microsoft.com/office/officeart/2009/3/layout/DescendingProcess"/>
    <dgm:cxn modelId="{2A3A4005-BC65-401C-9445-3C571E525936}" type="presParOf" srcId="{56D3141F-913D-4C0A-8322-C746346D2A3B}" destId="{F7A89758-F6BB-40F6-88E1-DC663C19F69D}" srcOrd="7" destOrd="0" presId="urn:microsoft.com/office/officeart/2009/3/layout/DescendingProcess"/>
    <dgm:cxn modelId="{04A52097-5FAB-4B61-8F5C-D3DCE50E55AC}" type="presParOf" srcId="{F7A89758-F6BB-40F6-88E1-DC663C19F69D}" destId="{F0DD83C8-E04D-495B-A28B-167AC1029991}" srcOrd="0" destOrd="0" presId="urn:microsoft.com/office/officeart/2009/3/layout/DescendingProcess"/>
    <dgm:cxn modelId="{0E8AA1E6-EFA6-4CA1-8440-5AF67B206AA2}" type="presParOf" srcId="{56D3141F-913D-4C0A-8322-C746346D2A3B}" destId="{F5100F64-D6B3-4089-89C4-56D59B4FFB17}" srcOrd="8" destOrd="0" presId="urn:microsoft.com/office/officeart/2009/3/layout/Descending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930DD0-14B4-426C-B9F4-4076B4106FA2}"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GB"/>
        </a:p>
      </dgm:t>
    </dgm:pt>
    <dgm:pt modelId="{71CD48E4-FAFB-42B4-8FC0-7259F95CCF25}">
      <dgm:prSet phldrT="[Text]"/>
      <dgm:spPr/>
      <dgm:t>
        <a:bodyPr/>
        <a:lstStyle/>
        <a:p>
          <a:r>
            <a:rPr lang="en-GB" dirty="0"/>
            <a:t>LTA gains full control of the routes, service standards and branding.</a:t>
          </a:r>
        </a:p>
      </dgm:t>
    </dgm:pt>
    <dgm:pt modelId="{0DAFD69C-AA5F-4597-9820-4694E85DA239}" type="parTrans" cxnId="{FA125C49-8270-4A9C-AE0E-6C7EF000B82C}">
      <dgm:prSet/>
      <dgm:spPr/>
      <dgm:t>
        <a:bodyPr/>
        <a:lstStyle/>
        <a:p>
          <a:endParaRPr lang="en-GB"/>
        </a:p>
      </dgm:t>
    </dgm:pt>
    <dgm:pt modelId="{4D31E1A1-893A-466B-96E6-0BFFB5D5ACF9}" type="sibTrans" cxnId="{FA125C49-8270-4A9C-AE0E-6C7EF000B82C}">
      <dgm:prSet/>
      <dgm:spPr/>
      <dgm:t>
        <a:bodyPr/>
        <a:lstStyle/>
        <a:p>
          <a:endParaRPr lang="en-GB"/>
        </a:p>
      </dgm:t>
    </dgm:pt>
    <dgm:pt modelId="{D891C723-234D-498A-BCAB-CE90C720C708}">
      <dgm:prSet phldrT="[Text]"/>
      <dgm:spPr/>
      <dgm:t>
        <a:bodyPr/>
        <a:lstStyle/>
        <a:p>
          <a:r>
            <a:rPr lang="en-GB" dirty="0"/>
            <a:t>Extensive requirement for procurement, legal, and planning staff.</a:t>
          </a:r>
        </a:p>
      </dgm:t>
    </dgm:pt>
    <dgm:pt modelId="{30A65A0C-5B25-4446-9B42-2C12102EEF72}" type="parTrans" cxnId="{F478DE59-F4C9-4945-A136-452563E4A451}">
      <dgm:prSet/>
      <dgm:spPr/>
      <dgm:t>
        <a:bodyPr/>
        <a:lstStyle/>
        <a:p>
          <a:endParaRPr lang="en-GB"/>
        </a:p>
      </dgm:t>
    </dgm:pt>
    <dgm:pt modelId="{3BDEB280-4920-4AD6-B5E0-4EC2D8DDC879}" type="sibTrans" cxnId="{F478DE59-F4C9-4945-A136-452563E4A451}">
      <dgm:prSet/>
      <dgm:spPr/>
      <dgm:t>
        <a:bodyPr/>
        <a:lstStyle/>
        <a:p>
          <a:endParaRPr lang="en-GB"/>
        </a:p>
      </dgm:t>
    </dgm:pt>
    <dgm:pt modelId="{D7667F38-AD84-452D-B2C5-91EB92EAC290}">
      <dgm:prSet phldrT="[Text]"/>
      <dgm:spPr/>
      <dgm:t>
        <a:bodyPr/>
        <a:lstStyle/>
        <a:p>
          <a:r>
            <a:rPr lang="en-GB" dirty="0"/>
            <a:t>Long-term, guaranteed income for bus operators, so less likely to withdraw.</a:t>
          </a:r>
        </a:p>
      </dgm:t>
    </dgm:pt>
    <dgm:pt modelId="{7D695703-0531-4D32-9C7D-1D9A58477711}" type="parTrans" cxnId="{B9CC9976-44F0-4A16-9248-BB5D321D52D3}">
      <dgm:prSet/>
      <dgm:spPr/>
      <dgm:t>
        <a:bodyPr/>
        <a:lstStyle/>
        <a:p>
          <a:endParaRPr lang="en-GB"/>
        </a:p>
      </dgm:t>
    </dgm:pt>
    <dgm:pt modelId="{CBDD9DA8-14FF-42E9-819F-654BA1BE36A4}" type="sibTrans" cxnId="{B9CC9976-44F0-4A16-9248-BB5D321D52D3}">
      <dgm:prSet/>
      <dgm:spPr/>
      <dgm:t>
        <a:bodyPr/>
        <a:lstStyle/>
        <a:p>
          <a:endParaRPr lang="en-GB"/>
        </a:p>
      </dgm:t>
    </dgm:pt>
    <dgm:pt modelId="{84B830A2-E87D-42E4-8E71-4B54AC1D2D61}">
      <dgm:prSet phldrT="[Text]"/>
      <dgm:spPr/>
      <dgm:t>
        <a:bodyPr/>
        <a:lstStyle/>
        <a:p>
          <a:r>
            <a:rPr lang="en-GB" dirty="0"/>
            <a:t>Cost and farebox risks transfers to LTA. Risk of limited or no franchisee competition.</a:t>
          </a:r>
        </a:p>
      </dgm:t>
    </dgm:pt>
    <dgm:pt modelId="{364A63C8-C886-4CA3-AEB7-E8842579E149}" type="parTrans" cxnId="{E4FF84CA-388D-4D59-B6D0-9FC6AB752D71}">
      <dgm:prSet/>
      <dgm:spPr/>
      <dgm:t>
        <a:bodyPr/>
        <a:lstStyle/>
        <a:p>
          <a:endParaRPr lang="en-GB"/>
        </a:p>
      </dgm:t>
    </dgm:pt>
    <dgm:pt modelId="{58E934C5-F7B5-4DF5-AC79-AB44B20650B9}" type="sibTrans" cxnId="{E4FF84CA-388D-4D59-B6D0-9FC6AB752D71}">
      <dgm:prSet/>
      <dgm:spPr/>
      <dgm:t>
        <a:bodyPr/>
        <a:lstStyle/>
        <a:p>
          <a:endParaRPr lang="en-GB"/>
        </a:p>
      </dgm:t>
    </dgm:pt>
    <dgm:pt modelId="{1F203F7F-2F56-42D6-AF4B-0443D6FEADEF}" type="pres">
      <dgm:prSet presAssocID="{CE930DD0-14B4-426C-B9F4-4076B4106FA2}" presName="matrix" presStyleCnt="0">
        <dgm:presLayoutVars>
          <dgm:chMax val="1"/>
          <dgm:dir/>
          <dgm:resizeHandles val="exact"/>
        </dgm:presLayoutVars>
      </dgm:prSet>
      <dgm:spPr/>
    </dgm:pt>
    <dgm:pt modelId="{266D1A8E-F58E-440E-9654-3BBC57617497}" type="pres">
      <dgm:prSet presAssocID="{CE930DD0-14B4-426C-B9F4-4076B4106FA2}" presName="diamond" presStyleLbl="bgShp" presStyleIdx="0" presStyleCnt="1"/>
      <dgm:spPr/>
    </dgm:pt>
    <dgm:pt modelId="{D01BC0D6-79ED-4B22-AF13-C6DF4027C3C5}" type="pres">
      <dgm:prSet presAssocID="{CE930DD0-14B4-426C-B9F4-4076B4106FA2}" presName="quad1" presStyleLbl="node1" presStyleIdx="0" presStyleCnt="4">
        <dgm:presLayoutVars>
          <dgm:chMax val="0"/>
          <dgm:chPref val="0"/>
          <dgm:bulletEnabled val="1"/>
        </dgm:presLayoutVars>
      </dgm:prSet>
      <dgm:spPr/>
    </dgm:pt>
    <dgm:pt modelId="{4957DCD1-0CD7-47C7-A32F-9F2A6B6B48CD}" type="pres">
      <dgm:prSet presAssocID="{CE930DD0-14B4-426C-B9F4-4076B4106FA2}" presName="quad2" presStyleLbl="node1" presStyleIdx="1" presStyleCnt="4">
        <dgm:presLayoutVars>
          <dgm:chMax val="0"/>
          <dgm:chPref val="0"/>
          <dgm:bulletEnabled val="1"/>
        </dgm:presLayoutVars>
      </dgm:prSet>
      <dgm:spPr/>
    </dgm:pt>
    <dgm:pt modelId="{D95CAE31-CFE7-4CB2-A902-B79B1BD18564}" type="pres">
      <dgm:prSet presAssocID="{CE930DD0-14B4-426C-B9F4-4076B4106FA2}" presName="quad3" presStyleLbl="node1" presStyleIdx="2" presStyleCnt="4">
        <dgm:presLayoutVars>
          <dgm:chMax val="0"/>
          <dgm:chPref val="0"/>
          <dgm:bulletEnabled val="1"/>
        </dgm:presLayoutVars>
      </dgm:prSet>
      <dgm:spPr/>
    </dgm:pt>
    <dgm:pt modelId="{89E3AEE9-CB13-447B-92F4-3434CEEBFDC6}" type="pres">
      <dgm:prSet presAssocID="{CE930DD0-14B4-426C-B9F4-4076B4106FA2}" presName="quad4" presStyleLbl="node1" presStyleIdx="3" presStyleCnt="4">
        <dgm:presLayoutVars>
          <dgm:chMax val="0"/>
          <dgm:chPref val="0"/>
          <dgm:bulletEnabled val="1"/>
        </dgm:presLayoutVars>
      </dgm:prSet>
      <dgm:spPr/>
    </dgm:pt>
  </dgm:ptLst>
  <dgm:cxnLst>
    <dgm:cxn modelId="{30244C0A-EE8F-46BD-99F5-2FA73EAA7E36}" type="presOf" srcId="{D7667F38-AD84-452D-B2C5-91EB92EAC290}" destId="{D95CAE31-CFE7-4CB2-A902-B79B1BD18564}" srcOrd="0" destOrd="0" presId="urn:microsoft.com/office/officeart/2005/8/layout/matrix3"/>
    <dgm:cxn modelId="{892B7165-0DFC-4ADC-B527-697D2A45F624}" type="presOf" srcId="{D891C723-234D-498A-BCAB-CE90C720C708}" destId="{4957DCD1-0CD7-47C7-A32F-9F2A6B6B48CD}" srcOrd="0" destOrd="0" presId="urn:microsoft.com/office/officeart/2005/8/layout/matrix3"/>
    <dgm:cxn modelId="{FA125C49-8270-4A9C-AE0E-6C7EF000B82C}" srcId="{CE930DD0-14B4-426C-B9F4-4076B4106FA2}" destId="{71CD48E4-FAFB-42B4-8FC0-7259F95CCF25}" srcOrd="0" destOrd="0" parTransId="{0DAFD69C-AA5F-4597-9820-4694E85DA239}" sibTransId="{4D31E1A1-893A-466B-96E6-0BFFB5D5ACF9}"/>
    <dgm:cxn modelId="{B9CC9976-44F0-4A16-9248-BB5D321D52D3}" srcId="{CE930DD0-14B4-426C-B9F4-4076B4106FA2}" destId="{D7667F38-AD84-452D-B2C5-91EB92EAC290}" srcOrd="2" destOrd="0" parTransId="{7D695703-0531-4D32-9C7D-1D9A58477711}" sibTransId="{CBDD9DA8-14FF-42E9-819F-654BA1BE36A4}"/>
    <dgm:cxn modelId="{F478DE59-F4C9-4945-A136-452563E4A451}" srcId="{CE930DD0-14B4-426C-B9F4-4076B4106FA2}" destId="{D891C723-234D-498A-BCAB-CE90C720C708}" srcOrd="1" destOrd="0" parTransId="{30A65A0C-5B25-4446-9B42-2C12102EEF72}" sibTransId="{3BDEB280-4920-4AD6-B5E0-4EC2D8DDC879}"/>
    <dgm:cxn modelId="{3FBF268D-3C81-4730-A19C-C9BA919BD065}" type="presOf" srcId="{84B830A2-E87D-42E4-8E71-4B54AC1D2D61}" destId="{89E3AEE9-CB13-447B-92F4-3434CEEBFDC6}" srcOrd="0" destOrd="0" presId="urn:microsoft.com/office/officeart/2005/8/layout/matrix3"/>
    <dgm:cxn modelId="{A03265C1-163B-48F3-80AB-4909F72B09DA}" type="presOf" srcId="{71CD48E4-FAFB-42B4-8FC0-7259F95CCF25}" destId="{D01BC0D6-79ED-4B22-AF13-C6DF4027C3C5}" srcOrd="0" destOrd="0" presId="urn:microsoft.com/office/officeart/2005/8/layout/matrix3"/>
    <dgm:cxn modelId="{E4FF84CA-388D-4D59-B6D0-9FC6AB752D71}" srcId="{CE930DD0-14B4-426C-B9F4-4076B4106FA2}" destId="{84B830A2-E87D-42E4-8E71-4B54AC1D2D61}" srcOrd="3" destOrd="0" parTransId="{364A63C8-C886-4CA3-AEB7-E8842579E149}" sibTransId="{58E934C5-F7B5-4DF5-AC79-AB44B20650B9}"/>
    <dgm:cxn modelId="{305154E1-54E3-43D0-AA4D-15B4E3F7A012}" type="presOf" srcId="{CE930DD0-14B4-426C-B9F4-4076B4106FA2}" destId="{1F203F7F-2F56-42D6-AF4B-0443D6FEADEF}" srcOrd="0" destOrd="0" presId="urn:microsoft.com/office/officeart/2005/8/layout/matrix3"/>
    <dgm:cxn modelId="{6E9AC672-B641-41D4-B9C0-11DCF54E312C}" type="presParOf" srcId="{1F203F7F-2F56-42D6-AF4B-0443D6FEADEF}" destId="{266D1A8E-F58E-440E-9654-3BBC57617497}" srcOrd="0" destOrd="0" presId="urn:microsoft.com/office/officeart/2005/8/layout/matrix3"/>
    <dgm:cxn modelId="{CA20A321-E21A-4D3C-AB79-727DF635E48E}" type="presParOf" srcId="{1F203F7F-2F56-42D6-AF4B-0443D6FEADEF}" destId="{D01BC0D6-79ED-4B22-AF13-C6DF4027C3C5}" srcOrd="1" destOrd="0" presId="urn:microsoft.com/office/officeart/2005/8/layout/matrix3"/>
    <dgm:cxn modelId="{5735F88A-7A50-4BD3-8461-B6DE8C5C0F09}" type="presParOf" srcId="{1F203F7F-2F56-42D6-AF4B-0443D6FEADEF}" destId="{4957DCD1-0CD7-47C7-A32F-9F2A6B6B48CD}" srcOrd="2" destOrd="0" presId="urn:microsoft.com/office/officeart/2005/8/layout/matrix3"/>
    <dgm:cxn modelId="{A48A820B-495A-4E91-96D7-F29C55CEC505}" type="presParOf" srcId="{1F203F7F-2F56-42D6-AF4B-0443D6FEADEF}" destId="{D95CAE31-CFE7-4CB2-A902-B79B1BD18564}" srcOrd="3" destOrd="0" presId="urn:microsoft.com/office/officeart/2005/8/layout/matrix3"/>
    <dgm:cxn modelId="{39F0FE1C-8E56-461C-84B9-E16F5F680102}" type="presParOf" srcId="{1F203F7F-2F56-42D6-AF4B-0443D6FEADEF}" destId="{89E3AEE9-CB13-447B-92F4-3434CEEBFDC6}"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08E575-686C-4A8C-81A6-F4C434BE74FD}">
      <dsp:nvSpPr>
        <dsp:cNvPr id="0" name=""/>
        <dsp:cNvSpPr/>
      </dsp:nvSpPr>
      <dsp:spPr>
        <a:xfrm rot="4396374">
          <a:off x="1426880" y="1078272"/>
          <a:ext cx="4677714" cy="3262122"/>
        </a:xfrm>
        <a:prstGeom prst="swooshArrow">
          <a:avLst>
            <a:gd name="adj1" fmla="val 16310"/>
            <a:gd name="adj2" fmla="val 3137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52D6FB-7CD2-405F-B90D-B9CD073C9733}">
      <dsp:nvSpPr>
        <dsp:cNvPr id="0" name=""/>
        <dsp:cNvSpPr/>
      </dsp:nvSpPr>
      <dsp:spPr>
        <a:xfrm>
          <a:off x="3179167" y="1504221"/>
          <a:ext cx="118126" cy="118126"/>
        </a:xfrm>
        <a:prstGeom prst="ellipse">
          <a:avLst/>
        </a:prstGeom>
        <a:solidFill>
          <a:schemeClr val="accent1">
            <a:tint val="6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79886B-5747-4C39-9520-F8FDB6B22FF6}">
      <dsp:nvSpPr>
        <dsp:cNvPr id="0" name=""/>
        <dsp:cNvSpPr/>
      </dsp:nvSpPr>
      <dsp:spPr>
        <a:xfrm>
          <a:off x="3988011" y="2156629"/>
          <a:ext cx="118126" cy="118126"/>
        </a:xfrm>
        <a:prstGeom prst="ellipse">
          <a:avLst/>
        </a:prstGeom>
        <a:solidFill>
          <a:schemeClr val="accent1">
            <a:tint val="6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DD83C8-E04D-495B-A28B-167AC1029991}">
      <dsp:nvSpPr>
        <dsp:cNvPr id="0" name=""/>
        <dsp:cNvSpPr/>
      </dsp:nvSpPr>
      <dsp:spPr>
        <a:xfrm>
          <a:off x="4594198" y="2919577"/>
          <a:ext cx="118126" cy="118126"/>
        </a:xfrm>
        <a:prstGeom prst="ellipse">
          <a:avLst/>
        </a:prstGeom>
        <a:solidFill>
          <a:schemeClr val="accent1">
            <a:tint val="60000"/>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E3FF6A-6961-4BDB-948E-E0181BB80441}">
      <dsp:nvSpPr>
        <dsp:cNvPr id="0" name=""/>
        <dsp:cNvSpPr/>
      </dsp:nvSpPr>
      <dsp:spPr>
        <a:xfrm>
          <a:off x="0" y="225542"/>
          <a:ext cx="4345868" cy="559371"/>
        </a:xfrm>
        <a:prstGeom prst="rect">
          <a:avLst/>
        </a:prstGeom>
        <a:solidFill>
          <a:schemeClr val="lt1"/>
        </a:solidFill>
        <a:ln w="10795"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25400" tIns="25400" rIns="25400" bIns="25400" numCol="1" spcCol="1270" anchor="b" anchorCtr="0">
          <a:noAutofit/>
        </a:bodyPr>
        <a:lstStyle/>
        <a:p>
          <a:pPr marL="0" lvl="0" indent="0" algn="ctr" defTabSz="889000">
            <a:lnSpc>
              <a:spcPct val="90000"/>
            </a:lnSpc>
            <a:spcBef>
              <a:spcPct val="0"/>
            </a:spcBef>
            <a:spcAft>
              <a:spcPct val="35000"/>
            </a:spcAft>
            <a:buNone/>
          </a:pPr>
          <a:r>
            <a:rPr lang="en-GB" sz="2000" b="1" kern="1200" dirty="0"/>
            <a:t>Target timely moments. Make bus a noticeable and relevant choice</a:t>
          </a:r>
        </a:p>
      </dsp:txBody>
      <dsp:txXfrm>
        <a:off x="0" y="225542"/>
        <a:ext cx="4345868" cy="559371"/>
      </dsp:txXfrm>
    </dsp:sp>
    <dsp:sp modelId="{1F2C52A8-9CE1-42C5-AEA3-8E1EED4BC532}">
      <dsp:nvSpPr>
        <dsp:cNvPr id="0" name=""/>
        <dsp:cNvSpPr/>
      </dsp:nvSpPr>
      <dsp:spPr>
        <a:xfrm>
          <a:off x="4222366" y="1057082"/>
          <a:ext cx="3218688" cy="1110583"/>
        </a:xfrm>
        <a:prstGeom prst="rect">
          <a:avLst/>
        </a:prstGeom>
        <a:solidFill>
          <a:schemeClr val="lt1"/>
        </a:solidFill>
        <a:ln w="10795"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35000"/>
            </a:spcAft>
            <a:buNone/>
          </a:pPr>
          <a:r>
            <a:rPr lang="en-GB" sz="2000" b="1" kern="1200" dirty="0"/>
            <a:t>Simplify and personalise information. Make it easy to book and plan a multi-operator journey</a:t>
          </a:r>
        </a:p>
      </dsp:txBody>
      <dsp:txXfrm>
        <a:off x="4222366" y="1057082"/>
        <a:ext cx="3218688" cy="1110583"/>
      </dsp:txXfrm>
    </dsp:sp>
    <dsp:sp modelId="{93F09A88-B2A7-496A-BAD2-55468AC95490}">
      <dsp:nvSpPr>
        <dsp:cNvPr id="0" name=""/>
        <dsp:cNvSpPr/>
      </dsp:nvSpPr>
      <dsp:spPr>
        <a:xfrm>
          <a:off x="1388877" y="2088167"/>
          <a:ext cx="2125007" cy="1073260"/>
        </a:xfrm>
        <a:prstGeom prst="rect">
          <a:avLst/>
        </a:prstGeom>
        <a:solidFill>
          <a:schemeClr val="lt1"/>
        </a:solidFill>
        <a:ln w="10795"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5400" tIns="25400" rIns="25400" bIns="25400" numCol="1" spcCol="1270" anchor="ctr" anchorCtr="0">
          <a:noAutofit/>
        </a:bodyPr>
        <a:lstStyle/>
        <a:p>
          <a:pPr marL="0" lvl="0" indent="0" algn="r" defTabSz="889000">
            <a:lnSpc>
              <a:spcPct val="90000"/>
            </a:lnSpc>
            <a:spcBef>
              <a:spcPct val="0"/>
            </a:spcBef>
            <a:spcAft>
              <a:spcPct val="35000"/>
            </a:spcAft>
            <a:buNone/>
          </a:pPr>
          <a:r>
            <a:rPr lang="en-GB" sz="2000" b="1" kern="1200" dirty="0"/>
            <a:t>Attract attention to information sources. Provide real-time information to all.</a:t>
          </a:r>
        </a:p>
      </dsp:txBody>
      <dsp:txXfrm>
        <a:off x="1388877" y="2088167"/>
        <a:ext cx="2125007" cy="1073260"/>
      </dsp:txXfrm>
    </dsp:sp>
    <dsp:sp modelId="{CA261847-1F03-4DBB-8D7D-ADBD8A192CC1}">
      <dsp:nvSpPr>
        <dsp:cNvPr id="0" name=""/>
        <dsp:cNvSpPr/>
      </dsp:nvSpPr>
      <dsp:spPr>
        <a:xfrm>
          <a:off x="5550755" y="2419209"/>
          <a:ext cx="1853501" cy="1069688"/>
        </a:xfrm>
        <a:prstGeom prst="rect">
          <a:avLst/>
        </a:prstGeom>
        <a:solidFill>
          <a:schemeClr val="lt1"/>
        </a:solidFill>
        <a:ln w="10795"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35000"/>
            </a:spcAft>
            <a:buNone/>
          </a:pPr>
          <a:r>
            <a:rPr lang="en-GB" sz="2000" b="1" kern="1200" dirty="0"/>
            <a:t>Provide a high-quality, clean, reliable journey experience</a:t>
          </a:r>
        </a:p>
      </dsp:txBody>
      <dsp:txXfrm>
        <a:off x="5550755" y="2419209"/>
        <a:ext cx="1853501" cy="1069688"/>
      </dsp:txXfrm>
    </dsp:sp>
    <dsp:sp modelId="{F5100F64-D6B3-4089-89C4-56D59B4FFB17}">
      <dsp:nvSpPr>
        <dsp:cNvPr id="0" name=""/>
        <dsp:cNvSpPr/>
      </dsp:nvSpPr>
      <dsp:spPr>
        <a:xfrm>
          <a:off x="226447" y="4547406"/>
          <a:ext cx="5002467" cy="866986"/>
        </a:xfrm>
        <a:prstGeom prst="rect">
          <a:avLst/>
        </a:prstGeom>
        <a:solidFill>
          <a:schemeClr val="lt1"/>
        </a:solidFill>
        <a:ln w="10795" cap="flat" cmpd="sng" algn="ctr">
          <a:solidFill>
            <a:schemeClr val="dk1"/>
          </a:solidFill>
          <a:prstDash val="solid"/>
        </a:ln>
        <a:effectLst/>
      </dsp:spPr>
      <dsp:style>
        <a:lnRef idx="2">
          <a:schemeClr val="dk1"/>
        </a:lnRef>
        <a:fillRef idx="1">
          <a:schemeClr val="lt1"/>
        </a:fillRef>
        <a:effectRef idx="0">
          <a:schemeClr val="dk1"/>
        </a:effectRef>
        <a:fontRef idx="minor">
          <a:schemeClr val="dk1"/>
        </a:fontRef>
      </dsp:style>
      <dsp:txBody>
        <a:bodyPr spcFirstLastPara="0" vert="horz" wrap="square" lIns="25400" tIns="25400" rIns="25400" bIns="25400" numCol="1" spcCol="1270" anchor="t" anchorCtr="0">
          <a:noAutofit/>
        </a:bodyPr>
        <a:lstStyle/>
        <a:p>
          <a:pPr marL="0" lvl="0" indent="0" algn="ctr" defTabSz="889000">
            <a:lnSpc>
              <a:spcPct val="90000"/>
            </a:lnSpc>
            <a:spcBef>
              <a:spcPct val="0"/>
            </a:spcBef>
            <a:spcAft>
              <a:spcPct val="35000"/>
            </a:spcAft>
            <a:buNone/>
          </a:pPr>
          <a:r>
            <a:rPr lang="en-GB" sz="2000" b="1" kern="1200" dirty="0"/>
            <a:t>Repeat and settle new journey habits. Provide incentives and reminders to bus converts and users</a:t>
          </a:r>
        </a:p>
      </dsp:txBody>
      <dsp:txXfrm>
        <a:off x="226447" y="4547406"/>
        <a:ext cx="5002467" cy="8669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6D1A8E-F58E-440E-9654-3BBC57617497}">
      <dsp:nvSpPr>
        <dsp:cNvPr id="0" name=""/>
        <dsp:cNvSpPr/>
      </dsp:nvSpPr>
      <dsp:spPr>
        <a:xfrm>
          <a:off x="1376943" y="0"/>
          <a:ext cx="5712066" cy="5712066"/>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1BC0D6-79ED-4B22-AF13-C6DF4027C3C5}">
      <dsp:nvSpPr>
        <dsp:cNvPr id="0" name=""/>
        <dsp:cNvSpPr/>
      </dsp:nvSpPr>
      <dsp:spPr>
        <a:xfrm>
          <a:off x="1919589" y="542646"/>
          <a:ext cx="2227705" cy="2227705"/>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LTA gains full control of the routes, service standards and branding.</a:t>
          </a:r>
        </a:p>
      </dsp:txBody>
      <dsp:txXfrm>
        <a:off x="2028337" y="651394"/>
        <a:ext cx="2010209" cy="2010209"/>
      </dsp:txXfrm>
    </dsp:sp>
    <dsp:sp modelId="{4957DCD1-0CD7-47C7-A32F-9F2A6B6B48CD}">
      <dsp:nvSpPr>
        <dsp:cNvPr id="0" name=""/>
        <dsp:cNvSpPr/>
      </dsp:nvSpPr>
      <dsp:spPr>
        <a:xfrm>
          <a:off x="4318657" y="542646"/>
          <a:ext cx="2227705" cy="2227705"/>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Extensive requirement for procurement, legal, and planning staff.</a:t>
          </a:r>
        </a:p>
      </dsp:txBody>
      <dsp:txXfrm>
        <a:off x="4427405" y="651394"/>
        <a:ext cx="2010209" cy="2010209"/>
      </dsp:txXfrm>
    </dsp:sp>
    <dsp:sp modelId="{D95CAE31-CFE7-4CB2-A902-B79B1BD18564}">
      <dsp:nvSpPr>
        <dsp:cNvPr id="0" name=""/>
        <dsp:cNvSpPr/>
      </dsp:nvSpPr>
      <dsp:spPr>
        <a:xfrm>
          <a:off x="1919589" y="2941713"/>
          <a:ext cx="2227705" cy="2227705"/>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Long-term, guaranteed income for bus operators, so less likely to withdraw.</a:t>
          </a:r>
        </a:p>
      </dsp:txBody>
      <dsp:txXfrm>
        <a:off x="2028337" y="3050461"/>
        <a:ext cx="2010209" cy="2010209"/>
      </dsp:txXfrm>
    </dsp:sp>
    <dsp:sp modelId="{89E3AEE9-CB13-447B-92F4-3434CEEBFDC6}">
      <dsp:nvSpPr>
        <dsp:cNvPr id="0" name=""/>
        <dsp:cNvSpPr/>
      </dsp:nvSpPr>
      <dsp:spPr>
        <a:xfrm>
          <a:off x="4318657" y="2941713"/>
          <a:ext cx="2227705" cy="2227705"/>
        </a:xfrm>
        <a:prstGeom prst="roundRect">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Cost and farebox risks transfers to LTA. Risk of limited or no franchisee competition.</a:t>
          </a:r>
        </a:p>
      </dsp:txBody>
      <dsp:txXfrm>
        <a:off x="4427405" y="3050461"/>
        <a:ext cx="2010209" cy="2010209"/>
      </dsp:txXfrm>
    </dsp:sp>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F20276CF-DCAF-4E19-B62C-4C5857A1FD48}" type="datetimeFigureOut">
              <a:rPr lang="en-GB" smtClean="0"/>
              <a:t>19/09/2023</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4105B14B-6FBA-4AE4-8F3D-0E171BAF4EBE}" type="slidenum">
              <a:rPr lang="en-GB" smtClean="0"/>
              <a:t>‹#›</a:t>
            </a:fld>
            <a:endParaRPr lang="en-GB"/>
          </a:p>
        </p:txBody>
      </p:sp>
    </p:spTree>
    <p:extLst>
      <p:ext uri="{BB962C8B-B14F-4D97-AF65-F5344CB8AC3E}">
        <p14:creationId xmlns:p14="http://schemas.microsoft.com/office/powerpoint/2010/main" val="1058698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0B42479-A882-458A-9004-414567B37894}" type="datetimeFigureOut">
              <a:rPr lang="en-GB" smtClean="0"/>
              <a:t>19/09/2023</a:t>
            </a:fld>
            <a:endParaRPr lang="en-GB"/>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367649D-2679-4DF7-81D0-2568191F47DC}" type="slidenum">
              <a:rPr lang="en-GB" smtClean="0"/>
              <a:t>‹#›</a:t>
            </a:fld>
            <a:endParaRPr lang="en-GB"/>
          </a:p>
        </p:txBody>
      </p:sp>
    </p:spTree>
    <p:extLst>
      <p:ext uri="{BB962C8B-B14F-4D97-AF65-F5344CB8AC3E}">
        <p14:creationId xmlns:p14="http://schemas.microsoft.com/office/powerpoint/2010/main" val="36328227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Roles for event:</a:t>
            </a:r>
          </a:p>
          <a:p>
            <a:endParaRPr lang="en-GB"/>
          </a:p>
          <a:p>
            <a:r>
              <a:rPr lang="en-GB"/>
              <a:t>Chair- Suzanne Winkels</a:t>
            </a:r>
          </a:p>
          <a:p>
            <a:r>
              <a:rPr lang="en-GB"/>
              <a:t>Presenters- Trevor Brennan and James Gagg</a:t>
            </a:r>
          </a:p>
          <a:p>
            <a:r>
              <a:rPr lang="en-GB"/>
              <a:t>Note taker: Everyone</a:t>
            </a:r>
          </a:p>
        </p:txBody>
      </p:sp>
      <p:sp>
        <p:nvSpPr>
          <p:cNvPr id="4" name="Slide Number Placeholder 3"/>
          <p:cNvSpPr>
            <a:spLocks noGrp="1"/>
          </p:cNvSpPr>
          <p:nvPr>
            <p:ph type="sldNum" sz="quarter" idx="5"/>
          </p:nvPr>
        </p:nvSpPr>
        <p:spPr/>
        <p:txBody>
          <a:bodyPr/>
          <a:lstStyle/>
          <a:p>
            <a:fld id="{E367649D-2679-4DF7-81D0-2568191F47DC}" type="slidenum">
              <a:rPr lang="en-GB" smtClean="0"/>
              <a:t>1</a:t>
            </a:fld>
            <a:endParaRPr lang="en-GB"/>
          </a:p>
        </p:txBody>
      </p:sp>
    </p:spTree>
    <p:extLst>
      <p:ext uri="{BB962C8B-B14F-4D97-AF65-F5344CB8AC3E}">
        <p14:creationId xmlns:p14="http://schemas.microsoft.com/office/powerpoint/2010/main" val="3125839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charset="0"/>
                <a:ea typeface="+mn-ea"/>
                <a:cs typeface="Arial" charset="0"/>
              </a:rPr>
              <a:t>OFFICIAL</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90B9AF-5D09-42B0-9022-1DB24831399B}"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629501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charset="0"/>
                <a:ea typeface="+mn-ea"/>
                <a:cs typeface="Arial" charset="0"/>
              </a:rPr>
              <a:t>OFFICIAL</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90B9AF-5D09-42B0-9022-1DB24831399B}"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885210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charset="0"/>
                <a:ea typeface="+mn-ea"/>
                <a:cs typeface="Arial" charset="0"/>
              </a:rPr>
              <a:t>OFFICIAL</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90B9AF-5D09-42B0-9022-1DB24831399B}"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0252078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charset="0"/>
                <a:ea typeface="+mn-ea"/>
                <a:cs typeface="Arial" charset="0"/>
              </a:rPr>
              <a:t>OFFICIAL</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90B9AF-5D09-42B0-9022-1DB24831399B}"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5648857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charset="0"/>
                <a:ea typeface="+mn-ea"/>
                <a:cs typeface="Arial" charset="0"/>
              </a:rPr>
              <a:t>OFFICIAL</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90B9AF-5D09-42B0-9022-1DB24831399B}"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278432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charset="0"/>
                <a:ea typeface="+mn-ea"/>
                <a:cs typeface="Arial" charset="0"/>
              </a:rPr>
              <a:t>OFFICIAL</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90B9AF-5D09-42B0-9022-1DB24831399B}"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669462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charset="0"/>
                <a:ea typeface="+mn-ea"/>
                <a:cs typeface="Arial" charset="0"/>
              </a:rPr>
              <a:t>OFFICIAL</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90B9AF-5D09-42B0-9022-1DB24831399B}"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391336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charset="0"/>
                <a:ea typeface="+mn-ea"/>
                <a:cs typeface="Arial" charset="0"/>
              </a:rPr>
              <a:t>OFFICIAL</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90B9AF-5D09-42B0-9022-1DB24831399B}"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534691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Calibri" panose="020F0502020204030204" pitchFamily="34" charset="0"/>
              </a:rPr>
              <a:t>Richard</a:t>
            </a:r>
            <a:endParaRPr lang="en-GB" b="1" dirty="0"/>
          </a:p>
          <a:p>
            <a:r>
              <a:rPr lang="en-GB" b="1" dirty="0"/>
              <a:t>Video to introduce Step 2 – Interoperability of Tickets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44A8F41-FA95-4CCD-A8B1-47D29A155F54}"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8505451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0CBA6D5-0B23-4168-BD0A-E2F4B3956292}"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789239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Bus services are critically important to the region </a:t>
            </a:r>
          </a:p>
          <a:p>
            <a:r>
              <a:rPr lang="en-GB" dirty="0"/>
              <a:t>This recognised in EEH transport strategy</a:t>
            </a:r>
          </a:p>
          <a:p>
            <a:r>
              <a:rPr lang="en-GB" dirty="0"/>
              <a:t>Critical for a number of reasons:</a:t>
            </a:r>
          </a:p>
          <a:p>
            <a:r>
              <a:rPr lang="en-GB" dirty="0"/>
              <a:t>Net zero – reference graphic – buses are responsible for just 2.2% of road emissions, with cars and taxis responsible for more than half</a:t>
            </a:r>
          </a:p>
          <a:p>
            <a:r>
              <a:rPr lang="en-GB" dirty="0"/>
              <a:t>Levelling-up – connecting people to jobs, often at a far more affordable way than car or train (especially now there is the fare cap)</a:t>
            </a:r>
          </a:p>
          <a:p>
            <a:r>
              <a:rPr lang="en-GB" dirty="0"/>
              <a:t>Rural connectivity – rail is simply unrealistic for most of our rural areas</a:t>
            </a:r>
          </a:p>
          <a:p>
            <a:r>
              <a:rPr lang="en-GB" dirty="0"/>
              <a:t>Access to services – whether its schools or hospitals or shops – used by people such as teenagers and pensioners who may not be able to drive</a:t>
            </a:r>
          </a:p>
          <a:p>
            <a:r>
              <a:rPr lang="en-GB" dirty="0"/>
              <a:t>Integration – providing that first/ last mile connectivity to rail stations and transport hubs – for example crucial to success of EWR</a:t>
            </a:r>
          </a:p>
          <a:p>
            <a:r>
              <a:rPr lang="en-GB" dirty="0"/>
              <a:t>Financial climate – again, with less money to spend, buses offer a realistic alternative to lots of expensive major infrastructure such as rail</a:t>
            </a:r>
          </a:p>
          <a:p>
            <a:r>
              <a:rPr lang="en-GB" dirty="0"/>
              <a:t>Delivery of local transport plans – buses at the forefront</a:t>
            </a:r>
          </a:p>
          <a:p>
            <a:endParaRPr lang="en-GB" dirty="0"/>
          </a:p>
          <a:p>
            <a:endParaRPr lang="en-GB" dirty="0"/>
          </a:p>
        </p:txBody>
      </p:sp>
      <p:sp>
        <p:nvSpPr>
          <p:cNvPr id="4" name="Slide Number Placeholder 3"/>
          <p:cNvSpPr>
            <a:spLocks noGrp="1"/>
          </p:cNvSpPr>
          <p:nvPr>
            <p:ph type="sldNum" sz="quarter" idx="5"/>
          </p:nvPr>
        </p:nvSpPr>
        <p:spPr/>
        <p:txBody>
          <a:bodyPr/>
          <a:lstStyle/>
          <a:p>
            <a:fld id="{36772A3F-77F0-4CF1-8DE7-565D1386D067}" type="slidenum">
              <a:rPr lang="en-GB" smtClean="0"/>
              <a:t>5</a:t>
            </a:fld>
            <a:endParaRPr lang="en-GB"/>
          </a:p>
        </p:txBody>
      </p:sp>
    </p:spTree>
    <p:extLst>
      <p:ext uri="{BB962C8B-B14F-4D97-AF65-F5344CB8AC3E}">
        <p14:creationId xmlns:p14="http://schemas.microsoft.com/office/powerpoint/2010/main" val="2822183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charset="0"/>
                <a:ea typeface="+mn-ea"/>
                <a:cs typeface="Arial" charset="0"/>
              </a:rPr>
              <a:t>OFFICIAL</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90B9AF-5D09-42B0-9022-1DB24831399B}"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952202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charset="0"/>
                <a:ea typeface="+mn-ea"/>
                <a:cs typeface="Arial" charset="0"/>
              </a:rPr>
              <a:t>OFFICIAL</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90B9AF-5D09-42B0-9022-1DB24831399B}"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171889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charset="0"/>
                <a:ea typeface="+mn-ea"/>
                <a:cs typeface="Arial" charset="0"/>
              </a:rPr>
              <a:t>OFFICIAL</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90B9AF-5D09-42B0-9022-1DB24831399B}"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538962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1FE8A8-DEAE-454F-B09B-ED610FF3EDA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624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3B00F-99F7-49F9-A440-62B9D53567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042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entury Gothic" panose="020B0502020202020204" pitchFamily="34" charset="0"/>
                <a:ea typeface="Calibri" panose="020F0502020204030204" pitchFamily="34" charset="0"/>
                <a:cs typeface="Times New Roman" panose="02020603050405020304" pitchFamily="18" charset="0"/>
              </a:rPr>
              <a:t>Decade immediately before pandemic LTA supported mileage more than halved, commercial mileage has actually gone up.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entury Gothic" panose="020B0502020202020204" pitchFamily="34" charset="0"/>
                <a:ea typeface="Calibri" panose="020F0502020204030204" pitchFamily="34" charset="0"/>
                <a:cs typeface="Times New Roman" panose="02020603050405020304" pitchFamily="18" charset="0"/>
              </a:rPr>
              <a:t>Same period saw 11% decline in pax.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DCF23D-C86D-4838-A4A7-2F67EAF9C2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2280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31316" rtl="0" eaLnBrk="1" fontAlgn="auto" latinLnBrk="0" hangingPunct="1">
              <a:lnSpc>
                <a:spcPct val="100000"/>
              </a:lnSpc>
              <a:spcBef>
                <a:spcPts val="0"/>
              </a:spcBef>
              <a:spcAft>
                <a:spcPts val="0"/>
              </a:spcAft>
              <a:buClrTx/>
              <a:buSzTx/>
              <a:buFontTx/>
              <a:buNone/>
              <a:tabLst/>
              <a:defRPr/>
            </a:pPr>
            <a:fld id="{42DCF23D-C86D-4838-A4A7-2F67EAF9C206}"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316"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5033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3B00F-99F7-49F9-A440-62B9D53567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3415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20000"/>
              </a:spcBef>
              <a:spcAft>
                <a:spcPct val="0"/>
              </a:spcAft>
              <a:buClr>
                <a:srgbClr val="808080"/>
              </a:buClr>
              <a:buSzPct val="75000"/>
              <a:buFont typeface="Verdana" pitchFamily="34" charset="0"/>
              <a:buChar char="n"/>
              <a:tabLst/>
              <a:defRPr/>
            </a:pPr>
            <a:fld id="{AAB322CD-C0B5-44B7-8629-442115F6E00E}" type="slidenum">
              <a:rPr kumimoji="0" lang="en-GB"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
                  <a:srgbClr val="808080"/>
                </a:buClr>
                <a:buSzPct val="75000"/>
                <a:buFont typeface="Verdana" pitchFamily="34" charset="0"/>
                <a:buChar char="n"/>
                <a:tabLst/>
                <a:defRPr/>
              </a:pPr>
              <a:t>54</a:t>
            </a:fld>
            <a:endParaRPr kumimoji="0" lang="en-GB"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84272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20000"/>
              </a:spcBef>
              <a:spcAft>
                <a:spcPct val="0"/>
              </a:spcAft>
              <a:buClr>
                <a:srgbClr val="808080"/>
              </a:buClr>
              <a:buSzPct val="75000"/>
              <a:buFont typeface="Verdana" pitchFamily="34" charset="0"/>
              <a:buChar char="n"/>
              <a:tabLst/>
              <a:defRPr/>
            </a:pPr>
            <a:fld id="{AAB322CD-C0B5-44B7-8629-442115F6E00E}" type="slidenum">
              <a:rPr kumimoji="0" lang="en-GB"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
                  <a:srgbClr val="808080"/>
                </a:buClr>
                <a:buSzPct val="75000"/>
                <a:buFont typeface="Verdana" pitchFamily="34" charset="0"/>
                <a:buChar char="n"/>
                <a:tabLst/>
                <a:defRPr/>
              </a:pPr>
              <a:t>56</a:t>
            </a:fld>
            <a:endParaRPr kumimoji="0" lang="en-GB"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8211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patronage was on a slight decline prior to COVID, clearly the pandemic has had a devastating impact which we have not recovered</a:t>
            </a:r>
          </a:p>
          <a:p>
            <a:r>
              <a:rPr lang="en-GB" dirty="0"/>
              <a:t>In response in 2021 we had Bus Back Better – very positive ambitions, finally placing buses front and centre of national transport policy. Very ambitious. Welcomed.</a:t>
            </a:r>
          </a:p>
          <a:p>
            <a:r>
              <a:rPr lang="en-GB" dirty="0"/>
              <a:t>Local authorities asked to prepare BSIPs. However, only four out of 12 authorities received any money from the first tranche. Smaller amounts received by remaining authorities recently as part of BSIP plus. However, still fa short of the money which was being asked for. The County Council Network estimates that only 10% of the funding requested by its members was ultimately received.</a:t>
            </a:r>
          </a:p>
          <a:p>
            <a:r>
              <a:rPr lang="en-GB" dirty="0"/>
              <a:t>As Buckinghamshire’s Cllr Steven Broadbent told the Transport Committee (prior to Bucks receiving its BSIP-plus): “The stark reality is that without additional funding we will be playing around the edge rather than creating a step-change.”</a:t>
            </a:r>
          </a:p>
        </p:txBody>
      </p:sp>
      <p:sp>
        <p:nvSpPr>
          <p:cNvPr id="4" name="Slide Number Placeholder 3"/>
          <p:cNvSpPr>
            <a:spLocks noGrp="1"/>
          </p:cNvSpPr>
          <p:nvPr>
            <p:ph type="sldNum" sz="quarter" idx="5"/>
          </p:nvPr>
        </p:nvSpPr>
        <p:spPr/>
        <p:txBody>
          <a:bodyPr/>
          <a:lstStyle/>
          <a:p>
            <a:fld id="{36772A3F-77F0-4CF1-8DE7-565D1386D067}" type="slidenum">
              <a:rPr lang="en-GB" smtClean="0"/>
              <a:t>6</a:t>
            </a:fld>
            <a:endParaRPr lang="en-GB"/>
          </a:p>
        </p:txBody>
      </p:sp>
    </p:spTree>
    <p:extLst>
      <p:ext uri="{BB962C8B-B14F-4D97-AF65-F5344CB8AC3E}">
        <p14:creationId xmlns:p14="http://schemas.microsoft.com/office/powerpoint/2010/main" val="1829282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Roles for event:</a:t>
            </a:r>
          </a:p>
          <a:p>
            <a:endParaRPr lang="en-GB"/>
          </a:p>
          <a:p>
            <a:r>
              <a:rPr lang="en-GB"/>
              <a:t>Chair- Suzanne Winkels</a:t>
            </a:r>
          </a:p>
          <a:p>
            <a:r>
              <a:rPr lang="en-GB"/>
              <a:t>Presenters- Trevor Brennan and James Gagg</a:t>
            </a:r>
          </a:p>
          <a:p>
            <a:r>
              <a:rPr lang="en-GB"/>
              <a:t>Note taker: Everyone</a:t>
            </a:r>
          </a:p>
        </p:txBody>
      </p:sp>
      <p:sp>
        <p:nvSpPr>
          <p:cNvPr id="4" name="Slide Number Placeholder 3"/>
          <p:cNvSpPr>
            <a:spLocks noGrp="1"/>
          </p:cNvSpPr>
          <p:nvPr>
            <p:ph type="sldNum" sz="quarter" idx="5"/>
          </p:nvPr>
        </p:nvSpPr>
        <p:spPr/>
        <p:txBody>
          <a:bodyPr/>
          <a:lstStyle/>
          <a:p>
            <a:fld id="{E367649D-2679-4DF7-81D0-2568191F47DC}" type="slidenum">
              <a:rPr lang="en-GB" smtClean="0"/>
              <a:t>67</a:t>
            </a:fld>
            <a:endParaRPr lang="en-GB"/>
          </a:p>
        </p:txBody>
      </p:sp>
    </p:spTree>
    <p:extLst>
      <p:ext uri="{BB962C8B-B14F-4D97-AF65-F5344CB8AC3E}">
        <p14:creationId xmlns:p14="http://schemas.microsoft.com/office/powerpoint/2010/main" val="988337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Roles for event:</a:t>
            </a:r>
          </a:p>
          <a:p>
            <a:endParaRPr lang="en-GB"/>
          </a:p>
          <a:p>
            <a:r>
              <a:rPr lang="en-GB"/>
              <a:t>Chair- Suzanne Winkels</a:t>
            </a:r>
          </a:p>
          <a:p>
            <a:r>
              <a:rPr lang="en-GB"/>
              <a:t>Presenters- Trevor Brennan and James Gagg</a:t>
            </a:r>
          </a:p>
          <a:p>
            <a:r>
              <a:rPr lang="en-GB"/>
              <a:t>Note taker: Everyone</a:t>
            </a:r>
          </a:p>
        </p:txBody>
      </p:sp>
      <p:sp>
        <p:nvSpPr>
          <p:cNvPr id="4" name="Slide Number Placeholder 3"/>
          <p:cNvSpPr>
            <a:spLocks noGrp="1"/>
          </p:cNvSpPr>
          <p:nvPr>
            <p:ph type="sldNum" sz="quarter" idx="5"/>
          </p:nvPr>
        </p:nvSpPr>
        <p:spPr/>
        <p:txBody>
          <a:bodyPr/>
          <a:lstStyle/>
          <a:p>
            <a:fld id="{E367649D-2679-4DF7-81D0-2568191F47DC}" type="slidenum">
              <a:rPr lang="en-GB" smtClean="0"/>
              <a:t>69</a:t>
            </a:fld>
            <a:endParaRPr lang="en-GB"/>
          </a:p>
        </p:txBody>
      </p:sp>
    </p:spTree>
    <p:extLst>
      <p:ext uri="{BB962C8B-B14F-4D97-AF65-F5344CB8AC3E}">
        <p14:creationId xmlns:p14="http://schemas.microsoft.com/office/powerpoint/2010/main" val="3073217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EEH’s Regional Bus Strategy published in 2022. </a:t>
            </a:r>
          </a:p>
          <a:p>
            <a:r>
              <a:rPr lang="en-GB" dirty="0"/>
              <a:t>It uses partners’ BSIPs as the basis for a regional vision for buses. It grouped together the key ambitions for bus journeys in the region which you can read on the right: </a:t>
            </a:r>
          </a:p>
          <a:p>
            <a:r>
              <a:rPr lang="en-GB" dirty="0"/>
              <a:t>Using mobile data it also considered longer cross boundary journeys where there could be a strong market for improved bus travel. The research also showed the correlation between frequencies, speed and reliability – when you have this, as is the case with the Luton-Dunstable busway – you see very strong levels of patronage.</a:t>
            </a:r>
          </a:p>
          <a:p>
            <a:endParaRPr lang="en-GB" dirty="0"/>
          </a:p>
          <a:p>
            <a:endParaRPr lang="en-GB" dirty="0"/>
          </a:p>
        </p:txBody>
      </p:sp>
      <p:sp>
        <p:nvSpPr>
          <p:cNvPr id="4" name="Slide Number Placeholder 3"/>
          <p:cNvSpPr>
            <a:spLocks noGrp="1"/>
          </p:cNvSpPr>
          <p:nvPr>
            <p:ph type="sldNum" sz="quarter" idx="5"/>
          </p:nvPr>
        </p:nvSpPr>
        <p:spPr/>
        <p:txBody>
          <a:bodyPr/>
          <a:lstStyle/>
          <a:p>
            <a:fld id="{36772A3F-77F0-4CF1-8DE7-565D1386D067}" type="slidenum">
              <a:rPr lang="en-GB" smtClean="0"/>
              <a:t>7</a:t>
            </a:fld>
            <a:endParaRPr lang="en-GB"/>
          </a:p>
        </p:txBody>
      </p:sp>
    </p:spTree>
    <p:extLst>
      <p:ext uri="{BB962C8B-B14F-4D97-AF65-F5344CB8AC3E}">
        <p14:creationId xmlns:p14="http://schemas.microsoft.com/office/powerpoint/2010/main" val="26178470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strategy had a number of recommendations and actions for further work which we are now delivering.</a:t>
            </a:r>
          </a:p>
          <a:p>
            <a:endParaRPr lang="en-GB" dirty="0"/>
          </a:p>
          <a:p>
            <a:r>
              <a:rPr lang="en-GB" dirty="0"/>
              <a:t>Practical support: Great feedback from officers. Recording of the webinars on our website.</a:t>
            </a:r>
          </a:p>
          <a:p>
            <a:r>
              <a:rPr lang="en-GB" dirty="0"/>
              <a:t>Connectivity studies – identifying new bus corridors</a:t>
            </a:r>
          </a:p>
          <a:p>
            <a:r>
              <a:rPr lang="en-GB" dirty="0"/>
              <a:t>Mobility hubs – fantastic reception to our business case guidance – now we’re looking to roll-out mobility hubs starting with a trial in the next year or so.</a:t>
            </a:r>
          </a:p>
          <a:p>
            <a:r>
              <a:rPr lang="en-GB" dirty="0"/>
              <a:t>Bid booster – a new tool, currently in development, to calculate the economic value of bus</a:t>
            </a:r>
          </a:p>
          <a:p>
            <a:r>
              <a:rPr lang="en-GB" dirty="0"/>
              <a:t>Survey – more than 7,000 people from the region, giving insight into why and why not – people are choosing to travel by bus.</a:t>
            </a:r>
          </a:p>
        </p:txBody>
      </p:sp>
      <p:sp>
        <p:nvSpPr>
          <p:cNvPr id="4" name="Slide Number Placeholder 3"/>
          <p:cNvSpPr>
            <a:spLocks noGrp="1"/>
          </p:cNvSpPr>
          <p:nvPr>
            <p:ph type="sldNum" sz="quarter" idx="5"/>
          </p:nvPr>
        </p:nvSpPr>
        <p:spPr/>
        <p:txBody>
          <a:bodyPr/>
          <a:lstStyle/>
          <a:p>
            <a:fld id="{36772A3F-77F0-4CF1-8DE7-565D1386D067}" type="slidenum">
              <a:rPr lang="en-GB" smtClean="0"/>
              <a:t>8</a:t>
            </a:fld>
            <a:endParaRPr lang="en-GB"/>
          </a:p>
        </p:txBody>
      </p:sp>
    </p:spTree>
    <p:extLst>
      <p:ext uri="{BB962C8B-B14F-4D97-AF65-F5344CB8AC3E}">
        <p14:creationId xmlns:p14="http://schemas.microsoft.com/office/powerpoint/2010/main" val="28840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the plan for today is to hear from our five experts. Get the information we need for both what we can do in the here and now and further into the future.</a:t>
            </a:r>
          </a:p>
          <a:p>
            <a:r>
              <a:rPr lang="en-GB" dirty="0"/>
              <a:t>I think you can broadly put opportunities which we’ll hear about today to improve buses into two distinct categories: practical, on the ground measures which improve services.</a:t>
            </a:r>
          </a:p>
          <a:p>
            <a:r>
              <a:rPr lang="en-GB" dirty="0"/>
              <a:t>And secondly changes to the actual system and models, which I’ll come onto on my next slide.</a:t>
            </a:r>
          </a:p>
          <a:p>
            <a:r>
              <a:rPr lang="en-GB" dirty="0"/>
              <a:t>All of the bullet points here are from the Bus Back Better strategy – 12 factors which impact on the level of service provided by bus and therefore its attractiveness to potential passengers. Likewise the questions in the green box: “Can I get home in the evenings and weekends? I don’t understand the routes.”</a:t>
            </a:r>
          </a:p>
          <a:p>
            <a:r>
              <a:rPr lang="en-GB" dirty="0"/>
              <a:t>These are all challenges which we will need to overcome to entice more people to use the bus.</a:t>
            </a:r>
          </a:p>
          <a:p>
            <a:r>
              <a:rPr lang="en-GB" dirty="0"/>
              <a:t>It’s worth noting that EEH’s survey of 7,000 people showed that uncompetitive journey times as the biggest reason why people put off from travelling by bus. But the good news is that only 5% of under 44s said ‘nothing’ could entice them onto the bus – though this did rise to over 20% for the over 55s.</a:t>
            </a:r>
          </a:p>
        </p:txBody>
      </p:sp>
      <p:sp>
        <p:nvSpPr>
          <p:cNvPr id="4" name="Slide Number Placeholder 3"/>
          <p:cNvSpPr>
            <a:spLocks noGrp="1"/>
          </p:cNvSpPr>
          <p:nvPr>
            <p:ph type="sldNum" sz="quarter" idx="5"/>
          </p:nvPr>
        </p:nvSpPr>
        <p:spPr/>
        <p:txBody>
          <a:bodyPr/>
          <a:lstStyle/>
          <a:p>
            <a:fld id="{36772A3F-77F0-4CF1-8DE7-565D1386D067}" type="slidenum">
              <a:rPr lang="en-GB" smtClean="0"/>
              <a:t>9</a:t>
            </a:fld>
            <a:endParaRPr lang="en-GB"/>
          </a:p>
        </p:txBody>
      </p:sp>
    </p:spTree>
    <p:extLst>
      <p:ext uri="{BB962C8B-B14F-4D97-AF65-F5344CB8AC3E}">
        <p14:creationId xmlns:p14="http://schemas.microsoft.com/office/powerpoint/2010/main" val="3929208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Secondly, the symposium will no doubt be considering how the system and policy framework can work better for buses.</a:t>
            </a:r>
          </a:p>
          <a:p>
            <a:r>
              <a:rPr lang="en-GB" dirty="0"/>
              <a:t>Currently enhanced partnerships are the default, and Baroness Vere has been clear that she believes they give local authorities considerable extra powers to improve bus services in their areas.</a:t>
            </a:r>
          </a:p>
          <a:p>
            <a:r>
              <a:rPr lang="en-GB" dirty="0"/>
              <a:t>But what about franchising? Currently this is only available to mayoral combined authorities, but should that policy be relaxed? Likewise the ban on local authorities starting their own bus companies. And clearly, there are issues over funding – but in terms of BSIPs but also the bus service operators grant.</a:t>
            </a:r>
          </a:p>
          <a:p>
            <a:endParaRPr lang="en-GB" dirty="0"/>
          </a:p>
          <a:p>
            <a:r>
              <a:rPr lang="en-GB" dirty="0"/>
              <a:t>So I hope that provides useful context for the types of discussions we have ahead. I’ll now hand over to the Chair who will introduce the first of our five expert speakers. Thank you.</a:t>
            </a:r>
          </a:p>
        </p:txBody>
      </p:sp>
      <p:sp>
        <p:nvSpPr>
          <p:cNvPr id="4" name="Slide Number Placeholder 3"/>
          <p:cNvSpPr>
            <a:spLocks noGrp="1"/>
          </p:cNvSpPr>
          <p:nvPr>
            <p:ph type="sldNum" sz="quarter" idx="5"/>
          </p:nvPr>
        </p:nvSpPr>
        <p:spPr/>
        <p:txBody>
          <a:bodyPr/>
          <a:lstStyle/>
          <a:p>
            <a:fld id="{36772A3F-77F0-4CF1-8DE7-565D1386D067}" type="slidenum">
              <a:rPr lang="en-GB" smtClean="0"/>
              <a:t>10</a:t>
            </a:fld>
            <a:endParaRPr lang="en-GB"/>
          </a:p>
        </p:txBody>
      </p:sp>
    </p:spTree>
    <p:extLst>
      <p:ext uri="{BB962C8B-B14F-4D97-AF65-F5344CB8AC3E}">
        <p14:creationId xmlns:p14="http://schemas.microsoft.com/office/powerpoint/2010/main" val="2350968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charset="0"/>
                <a:ea typeface="+mn-ea"/>
                <a:cs typeface="Arial" charset="0"/>
              </a:rPr>
              <a:t>OFFICIAL</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90B9AF-5D09-42B0-9022-1DB24831399B}"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998603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charset="0"/>
                <a:ea typeface="+mn-ea"/>
                <a:cs typeface="Arial" charset="0"/>
              </a:rPr>
              <a:t>OFFICIAL</a:t>
            </a:r>
          </a:p>
        </p:txBody>
      </p:sp>
      <p:sp>
        <p:nvSpPr>
          <p:cNvPr id="5" name="Slide Number Placeholder 4"/>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90B9AF-5D09-42B0-9022-1DB24831399B}" type="slidenum">
              <a:rPr kumimoji="0" lang="en-GB"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591344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4.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16.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16.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tiff"/><Relationship Id="rId1" Type="http://schemas.openxmlformats.org/officeDocument/2006/relationships/slideMaster" Target="../slideMasters/slideMaster4.xml"/><Relationship Id="rId4" Type="http://schemas.openxmlformats.org/officeDocument/2006/relationships/image" Target="../media/image16.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jp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Master" Target="../slideMasters/slideMaster6.xml"/><Relationship Id="rId6" Type="http://schemas.openxmlformats.org/officeDocument/2006/relationships/image" Target="../media/image31.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6.xml"/><Relationship Id="rId4" Type="http://schemas.openxmlformats.org/officeDocument/2006/relationships/image" Target="../media/image36.png"/></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8764CDE9-2D6B-4A8B-AAA0-277A94812539}" type="datetimeFigureOut">
              <a:rPr lang="en-GB" smtClean="0"/>
              <a:t>19/09/2023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F6643C-26F8-403A-A14D-164B29CC4147}" type="slidenum">
              <a:rPr lang="en-GB" smtClean="0"/>
              <a:t>‹#›</a:t>
            </a:fld>
            <a:endParaRPr lang="en-GB"/>
          </a:p>
        </p:txBody>
      </p:sp>
    </p:spTree>
    <p:extLst>
      <p:ext uri="{BB962C8B-B14F-4D97-AF65-F5344CB8AC3E}">
        <p14:creationId xmlns:p14="http://schemas.microsoft.com/office/powerpoint/2010/main" val="59671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764CDE9-2D6B-4A8B-AAA0-277A94812539}" type="datetimeFigureOut">
              <a:rPr lang="en-GB" smtClean="0"/>
              <a:t>19/09/2023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F6643C-26F8-403A-A14D-164B29CC4147}" type="slidenum">
              <a:rPr lang="en-GB" smtClean="0"/>
              <a:t>‹#›</a:t>
            </a:fld>
            <a:endParaRPr lang="en-GB"/>
          </a:p>
        </p:txBody>
      </p:sp>
    </p:spTree>
    <p:extLst>
      <p:ext uri="{BB962C8B-B14F-4D97-AF65-F5344CB8AC3E}">
        <p14:creationId xmlns:p14="http://schemas.microsoft.com/office/powerpoint/2010/main" val="1075579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764CDE9-2D6B-4A8B-AAA0-277A94812539}" type="datetimeFigureOut">
              <a:rPr lang="en-GB" smtClean="0"/>
              <a:t>19/09/2023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F6643C-26F8-403A-A14D-164B29CC4147}" type="slidenum">
              <a:rPr lang="en-GB" smtClean="0"/>
              <a:t>‹#›</a:t>
            </a:fld>
            <a:endParaRPr lang="en-GB"/>
          </a:p>
        </p:txBody>
      </p:sp>
    </p:spTree>
    <p:extLst>
      <p:ext uri="{BB962C8B-B14F-4D97-AF65-F5344CB8AC3E}">
        <p14:creationId xmlns:p14="http://schemas.microsoft.com/office/powerpoint/2010/main" val="18997592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slide x 1 c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10" name="Text Placeholder 3">
            <a:extLst>
              <a:ext uri="{FF2B5EF4-FFF2-40B4-BE49-F238E27FC236}">
                <a16:creationId xmlns:a16="http://schemas.microsoft.com/office/drawing/2014/main" id="{DC31A407-A36F-479A-9DDE-A90A4483BF09}"/>
              </a:ext>
            </a:extLst>
          </p:cNvPr>
          <p:cNvSpPr>
            <a:spLocks noGrp="1"/>
          </p:cNvSpPr>
          <p:nvPr>
            <p:ph type="body" sz="quarter" idx="18"/>
          </p:nvPr>
        </p:nvSpPr>
        <p:spPr>
          <a:xfrm>
            <a:off x="861096" y="1011990"/>
            <a:ext cx="10845616" cy="2417010"/>
          </a:xfrm>
        </p:spPr>
        <p:txBody>
          <a:bodyPr/>
          <a:lstStyle>
            <a:lvl1pPr>
              <a:spcAft>
                <a:spcPts val="725"/>
              </a:spcAft>
              <a:defRPr/>
            </a:lvl1pPr>
            <a:lvl2pPr>
              <a:spcAft>
                <a:spcPts val="544"/>
              </a:spcAft>
              <a:tabLst>
                <a:tab pos="3264480" algn="l"/>
              </a:tabLst>
              <a:defRPr/>
            </a:lvl2pPr>
            <a:lvl3pPr>
              <a:spcAft>
                <a:spcPts val="544"/>
              </a:spcAft>
              <a:defRPr/>
            </a:lvl3pPr>
            <a:lvl4pPr>
              <a:spcAft>
                <a:spcPts val="544"/>
              </a:spcAft>
              <a:defRPr/>
            </a:lvl4pPr>
            <a:lvl5pPr>
              <a:spcAft>
                <a:spcPts val="544"/>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04269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83984-4D70-4E1B-B14E-79E3709F82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56F4C20-A938-4829-8F06-679B6B55FA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1BDB154-E81D-41D9-992B-090BB57BB1F6}"/>
              </a:ext>
            </a:extLst>
          </p:cNvPr>
          <p:cNvSpPr>
            <a:spLocks noGrp="1"/>
          </p:cNvSpPr>
          <p:nvPr>
            <p:ph type="dt" sz="half" idx="10"/>
          </p:nvPr>
        </p:nvSpPr>
        <p:spPr/>
        <p:txBody>
          <a:bodyPr/>
          <a:lstStyle/>
          <a:p>
            <a:fld id="{70D8E7A1-5B98-4B55-8B35-23603A68B4A8}" type="datetimeFigureOut">
              <a:rPr lang="en-GB" smtClean="0"/>
              <a:t>19/09/2023</a:t>
            </a:fld>
            <a:endParaRPr lang="en-GB"/>
          </a:p>
        </p:txBody>
      </p:sp>
      <p:sp>
        <p:nvSpPr>
          <p:cNvPr id="5" name="Footer Placeholder 4">
            <a:extLst>
              <a:ext uri="{FF2B5EF4-FFF2-40B4-BE49-F238E27FC236}">
                <a16:creationId xmlns:a16="http://schemas.microsoft.com/office/drawing/2014/main" id="{588B2820-0355-4BE2-9A85-7D04A5CD25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35B473-7C28-4D78-A519-10CA6845F8A7}"/>
              </a:ext>
            </a:extLst>
          </p:cNvPr>
          <p:cNvSpPr>
            <a:spLocks noGrp="1"/>
          </p:cNvSpPr>
          <p:nvPr>
            <p:ph type="sldNum" sz="quarter" idx="12"/>
          </p:nvPr>
        </p:nvSpPr>
        <p:spPr/>
        <p:txBody>
          <a:bodyPr/>
          <a:lstStyle/>
          <a:p>
            <a:fld id="{ED2900A9-182C-4EC9-943F-CD4640BCFCFD}" type="slidenum">
              <a:rPr lang="en-GB" smtClean="0"/>
              <a:t>‹#›</a:t>
            </a:fld>
            <a:endParaRPr lang="en-GB"/>
          </a:p>
        </p:txBody>
      </p:sp>
    </p:spTree>
    <p:extLst>
      <p:ext uri="{BB962C8B-B14F-4D97-AF65-F5344CB8AC3E}">
        <p14:creationId xmlns:p14="http://schemas.microsoft.com/office/powerpoint/2010/main" val="553887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BE2E0-3F92-487A-810D-8A9DDD89C9D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A72A8A-DB52-4876-AEF8-EA38EB0B9C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3ABE1B-A0D3-42C4-AA90-30953E6A68FE}"/>
              </a:ext>
            </a:extLst>
          </p:cNvPr>
          <p:cNvSpPr>
            <a:spLocks noGrp="1"/>
          </p:cNvSpPr>
          <p:nvPr>
            <p:ph type="dt" sz="half" idx="10"/>
          </p:nvPr>
        </p:nvSpPr>
        <p:spPr/>
        <p:txBody>
          <a:bodyPr/>
          <a:lstStyle/>
          <a:p>
            <a:fld id="{70D8E7A1-5B98-4B55-8B35-23603A68B4A8}" type="datetimeFigureOut">
              <a:rPr lang="en-GB" smtClean="0"/>
              <a:t>19/09/2023</a:t>
            </a:fld>
            <a:endParaRPr lang="en-GB"/>
          </a:p>
        </p:txBody>
      </p:sp>
      <p:sp>
        <p:nvSpPr>
          <p:cNvPr id="5" name="Footer Placeholder 4">
            <a:extLst>
              <a:ext uri="{FF2B5EF4-FFF2-40B4-BE49-F238E27FC236}">
                <a16:creationId xmlns:a16="http://schemas.microsoft.com/office/drawing/2014/main" id="{E65C0EBD-B3B5-48F9-97D4-EDECC6536D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710907-FC57-4763-9E16-A9588756CC95}"/>
              </a:ext>
            </a:extLst>
          </p:cNvPr>
          <p:cNvSpPr>
            <a:spLocks noGrp="1"/>
          </p:cNvSpPr>
          <p:nvPr>
            <p:ph type="sldNum" sz="quarter" idx="12"/>
          </p:nvPr>
        </p:nvSpPr>
        <p:spPr/>
        <p:txBody>
          <a:bodyPr/>
          <a:lstStyle/>
          <a:p>
            <a:fld id="{ED2900A9-182C-4EC9-943F-CD4640BCFCFD}" type="slidenum">
              <a:rPr lang="en-GB" smtClean="0"/>
              <a:t>‹#›</a:t>
            </a:fld>
            <a:endParaRPr lang="en-GB"/>
          </a:p>
        </p:txBody>
      </p:sp>
    </p:spTree>
    <p:extLst>
      <p:ext uri="{BB962C8B-B14F-4D97-AF65-F5344CB8AC3E}">
        <p14:creationId xmlns:p14="http://schemas.microsoft.com/office/powerpoint/2010/main" val="1992162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6B200-E36F-44EF-B1E3-1CBB0B30C1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7C60B0A-5972-4951-938A-A2AEB4DD01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2742FF-65B4-4FB3-B621-15CBA3F906FB}"/>
              </a:ext>
            </a:extLst>
          </p:cNvPr>
          <p:cNvSpPr>
            <a:spLocks noGrp="1"/>
          </p:cNvSpPr>
          <p:nvPr>
            <p:ph type="dt" sz="half" idx="10"/>
          </p:nvPr>
        </p:nvSpPr>
        <p:spPr/>
        <p:txBody>
          <a:bodyPr/>
          <a:lstStyle/>
          <a:p>
            <a:fld id="{70D8E7A1-5B98-4B55-8B35-23603A68B4A8}" type="datetimeFigureOut">
              <a:rPr lang="en-GB" smtClean="0"/>
              <a:t>19/09/2023</a:t>
            </a:fld>
            <a:endParaRPr lang="en-GB"/>
          </a:p>
        </p:txBody>
      </p:sp>
      <p:sp>
        <p:nvSpPr>
          <p:cNvPr id="5" name="Footer Placeholder 4">
            <a:extLst>
              <a:ext uri="{FF2B5EF4-FFF2-40B4-BE49-F238E27FC236}">
                <a16:creationId xmlns:a16="http://schemas.microsoft.com/office/drawing/2014/main" id="{C39D4BB9-8B8E-4C2B-8D39-CE5B5966CE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21FFDF-6FE4-4009-A049-06E659135B81}"/>
              </a:ext>
            </a:extLst>
          </p:cNvPr>
          <p:cNvSpPr>
            <a:spLocks noGrp="1"/>
          </p:cNvSpPr>
          <p:nvPr>
            <p:ph type="sldNum" sz="quarter" idx="12"/>
          </p:nvPr>
        </p:nvSpPr>
        <p:spPr/>
        <p:txBody>
          <a:bodyPr/>
          <a:lstStyle/>
          <a:p>
            <a:fld id="{ED2900A9-182C-4EC9-943F-CD4640BCFCFD}" type="slidenum">
              <a:rPr lang="en-GB" smtClean="0"/>
              <a:t>‹#›</a:t>
            </a:fld>
            <a:endParaRPr lang="en-GB"/>
          </a:p>
        </p:txBody>
      </p:sp>
    </p:spTree>
    <p:extLst>
      <p:ext uri="{BB962C8B-B14F-4D97-AF65-F5344CB8AC3E}">
        <p14:creationId xmlns:p14="http://schemas.microsoft.com/office/powerpoint/2010/main" val="38647953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A088D-2A6E-4A18-AA67-720092BC4D9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8940B7-F4F7-4B56-AA18-DD1776C344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C72CE03-80AA-4347-9257-45C9E6D3AE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F60822-BB4B-4F51-88D5-571435C30F98}"/>
              </a:ext>
            </a:extLst>
          </p:cNvPr>
          <p:cNvSpPr>
            <a:spLocks noGrp="1"/>
          </p:cNvSpPr>
          <p:nvPr>
            <p:ph type="dt" sz="half" idx="10"/>
          </p:nvPr>
        </p:nvSpPr>
        <p:spPr/>
        <p:txBody>
          <a:bodyPr/>
          <a:lstStyle/>
          <a:p>
            <a:fld id="{70D8E7A1-5B98-4B55-8B35-23603A68B4A8}" type="datetimeFigureOut">
              <a:rPr lang="en-GB" smtClean="0"/>
              <a:t>19/09/2023</a:t>
            </a:fld>
            <a:endParaRPr lang="en-GB"/>
          </a:p>
        </p:txBody>
      </p:sp>
      <p:sp>
        <p:nvSpPr>
          <p:cNvPr id="6" name="Footer Placeholder 5">
            <a:extLst>
              <a:ext uri="{FF2B5EF4-FFF2-40B4-BE49-F238E27FC236}">
                <a16:creationId xmlns:a16="http://schemas.microsoft.com/office/drawing/2014/main" id="{FBB9C5FA-C5F9-460E-B2E5-FEBD0EF0E5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67E3D6-1251-4274-B8AA-CDD112294A24}"/>
              </a:ext>
            </a:extLst>
          </p:cNvPr>
          <p:cNvSpPr>
            <a:spLocks noGrp="1"/>
          </p:cNvSpPr>
          <p:nvPr>
            <p:ph type="sldNum" sz="quarter" idx="12"/>
          </p:nvPr>
        </p:nvSpPr>
        <p:spPr/>
        <p:txBody>
          <a:bodyPr/>
          <a:lstStyle/>
          <a:p>
            <a:fld id="{ED2900A9-182C-4EC9-943F-CD4640BCFCFD}" type="slidenum">
              <a:rPr lang="en-GB" smtClean="0"/>
              <a:t>‹#›</a:t>
            </a:fld>
            <a:endParaRPr lang="en-GB"/>
          </a:p>
        </p:txBody>
      </p:sp>
    </p:spTree>
    <p:extLst>
      <p:ext uri="{BB962C8B-B14F-4D97-AF65-F5344CB8AC3E}">
        <p14:creationId xmlns:p14="http://schemas.microsoft.com/office/powerpoint/2010/main" val="14523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913DA-471B-425B-85FF-71EBAF23A51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E499092-8EDF-4E6C-BF3D-E292930C9F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233D0D-E28B-4B90-8657-381642C053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DBC9CC1-5DF3-48C7-9F79-1143BE3304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8FF22-DC2E-48D3-BCA8-5258978D1B1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B5B568-4251-434A-90A0-93CB66614091}"/>
              </a:ext>
            </a:extLst>
          </p:cNvPr>
          <p:cNvSpPr>
            <a:spLocks noGrp="1"/>
          </p:cNvSpPr>
          <p:nvPr>
            <p:ph type="dt" sz="half" idx="10"/>
          </p:nvPr>
        </p:nvSpPr>
        <p:spPr/>
        <p:txBody>
          <a:bodyPr/>
          <a:lstStyle/>
          <a:p>
            <a:fld id="{70D8E7A1-5B98-4B55-8B35-23603A68B4A8}" type="datetimeFigureOut">
              <a:rPr lang="en-GB" smtClean="0"/>
              <a:t>19/09/2023</a:t>
            </a:fld>
            <a:endParaRPr lang="en-GB"/>
          </a:p>
        </p:txBody>
      </p:sp>
      <p:sp>
        <p:nvSpPr>
          <p:cNvPr id="8" name="Footer Placeholder 7">
            <a:extLst>
              <a:ext uri="{FF2B5EF4-FFF2-40B4-BE49-F238E27FC236}">
                <a16:creationId xmlns:a16="http://schemas.microsoft.com/office/drawing/2014/main" id="{000D974E-AF84-435C-BECB-55CAE441EC2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27F617F-6F26-43E1-A338-0A205D638891}"/>
              </a:ext>
            </a:extLst>
          </p:cNvPr>
          <p:cNvSpPr>
            <a:spLocks noGrp="1"/>
          </p:cNvSpPr>
          <p:nvPr>
            <p:ph type="sldNum" sz="quarter" idx="12"/>
          </p:nvPr>
        </p:nvSpPr>
        <p:spPr/>
        <p:txBody>
          <a:bodyPr/>
          <a:lstStyle/>
          <a:p>
            <a:fld id="{ED2900A9-182C-4EC9-943F-CD4640BCFCFD}" type="slidenum">
              <a:rPr lang="en-GB" smtClean="0"/>
              <a:t>‹#›</a:t>
            </a:fld>
            <a:endParaRPr lang="en-GB"/>
          </a:p>
        </p:txBody>
      </p:sp>
    </p:spTree>
    <p:extLst>
      <p:ext uri="{BB962C8B-B14F-4D97-AF65-F5344CB8AC3E}">
        <p14:creationId xmlns:p14="http://schemas.microsoft.com/office/powerpoint/2010/main" val="4157796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8DDF8-8161-4DEE-9C3F-4B29412C245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01B2EA-0A0A-4E4E-9DDB-A679605043EA}"/>
              </a:ext>
            </a:extLst>
          </p:cNvPr>
          <p:cNvSpPr>
            <a:spLocks noGrp="1"/>
          </p:cNvSpPr>
          <p:nvPr>
            <p:ph type="dt" sz="half" idx="10"/>
          </p:nvPr>
        </p:nvSpPr>
        <p:spPr/>
        <p:txBody>
          <a:bodyPr/>
          <a:lstStyle/>
          <a:p>
            <a:fld id="{70D8E7A1-5B98-4B55-8B35-23603A68B4A8}" type="datetimeFigureOut">
              <a:rPr lang="en-GB" smtClean="0"/>
              <a:t>19/09/2023</a:t>
            </a:fld>
            <a:endParaRPr lang="en-GB"/>
          </a:p>
        </p:txBody>
      </p:sp>
      <p:sp>
        <p:nvSpPr>
          <p:cNvPr id="4" name="Footer Placeholder 3">
            <a:extLst>
              <a:ext uri="{FF2B5EF4-FFF2-40B4-BE49-F238E27FC236}">
                <a16:creationId xmlns:a16="http://schemas.microsoft.com/office/drawing/2014/main" id="{96BE814A-FD77-47E3-9436-14AB7E9F750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1851CD9-ED4D-4135-8FCE-599AB3EAE26C}"/>
              </a:ext>
            </a:extLst>
          </p:cNvPr>
          <p:cNvSpPr>
            <a:spLocks noGrp="1"/>
          </p:cNvSpPr>
          <p:nvPr>
            <p:ph type="sldNum" sz="quarter" idx="12"/>
          </p:nvPr>
        </p:nvSpPr>
        <p:spPr/>
        <p:txBody>
          <a:bodyPr/>
          <a:lstStyle/>
          <a:p>
            <a:fld id="{ED2900A9-182C-4EC9-943F-CD4640BCFCFD}" type="slidenum">
              <a:rPr lang="en-GB" smtClean="0"/>
              <a:t>‹#›</a:t>
            </a:fld>
            <a:endParaRPr lang="en-GB"/>
          </a:p>
        </p:txBody>
      </p:sp>
    </p:spTree>
    <p:extLst>
      <p:ext uri="{BB962C8B-B14F-4D97-AF65-F5344CB8AC3E}">
        <p14:creationId xmlns:p14="http://schemas.microsoft.com/office/powerpoint/2010/main" val="1843680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B39EBA-B912-42D2-A993-BE52C5218E71}"/>
              </a:ext>
            </a:extLst>
          </p:cNvPr>
          <p:cNvSpPr>
            <a:spLocks noGrp="1"/>
          </p:cNvSpPr>
          <p:nvPr>
            <p:ph type="dt" sz="half" idx="10"/>
          </p:nvPr>
        </p:nvSpPr>
        <p:spPr/>
        <p:txBody>
          <a:bodyPr/>
          <a:lstStyle/>
          <a:p>
            <a:fld id="{70D8E7A1-5B98-4B55-8B35-23603A68B4A8}" type="datetimeFigureOut">
              <a:rPr lang="en-GB" smtClean="0"/>
              <a:t>19/09/2023</a:t>
            </a:fld>
            <a:endParaRPr lang="en-GB"/>
          </a:p>
        </p:txBody>
      </p:sp>
      <p:sp>
        <p:nvSpPr>
          <p:cNvPr id="3" name="Footer Placeholder 2">
            <a:extLst>
              <a:ext uri="{FF2B5EF4-FFF2-40B4-BE49-F238E27FC236}">
                <a16:creationId xmlns:a16="http://schemas.microsoft.com/office/drawing/2014/main" id="{378F2900-70EF-4568-8F7A-BA23D1A518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EA8938B-4939-4B9A-A6B0-3184D6C9F03D}"/>
              </a:ext>
            </a:extLst>
          </p:cNvPr>
          <p:cNvSpPr>
            <a:spLocks noGrp="1"/>
          </p:cNvSpPr>
          <p:nvPr>
            <p:ph type="sldNum" sz="quarter" idx="12"/>
          </p:nvPr>
        </p:nvSpPr>
        <p:spPr/>
        <p:txBody>
          <a:bodyPr/>
          <a:lstStyle/>
          <a:p>
            <a:fld id="{ED2900A9-182C-4EC9-943F-CD4640BCFCFD}" type="slidenum">
              <a:rPr lang="en-GB" smtClean="0"/>
              <a:t>‹#›</a:t>
            </a:fld>
            <a:endParaRPr lang="en-GB"/>
          </a:p>
        </p:txBody>
      </p:sp>
    </p:spTree>
    <p:extLst>
      <p:ext uri="{BB962C8B-B14F-4D97-AF65-F5344CB8AC3E}">
        <p14:creationId xmlns:p14="http://schemas.microsoft.com/office/powerpoint/2010/main" val="834795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8764CDE9-2D6B-4A8B-AAA0-277A94812539}" type="datetimeFigureOut">
              <a:rPr lang="en-GB" smtClean="0"/>
              <a:t>19/09/2023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F6643C-26F8-403A-A14D-164B29CC4147}" type="slidenum">
              <a:rPr lang="en-GB" smtClean="0"/>
              <a:t>‹#›</a:t>
            </a:fld>
            <a:endParaRPr lang="en-GB"/>
          </a:p>
        </p:txBody>
      </p:sp>
    </p:spTree>
    <p:extLst>
      <p:ext uri="{BB962C8B-B14F-4D97-AF65-F5344CB8AC3E}">
        <p14:creationId xmlns:p14="http://schemas.microsoft.com/office/powerpoint/2010/main" val="1342817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5E4EA-6AF4-4AF7-9F69-18AF1BA4B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F30A2B9-D21C-4E02-A67B-C2FFA98BF2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BE9FA23-4179-4E2A-9CA5-4A19ECA6A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308B16-B96A-4445-8ACC-A34FA59D0697}"/>
              </a:ext>
            </a:extLst>
          </p:cNvPr>
          <p:cNvSpPr>
            <a:spLocks noGrp="1"/>
          </p:cNvSpPr>
          <p:nvPr>
            <p:ph type="dt" sz="half" idx="10"/>
          </p:nvPr>
        </p:nvSpPr>
        <p:spPr/>
        <p:txBody>
          <a:bodyPr/>
          <a:lstStyle/>
          <a:p>
            <a:fld id="{70D8E7A1-5B98-4B55-8B35-23603A68B4A8}" type="datetimeFigureOut">
              <a:rPr lang="en-GB" smtClean="0"/>
              <a:t>19/09/2023</a:t>
            </a:fld>
            <a:endParaRPr lang="en-GB"/>
          </a:p>
        </p:txBody>
      </p:sp>
      <p:sp>
        <p:nvSpPr>
          <p:cNvPr id="6" name="Footer Placeholder 5">
            <a:extLst>
              <a:ext uri="{FF2B5EF4-FFF2-40B4-BE49-F238E27FC236}">
                <a16:creationId xmlns:a16="http://schemas.microsoft.com/office/drawing/2014/main" id="{76CCF151-4814-4A5D-8053-9D09ECBF473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4BD7E8-9153-4D75-B99A-C50E3FA3DF8A}"/>
              </a:ext>
            </a:extLst>
          </p:cNvPr>
          <p:cNvSpPr>
            <a:spLocks noGrp="1"/>
          </p:cNvSpPr>
          <p:nvPr>
            <p:ph type="sldNum" sz="quarter" idx="12"/>
          </p:nvPr>
        </p:nvSpPr>
        <p:spPr/>
        <p:txBody>
          <a:bodyPr/>
          <a:lstStyle/>
          <a:p>
            <a:fld id="{ED2900A9-182C-4EC9-943F-CD4640BCFCFD}" type="slidenum">
              <a:rPr lang="en-GB" smtClean="0"/>
              <a:t>‹#›</a:t>
            </a:fld>
            <a:endParaRPr lang="en-GB"/>
          </a:p>
        </p:txBody>
      </p:sp>
    </p:spTree>
    <p:extLst>
      <p:ext uri="{BB962C8B-B14F-4D97-AF65-F5344CB8AC3E}">
        <p14:creationId xmlns:p14="http://schemas.microsoft.com/office/powerpoint/2010/main" val="412584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257B7-3762-4D5D-AA28-4A7C6579ED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ACBD38B-BBF5-450F-BD78-FC94945D8C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31CC952-654C-4FF1-8821-454535E1B9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D56244-A785-4C14-848D-6A1662242BFB}"/>
              </a:ext>
            </a:extLst>
          </p:cNvPr>
          <p:cNvSpPr>
            <a:spLocks noGrp="1"/>
          </p:cNvSpPr>
          <p:nvPr>
            <p:ph type="dt" sz="half" idx="10"/>
          </p:nvPr>
        </p:nvSpPr>
        <p:spPr/>
        <p:txBody>
          <a:bodyPr/>
          <a:lstStyle/>
          <a:p>
            <a:fld id="{70D8E7A1-5B98-4B55-8B35-23603A68B4A8}" type="datetimeFigureOut">
              <a:rPr lang="en-GB" smtClean="0"/>
              <a:t>19/09/2023</a:t>
            </a:fld>
            <a:endParaRPr lang="en-GB"/>
          </a:p>
        </p:txBody>
      </p:sp>
      <p:sp>
        <p:nvSpPr>
          <p:cNvPr id="6" name="Footer Placeholder 5">
            <a:extLst>
              <a:ext uri="{FF2B5EF4-FFF2-40B4-BE49-F238E27FC236}">
                <a16:creationId xmlns:a16="http://schemas.microsoft.com/office/drawing/2014/main" id="{244524C2-6A53-4E52-A955-C3DC01A44E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71D6A73-4499-4490-AF41-8D22DE4A5677}"/>
              </a:ext>
            </a:extLst>
          </p:cNvPr>
          <p:cNvSpPr>
            <a:spLocks noGrp="1"/>
          </p:cNvSpPr>
          <p:nvPr>
            <p:ph type="sldNum" sz="quarter" idx="12"/>
          </p:nvPr>
        </p:nvSpPr>
        <p:spPr/>
        <p:txBody>
          <a:bodyPr/>
          <a:lstStyle/>
          <a:p>
            <a:fld id="{ED2900A9-182C-4EC9-943F-CD4640BCFCFD}" type="slidenum">
              <a:rPr lang="en-GB" smtClean="0"/>
              <a:t>‹#›</a:t>
            </a:fld>
            <a:endParaRPr lang="en-GB"/>
          </a:p>
        </p:txBody>
      </p:sp>
    </p:spTree>
    <p:extLst>
      <p:ext uri="{BB962C8B-B14F-4D97-AF65-F5344CB8AC3E}">
        <p14:creationId xmlns:p14="http://schemas.microsoft.com/office/powerpoint/2010/main" val="1001049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6344B-2800-4ACB-B4BE-992C216BABE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234E51B-C9E1-4045-8326-F52E665360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064E38-DEBC-47EE-8B2A-7BA6610EAE4F}"/>
              </a:ext>
            </a:extLst>
          </p:cNvPr>
          <p:cNvSpPr>
            <a:spLocks noGrp="1"/>
          </p:cNvSpPr>
          <p:nvPr>
            <p:ph type="dt" sz="half" idx="10"/>
          </p:nvPr>
        </p:nvSpPr>
        <p:spPr/>
        <p:txBody>
          <a:bodyPr/>
          <a:lstStyle/>
          <a:p>
            <a:fld id="{70D8E7A1-5B98-4B55-8B35-23603A68B4A8}" type="datetimeFigureOut">
              <a:rPr lang="en-GB" smtClean="0"/>
              <a:t>19/09/2023</a:t>
            </a:fld>
            <a:endParaRPr lang="en-GB"/>
          </a:p>
        </p:txBody>
      </p:sp>
      <p:sp>
        <p:nvSpPr>
          <p:cNvPr id="5" name="Footer Placeholder 4">
            <a:extLst>
              <a:ext uri="{FF2B5EF4-FFF2-40B4-BE49-F238E27FC236}">
                <a16:creationId xmlns:a16="http://schemas.microsoft.com/office/drawing/2014/main" id="{11F46E9E-E9B7-4DC5-8E16-B7CBD28437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FE64AC-48A7-4F10-8722-454F2DF07647}"/>
              </a:ext>
            </a:extLst>
          </p:cNvPr>
          <p:cNvSpPr>
            <a:spLocks noGrp="1"/>
          </p:cNvSpPr>
          <p:nvPr>
            <p:ph type="sldNum" sz="quarter" idx="12"/>
          </p:nvPr>
        </p:nvSpPr>
        <p:spPr/>
        <p:txBody>
          <a:bodyPr/>
          <a:lstStyle/>
          <a:p>
            <a:fld id="{ED2900A9-182C-4EC9-943F-CD4640BCFCFD}" type="slidenum">
              <a:rPr lang="en-GB" smtClean="0"/>
              <a:t>‹#›</a:t>
            </a:fld>
            <a:endParaRPr lang="en-GB"/>
          </a:p>
        </p:txBody>
      </p:sp>
    </p:spTree>
    <p:extLst>
      <p:ext uri="{BB962C8B-B14F-4D97-AF65-F5344CB8AC3E}">
        <p14:creationId xmlns:p14="http://schemas.microsoft.com/office/powerpoint/2010/main" val="34675828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2178C4-AB59-4502-92A8-DE9696D1DD1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6F28452-1B00-4F3B-9B2E-55C7FE4261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C28093-7C06-4682-AC4A-AB6D1E741174}"/>
              </a:ext>
            </a:extLst>
          </p:cNvPr>
          <p:cNvSpPr>
            <a:spLocks noGrp="1"/>
          </p:cNvSpPr>
          <p:nvPr>
            <p:ph type="dt" sz="half" idx="10"/>
          </p:nvPr>
        </p:nvSpPr>
        <p:spPr/>
        <p:txBody>
          <a:bodyPr/>
          <a:lstStyle/>
          <a:p>
            <a:fld id="{70D8E7A1-5B98-4B55-8B35-23603A68B4A8}" type="datetimeFigureOut">
              <a:rPr lang="en-GB" smtClean="0"/>
              <a:t>19/09/2023</a:t>
            </a:fld>
            <a:endParaRPr lang="en-GB"/>
          </a:p>
        </p:txBody>
      </p:sp>
      <p:sp>
        <p:nvSpPr>
          <p:cNvPr id="5" name="Footer Placeholder 4">
            <a:extLst>
              <a:ext uri="{FF2B5EF4-FFF2-40B4-BE49-F238E27FC236}">
                <a16:creationId xmlns:a16="http://schemas.microsoft.com/office/drawing/2014/main" id="{51549DFC-ECBC-4283-9E8C-DB8949599B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69D35F7-941A-4D24-9FDF-C7CFAC6F8EE4}"/>
              </a:ext>
            </a:extLst>
          </p:cNvPr>
          <p:cNvSpPr>
            <a:spLocks noGrp="1"/>
          </p:cNvSpPr>
          <p:nvPr>
            <p:ph type="sldNum" sz="quarter" idx="12"/>
          </p:nvPr>
        </p:nvSpPr>
        <p:spPr/>
        <p:txBody>
          <a:bodyPr/>
          <a:lstStyle/>
          <a:p>
            <a:fld id="{ED2900A9-182C-4EC9-943F-CD4640BCFCFD}" type="slidenum">
              <a:rPr lang="en-GB" smtClean="0"/>
              <a:t>‹#›</a:t>
            </a:fld>
            <a:endParaRPr lang="en-GB"/>
          </a:p>
        </p:txBody>
      </p:sp>
    </p:spTree>
    <p:extLst>
      <p:ext uri="{BB962C8B-B14F-4D97-AF65-F5344CB8AC3E}">
        <p14:creationId xmlns:p14="http://schemas.microsoft.com/office/powerpoint/2010/main" val="2328240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_orange">
    <p:bg>
      <p:bgPr>
        <a:solidFill>
          <a:srgbClr val="051C2C"/>
        </a:solidFill>
        <a:effectLst/>
      </p:bgPr>
    </p:bg>
    <p:spTree>
      <p:nvGrpSpPr>
        <p:cNvPr id="1" name=""/>
        <p:cNvGrpSpPr/>
        <p:nvPr/>
      </p:nvGrpSpPr>
      <p:grpSpPr>
        <a:xfrm>
          <a:off x="0" y="0"/>
          <a:ext cx="0" cy="0"/>
          <a:chOff x="0" y="0"/>
          <a:chExt cx="0" cy="0"/>
        </a:xfrm>
      </p:grpSpPr>
      <p:pic>
        <p:nvPicPr>
          <p:cNvPr id="8" name="Picture 7" descr="A picture containing black, blue&#10;&#10;Description automatically generated">
            <a:extLst>
              <a:ext uri="{FF2B5EF4-FFF2-40B4-BE49-F238E27FC236}">
                <a16:creationId xmlns:a16="http://schemas.microsoft.com/office/drawing/2014/main" id="{00025A3D-63B2-F948-9DFD-02A05BEA333A}"/>
              </a:ext>
            </a:extLst>
          </p:cNvPr>
          <p:cNvPicPr>
            <a:picLocks noChangeAspect="1"/>
          </p:cNvPicPr>
          <p:nvPr userDrawn="1"/>
        </p:nvPicPr>
        <p:blipFill rotWithShape="1">
          <a:blip r:embed="rId2">
            <a:alphaModFix amt="34000"/>
          </a:blip>
          <a:srcRect r="37390" b="44454"/>
          <a:stretch/>
        </p:blipFill>
        <p:spPr>
          <a:xfrm>
            <a:off x="5269328" y="718707"/>
            <a:ext cx="6920272" cy="6139293"/>
          </a:xfrm>
          <a:prstGeom prst="rect">
            <a:avLst/>
          </a:prstGeom>
        </p:spPr>
      </p:pic>
      <p:sp>
        <p:nvSpPr>
          <p:cNvPr id="16" name="Text Placeholder 15">
            <a:extLst>
              <a:ext uri="{FF2B5EF4-FFF2-40B4-BE49-F238E27FC236}">
                <a16:creationId xmlns:a16="http://schemas.microsoft.com/office/drawing/2014/main" id="{3B196883-F245-9E42-97E7-48EE0425FFA9}"/>
              </a:ext>
            </a:extLst>
          </p:cNvPr>
          <p:cNvSpPr>
            <a:spLocks noGrp="1"/>
          </p:cNvSpPr>
          <p:nvPr>
            <p:ph type="body" sz="quarter" idx="10" hasCustomPrompt="1"/>
          </p:nvPr>
        </p:nvSpPr>
        <p:spPr>
          <a:xfrm>
            <a:off x="720000" y="2101324"/>
            <a:ext cx="6394379" cy="1486946"/>
          </a:xfrm>
          <a:prstGeom prst="rect">
            <a:avLst/>
          </a:prstGeom>
        </p:spPr>
        <p:txBody>
          <a:bodyPr wrap="none" lIns="0" tIns="0" rIns="0" bIns="0" anchor="b" anchorCtr="0">
            <a:spAutoFit/>
          </a:bodyPr>
          <a:lstStyle>
            <a:lvl1pPr marL="0" indent="0">
              <a:lnSpc>
                <a:spcPts val="5700"/>
              </a:lnSpc>
              <a:spcBef>
                <a:spcPts val="0"/>
              </a:spcBef>
              <a:buFontTx/>
              <a:buNone/>
              <a:defRPr sz="5400" b="1">
                <a:solidFill>
                  <a:schemeClr val="bg1"/>
                </a:solidFill>
                <a:latin typeface="StagecoachCircular" panose="02010504010101010104" pitchFamily="2" charset="77"/>
                <a:cs typeface="StagecoachCircular" panose="02010504010101010104" pitchFamily="2" charset="77"/>
              </a:defRPr>
            </a:lvl1pPr>
          </a:lstStyle>
          <a:p>
            <a:pPr lvl="0"/>
            <a:r>
              <a:rPr lang="en-GB" dirty="0"/>
              <a:t>Title to go here can </a:t>
            </a:r>
            <a:br>
              <a:rPr lang="en-GB" dirty="0"/>
            </a:br>
            <a:r>
              <a:rPr lang="en-GB" dirty="0"/>
              <a:t>run across two lines</a:t>
            </a:r>
            <a:endParaRPr lang="en-US" dirty="0"/>
          </a:p>
        </p:txBody>
      </p:sp>
      <p:sp>
        <p:nvSpPr>
          <p:cNvPr id="19" name="Text Placeholder 18">
            <a:extLst>
              <a:ext uri="{FF2B5EF4-FFF2-40B4-BE49-F238E27FC236}">
                <a16:creationId xmlns:a16="http://schemas.microsoft.com/office/drawing/2014/main" id="{2C4B6568-9D10-594B-8B1E-8ABF39C0599B}"/>
              </a:ext>
            </a:extLst>
          </p:cNvPr>
          <p:cNvSpPr>
            <a:spLocks noGrp="1"/>
          </p:cNvSpPr>
          <p:nvPr>
            <p:ph type="body" sz="quarter" idx="11" hasCustomPrompt="1"/>
          </p:nvPr>
        </p:nvSpPr>
        <p:spPr>
          <a:xfrm>
            <a:off x="720726" y="3904763"/>
            <a:ext cx="6116334" cy="1046163"/>
          </a:xfrm>
          <a:prstGeom prst="rect">
            <a:avLst/>
          </a:prstGeom>
        </p:spPr>
        <p:txBody>
          <a:bodyPr lIns="0" tIns="0" rIns="0" bIns="0">
            <a:normAutofit/>
          </a:bodyPr>
          <a:lstStyle>
            <a:lvl1pPr marL="0" indent="0">
              <a:spcBef>
                <a:spcPts val="0"/>
              </a:spcBef>
              <a:buFontTx/>
              <a:buNone/>
              <a:defRPr sz="2700">
                <a:solidFill>
                  <a:schemeClr val="bg1"/>
                </a:solidFill>
                <a:latin typeface="StagecoachCircular" panose="02010504010101010104" pitchFamily="2" charset="77"/>
                <a:cs typeface="StagecoachCircular" panose="02010504010101010104" pitchFamily="2" charset="77"/>
              </a:defRPr>
            </a:lvl1pPr>
          </a:lstStyle>
          <a:p>
            <a:pPr lvl="0"/>
            <a:r>
              <a:rPr lang="en-GB" dirty="0"/>
              <a:t>Subtitle goes here and can run</a:t>
            </a:r>
            <a:br>
              <a:rPr lang="en-GB" dirty="0"/>
            </a:br>
            <a:r>
              <a:rPr lang="en-GB" dirty="0"/>
              <a:t>across two lines if necessary</a:t>
            </a:r>
          </a:p>
        </p:txBody>
      </p:sp>
      <p:sp>
        <p:nvSpPr>
          <p:cNvPr id="21" name="Text Placeholder 18">
            <a:extLst>
              <a:ext uri="{FF2B5EF4-FFF2-40B4-BE49-F238E27FC236}">
                <a16:creationId xmlns:a16="http://schemas.microsoft.com/office/drawing/2014/main" id="{9B00D2DC-2911-6345-86C7-709F459A43EF}"/>
              </a:ext>
            </a:extLst>
          </p:cNvPr>
          <p:cNvSpPr>
            <a:spLocks noGrp="1"/>
          </p:cNvSpPr>
          <p:nvPr>
            <p:ph type="body" sz="quarter" idx="12" hasCustomPrompt="1"/>
          </p:nvPr>
        </p:nvSpPr>
        <p:spPr>
          <a:xfrm>
            <a:off x="729540" y="5851593"/>
            <a:ext cx="6116334" cy="326163"/>
          </a:xfrm>
          <a:prstGeom prst="rect">
            <a:avLst/>
          </a:prstGeom>
        </p:spPr>
        <p:txBody>
          <a:bodyPr lIns="0" tIns="0" rIns="0" bIns="0" anchor="b" anchorCtr="0">
            <a:normAutofit/>
          </a:bodyPr>
          <a:lstStyle>
            <a:lvl1pPr marL="0" indent="0">
              <a:lnSpc>
                <a:spcPts val="1600"/>
              </a:lnSpc>
              <a:buFontTx/>
              <a:buNone/>
              <a:defRPr sz="1400">
                <a:solidFill>
                  <a:schemeClr val="bg1"/>
                </a:solidFill>
                <a:latin typeface="StagecoachCircular" panose="02010504010101010104" pitchFamily="2" charset="77"/>
                <a:cs typeface="StagecoachCircular" panose="02010504010101010104" pitchFamily="2" charset="77"/>
              </a:defRPr>
            </a:lvl1pPr>
          </a:lstStyle>
          <a:p>
            <a:pPr lvl="0"/>
            <a:r>
              <a:rPr lang="en-GB" dirty="0"/>
              <a:t>DD/MM/YYYY</a:t>
            </a:r>
          </a:p>
        </p:txBody>
      </p:sp>
      <p:pic>
        <p:nvPicPr>
          <p:cNvPr id="9" name="Picture 8" descr="A picture containing drawing&#10;&#10;Description automatically generated">
            <a:extLst>
              <a:ext uri="{FF2B5EF4-FFF2-40B4-BE49-F238E27FC236}">
                <a16:creationId xmlns:a16="http://schemas.microsoft.com/office/drawing/2014/main" id="{9CFB38C1-64CE-2546-A25B-B3198308614B}"/>
              </a:ext>
            </a:extLst>
          </p:cNvPr>
          <p:cNvPicPr>
            <a:picLocks noChangeAspect="1"/>
          </p:cNvPicPr>
          <p:nvPr userDrawn="1"/>
        </p:nvPicPr>
        <p:blipFill>
          <a:blip r:embed="rId3"/>
          <a:stretch>
            <a:fillRect/>
          </a:stretch>
        </p:blipFill>
        <p:spPr>
          <a:xfrm>
            <a:off x="442911" y="344486"/>
            <a:ext cx="3178800" cy="1079468"/>
          </a:xfrm>
          <a:prstGeom prst="rect">
            <a:avLst/>
          </a:prstGeom>
        </p:spPr>
      </p:pic>
    </p:spTree>
    <p:extLst>
      <p:ext uri="{BB962C8B-B14F-4D97-AF65-F5344CB8AC3E}">
        <p14:creationId xmlns:p14="http://schemas.microsoft.com/office/powerpoint/2010/main" val="6110038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_orange">
    <p:bg>
      <p:bgPr>
        <a:solidFill>
          <a:srgbClr val="FFA400"/>
        </a:solidFill>
        <a:effectLst/>
      </p:bgPr>
    </p:bg>
    <p:spTree>
      <p:nvGrpSpPr>
        <p:cNvPr id="1" name=""/>
        <p:cNvGrpSpPr/>
        <p:nvPr/>
      </p:nvGrpSpPr>
      <p:grpSpPr>
        <a:xfrm>
          <a:off x="0" y="0"/>
          <a:ext cx="0" cy="0"/>
          <a:chOff x="0" y="0"/>
          <a:chExt cx="0" cy="0"/>
        </a:xfrm>
      </p:grpSpPr>
      <p:pic>
        <p:nvPicPr>
          <p:cNvPr id="8" name="Picture 7" descr="A picture containing black, blue&#10;&#10;Description automatically generated">
            <a:extLst>
              <a:ext uri="{FF2B5EF4-FFF2-40B4-BE49-F238E27FC236}">
                <a16:creationId xmlns:a16="http://schemas.microsoft.com/office/drawing/2014/main" id="{00025A3D-63B2-F948-9DFD-02A05BEA333A}"/>
              </a:ext>
            </a:extLst>
          </p:cNvPr>
          <p:cNvPicPr>
            <a:picLocks noChangeAspect="1"/>
          </p:cNvPicPr>
          <p:nvPr userDrawn="1"/>
        </p:nvPicPr>
        <p:blipFill rotWithShape="1">
          <a:blip r:embed="rId2">
            <a:alphaModFix amt="5000"/>
          </a:blip>
          <a:srcRect r="37390" b="44454"/>
          <a:stretch/>
        </p:blipFill>
        <p:spPr>
          <a:xfrm>
            <a:off x="5269328" y="718707"/>
            <a:ext cx="6920272" cy="6139293"/>
          </a:xfrm>
          <a:prstGeom prst="rect">
            <a:avLst/>
          </a:prstGeom>
        </p:spPr>
      </p:pic>
      <p:sp>
        <p:nvSpPr>
          <p:cNvPr id="16" name="Text Placeholder 15">
            <a:extLst>
              <a:ext uri="{FF2B5EF4-FFF2-40B4-BE49-F238E27FC236}">
                <a16:creationId xmlns:a16="http://schemas.microsoft.com/office/drawing/2014/main" id="{3B196883-F245-9E42-97E7-48EE0425FFA9}"/>
              </a:ext>
            </a:extLst>
          </p:cNvPr>
          <p:cNvSpPr>
            <a:spLocks noGrp="1"/>
          </p:cNvSpPr>
          <p:nvPr>
            <p:ph type="body" sz="quarter" idx="10" hasCustomPrompt="1"/>
          </p:nvPr>
        </p:nvSpPr>
        <p:spPr>
          <a:xfrm>
            <a:off x="720000" y="2101324"/>
            <a:ext cx="6394379" cy="1486946"/>
          </a:xfrm>
          <a:prstGeom prst="rect">
            <a:avLst/>
          </a:prstGeom>
        </p:spPr>
        <p:txBody>
          <a:bodyPr wrap="none" lIns="0" tIns="0" rIns="0" bIns="0" anchor="b" anchorCtr="0">
            <a:spAutoFit/>
          </a:bodyPr>
          <a:lstStyle>
            <a:lvl1pPr marL="0" indent="0">
              <a:lnSpc>
                <a:spcPts val="5700"/>
              </a:lnSpc>
              <a:spcBef>
                <a:spcPts val="0"/>
              </a:spcBef>
              <a:buFontTx/>
              <a:buNone/>
              <a:defRPr sz="5400" b="1">
                <a:solidFill>
                  <a:schemeClr val="bg1"/>
                </a:solidFill>
                <a:latin typeface="StagecoachCircular" panose="02010504010101010104" pitchFamily="2" charset="77"/>
                <a:cs typeface="StagecoachCircular" panose="02010504010101010104" pitchFamily="2" charset="77"/>
              </a:defRPr>
            </a:lvl1pPr>
          </a:lstStyle>
          <a:p>
            <a:pPr lvl="0"/>
            <a:r>
              <a:rPr lang="en-GB" dirty="0"/>
              <a:t>Title to go here can </a:t>
            </a:r>
            <a:br>
              <a:rPr lang="en-GB" dirty="0"/>
            </a:br>
            <a:r>
              <a:rPr lang="en-GB" dirty="0"/>
              <a:t>run across two lines</a:t>
            </a:r>
            <a:endParaRPr lang="en-US" dirty="0"/>
          </a:p>
        </p:txBody>
      </p:sp>
      <p:sp>
        <p:nvSpPr>
          <p:cNvPr id="19" name="Text Placeholder 18">
            <a:extLst>
              <a:ext uri="{FF2B5EF4-FFF2-40B4-BE49-F238E27FC236}">
                <a16:creationId xmlns:a16="http://schemas.microsoft.com/office/drawing/2014/main" id="{2C4B6568-9D10-594B-8B1E-8ABF39C0599B}"/>
              </a:ext>
            </a:extLst>
          </p:cNvPr>
          <p:cNvSpPr>
            <a:spLocks noGrp="1"/>
          </p:cNvSpPr>
          <p:nvPr>
            <p:ph type="body" sz="quarter" idx="11" hasCustomPrompt="1"/>
          </p:nvPr>
        </p:nvSpPr>
        <p:spPr>
          <a:xfrm>
            <a:off x="720726" y="3904763"/>
            <a:ext cx="6116334" cy="1046163"/>
          </a:xfrm>
          <a:prstGeom prst="rect">
            <a:avLst/>
          </a:prstGeom>
        </p:spPr>
        <p:txBody>
          <a:bodyPr lIns="0" tIns="0" rIns="0" bIns="0">
            <a:normAutofit/>
          </a:bodyPr>
          <a:lstStyle>
            <a:lvl1pPr marL="0" indent="0">
              <a:spcBef>
                <a:spcPts val="0"/>
              </a:spcBef>
              <a:buFontTx/>
              <a:buNone/>
              <a:defRPr sz="2700">
                <a:solidFill>
                  <a:srgbClr val="051C2C"/>
                </a:solidFill>
                <a:latin typeface="StagecoachCircular" panose="02010504010101010104" pitchFamily="2" charset="77"/>
                <a:cs typeface="StagecoachCircular" panose="02010504010101010104" pitchFamily="2" charset="77"/>
              </a:defRPr>
            </a:lvl1pPr>
          </a:lstStyle>
          <a:p>
            <a:pPr lvl="0"/>
            <a:r>
              <a:rPr lang="en-GB" dirty="0"/>
              <a:t>Subtitle goes here and can run</a:t>
            </a:r>
            <a:br>
              <a:rPr lang="en-GB" dirty="0"/>
            </a:br>
            <a:r>
              <a:rPr lang="en-GB" dirty="0"/>
              <a:t>across two lines if necessary</a:t>
            </a:r>
          </a:p>
        </p:txBody>
      </p:sp>
      <p:sp>
        <p:nvSpPr>
          <p:cNvPr id="21" name="Text Placeholder 18">
            <a:extLst>
              <a:ext uri="{FF2B5EF4-FFF2-40B4-BE49-F238E27FC236}">
                <a16:creationId xmlns:a16="http://schemas.microsoft.com/office/drawing/2014/main" id="{9B00D2DC-2911-6345-86C7-709F459A43EF}"/>
              </a:ext>
            </a:extLst>
          </p:cNvPr>
          <p:cNvSpPr>
            <a:spLocks noGrp="1"/>
          </p:cNvSpPr>
          <p:nvPr>
            <p:ph type="body" sz="quarter" idx="12" hasCustomPrompt="1"/>
          </p:nvPr>
        </p:nvSpPr>
        <p:spPr>
          <a:xfrm>
            <a:off x="729540" y="5851593"/>
            <a:ext cx="6116334" cy="326163"/>
          </a:xfrm>
          <a:prstGeom prst="rect">
            <a:avLst/>
          </a:prstGeom>
        </p:spPr>
        <p:txBody>
          <a:bodyPr lIns="0" tIns="0" rIns="0" bIns="0" anchor="b" anchorCtr="0">
            <a:normAutofit/>
          </a:bodyPr>
          <a:lstStyle>
            <a:lvl1pPr marL="0" indent="0">
              <a:lnSpc>
                <a:spcPts val="1600"/>
              </a:lnSpc>
              <a:buFontTx/>
              <a:buNone/>
              <a:defRPr sz="1400">
                <a:solidFill>
                  <a:schemeClr val="bg1"/>
                </a:solidFill>
                <a:latin typeface="StagecoachCircular" panose="02010504010101010104" pitchFamily="2" charset="77"/>
                <a:cs typeface="StagecoachCircular" panose="02010504010101010104" pitchFamily="2" charset="77"/>
              </a:defRPr>
            </a:lvl1pPr>
          </a:lstStyle>
          <a:p>
            <a:pPr lvl="0"/>
            <a:r>
              <a:rPr lang="en-GB" dirty="0"/>
              <a:t>DD/MM/YYYY</a:t>
            </a:r>
          </a:p>
        </p:txBody>
      </p:sp>
      <p:pic>
        <p:nvPicPr>
          <p:cNvPr id="9" name="Picture 8" descr="A picture containing drawing&#10;&#10;Description automatically generated">
            <a:extLst>
              <a:ext uri="{FF2B5EF4-FFF2-40B4-BE49-F238E27FC236}">
                <a16:creationId xmlns:a16="http://schemas.microsoft.com/office/drawing/2014/main" id="{9CFB38C1-64CE-2546-A25B-B3198308614B}"/>
              </a:ext>
            </a:extLst>
          </p:cNvPr>
          <p:cNvPicPr>
            <a:picLocks noChangeAspect="1"/>
          </p:cNvPicPr>
          <p:nvPr userDrawn="1"/>
        </p:nvPicPr>
        <p:blipFill>
          <a:blip r:embed="rId3"/>
          <a:stretch>
            <a:fillRect/>
          </a:stretch>
        </p:blipFill>
        <p:spPr>
          <a:xfrm>
            <a:off x="442911" y="344486"/>
            <a:ext cx="3178800" cy="1079468"/>
          </a:xfrm>
          <a:prstGeom prst="rect">
            <a:avLst/>
          </a:prstGeom>
        </p:spPr>
      </p:pic>
    </p:spTree>
    <p:extLst>
      <p:ext uri="{BB962C8B-B14F-4D97-AF65-F5344CB8AC3E}">
        <p14:creationId xmlns:p14="http://schemas.microsoft.com/office/powerpoint/2010/main" val="42266019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_blue">
    <p:bg>
      <p:bgPr>
        <a:solidFill>
          <a:srgbClr val="0077C8"/>
        </a:solidFill>
        <a:effectLst/>
      </p:bgPr>
    </p:bg>
    <p:spTree>
      <p:nvGrpSpPr>
        <p:cNvPr id="1" name=""/>
        <p:cNvGrpSpPr/>
        <p:nvPr/>
      </p:nvGrpSpPr>
      <p:grpSpPr>
        <a:xfrm>
          <a:off x="0" y="0"/>
          <a:ext cx="0" cy="0"/>
          <a:chOff x="0" y="0"/>
          <a:chExt cx="0" cy="0"/>
        </a:xfrm>
      </p:grpSpPr>
      <p:pic>
        <p:nvPicPr>
          <p:cNvPr id="10" name="Picture 9" descr="A picture containing black, blue&#10;&#10;Description automatically generated">
            <a:extLst>
              <a:ext uri="{FF2B5EF4-FFF2-40B4-BE49-F238E27FC236}">
                <a16:creationId xmlns:a16="http://schemas.microsoft.com/office/drawing/2014/main" id="{FF5116F4-FE25-6247-A532-8AA4EB4FA195}"/>
              </a:ext>
            </a:extLst>
          </p:cNvPr>
          <p:cNvPicPr>
            <a:picLocks noChangeAspect="1"/>
          </p:cNvPicPr>
          <p:nvPr userDrawn="1"/>
        </p:nvPicPr>
        <p:blipFill rotWithShape="1">
          <a:blip r:embed="rId2">
            <a:alphaModFix amt="5000"/>
          </a:blip>
          <a:srcRect r="37390" b="44454"/>
          <a:stretch/>
        </p:blipFill>
        <p:spPr>
          <a:xfrm>
            <a:off x="5269328" y="718707"/>
            <a:ext cx="6920272" cy="6139293"/>
          </a:xfrm>
          <a:prstGeom prst="rect">
            <a:avLst/>
          </a:prstGeom>
        </p:spPr>
      </p:pic>
      <p:sp>
        <p:nvSpPr>
          <p:cNvPr id="16" name="Text Placeholder 15">
            <a:extLst>
              <a:ext uri="{FF2B5EF4-FFF2-40B4-BE49-F238E27FC236}">
                <a16:creationId xmlns:a16="http://schemas.microsoft.com/office/drawing/2014/main" id="{3B196883-F245-9E42-97E7-48EE0425FFA9}"/>
              </a:ext>
            </a:extLst>
          </p:cNvPr>
          <p:cNvSpPr>
            <a:spLocks noGrp="1"/>
          </p:cNvSpPr>
          <p:nvPr>
            <p:ph type="body" sz="quarter" idx="10" hasCustomPrompt="1"/>
          </p:nvPr>
        </p:nvSpPr>
        <p:spPr>
          <a:xfrm>
            <a:off x="720000" y="2101324"/>
            <a:ext cx="6394379" cy="1486946"/>
          </a:xfrm>
          <a:prstGeom prst="rect">
            <a:avLst/>
          </a:prstGeom>
        </p:spPr>
        <p:txBody>
          <a:bodyPr wrap="none" lIns="0" tIns="0" rIns="0" bIns="0" anchor="b" anchorCtr="0">
            <a:spAutoFit/>
          </a:bodyPr>
          <a:lstStyle>
            <a:lvl1pPr marL="0" indent="0">
              <a:lnSpc>
                <a:spcPts val="5700"/>
              </a:lnSpc>
              <a:spcBef>
                <a:spcPts val="0"/>
              </a:spcBef>
              <a:buFontTx/>
              <a:buNone/>
              <a:defRPr sz="5400" b="1">
                <a:solidFill>
                  <a:schemeClr val="bg1"/>
                </a:solidFill>
                <a:latin typeface="StagecoachCircular" panose="02010504010101010104" pitchFamily="2" charset="77"/>
                <a:cs typeface="StagecoachCircular" panose="02010504010101010104" pitchFamily="2" charset="77"/>
              </a:defRPr>
            </a:lvl1pPr>
          </a:lstStyle>
          <a:p>
            <a:pPr lvl="0"/>
            <a:r>
              <a:rPr lang="en-GB" dirty="0"/>
              <a:t>Title to go here can </a:t>
            </a:r>
            <a:br>
              <a:rPr lang="en-GB" dirty="0"/>
            </a:br>
            <a:r>
              <a:rPr lang="en-GB" dirty="0"/>
              <a:t>run across two lines</a:t>
            </a:r>
            <a:endParaRPr lang="en-US" dirty="0"/>
          </a:p>
        </p:txBody>
      </p:sp>
      <p:sp>
        <p:nvSpPr>
          <p:cNvPr id="19" name="Text Placeholder 18">
            <a:extLst>
              <a:ext uri="{FF2B5EF4-FFF2-40B4-BE49-F238E27FC236}">
                <a16:creationId xmlns:a16="http://schemas.microsoft.com/office/drawing/2014/main" id="{2C4B6568-9D10-594B-8B1E-8ABF39C0599B}"/>
              </a:ext>
            </a:extLst>
          </p:cNvPr>
          <p:cNvSpPr>
            <a:spLocks noGrp="1"/>
          </p:cNvSpPr>
          <p:nvPr>
            <p:ph type="body" sz="quarter" idx="11" hasCustomPrompt="1"/>
          </p:nvPr>
        </p:nvSpPr>
        <p:spPr>
          <a:xfrm>
            <a:off x="720726" y="3904763"/>
            <a:ext cx="6116334" cy="1046163"/>
          </a:xfrm>
          <a:prstGeom prst="rect">
            <a:avLst/>
          </a:prstGeom>
        </p:spPr>
        <p:txBody>
          <a:bodyPr lIns="0" tIns="0" rIns="0" bIns="0">
            <a:normAutofit/>
          </a:bodyPr>
          <a:lstStyle>
            <a:lvl1pPr marL="0" indent="0">
              <a:spcBef>
                <a:spcPts val="0"/>
              </a:spcBef>
              <a:buFontTx/>
              <a:buNone/>
              <a:defRPr sz="2700">
                <a:solidFill>
                  <a:srgbClr val="FFA400"/>
                </a:solidFill>
                <a:latin typeface="StagecoachCircular" panose="02010504010101010104" pitchFamily="2" charset="77"/>
                <a:cs typeface="StagecoachCircular" panose="02010504010101010104" pitchFamily="2" charset="77"/>
              </a:defRPr>
            </a:lvl1pPr>
          </a:lstStyle>
          <a:p>
            <a:pPr lvl="0"/>
            <a:r>
              <a:rPr lang="en-GB" dirty="0"/>
              <a:t>Subtitle goes here and can run</a:t>
            </a:r>
            <a:br>
              <a:rPr lang="en-GB" dirty="0"/>
            </a:br>
            <a:r>
              <a:rPr lang="en-GB" dirty="0"/>
              <a:t>across two lines if necessary</a:t>
            </a:r>
          </a:p>
        </p:txBody>
      </p:sp>
      <p:sp>
        <p:nvSpPr>
          <p:cNvPr id="21" name="Text Placeholder 18">
            <a:extLst>
              <a:ext uri="{FF2B5EF4-FFF2-40B4-BE49-F238E27FC236}">
                <a16:creationId xmlns:a16="http://schemas.microsoft.com/office/drawing/2014/main" id="{9B00D2DC-2911-6345-86C7-709F459A43EF}"/>
              </a:ext>
            </a:extLst>
          </p:cNvPr>
          <p:cNvSpPr>
            <a:spLocks noGrp="1"/>
          </p:cNvSpPr>
          <p:nvPr>
            <p:ph type="body" sz="quarter" idx="12" hasCustomPrompt="1"/>
          </p:nvPr>
        </p:nvSpPr>
        <p:spPr>
          <a:xfrm>
            <a:off x="729540" y="5851593"/>
            <a:ext cx="6116334" cy="326163"/>
          </a:xfrm>
          <a:prstGeom prst="rect">
            <a:avLst/>
          </a:prstGeom>
        </p:spPr>
        <p:txBody>
          <a:bodyPr lIns="0" tIns="0" rIns="0" bIns="0" anchor="b" anchorCtr="0">
            <a:normAutofit/>
          </a:bodyPr>
          <a:lstStyle>
            <a:lvl1pPr marL="0" indent="0">
              <a:lnSpc>
                <a:spcPts val="1600"/>
              </a:lnSpc>
              <a:buFontTx/>
              <a:buNone/>
              <a:defRPr sz="1400">
                <a:solidFill>
                  <a:schemeClr val="bg1"/>
                </a:solidFill>
                <a:latin typeface="StagecoachCircular" panose="02010504010101010104" pitchFamily="2" charset="77"/>
                <a:cs typeface="StagecoachCircular" panose="02010504010101010104" pitchFamily="2" charset="77"/>
              </a:defRPr>
            </a:lvl1pPr>
          </a:lstStyle>
          <a:p>
            <a:pPr lvl="0"/>
            <a:r>
              <a:rPr lang="en-GB" dirty="0"/>
              <a:t>DD/MM/YYYY</a:t>
            </a:r>
          </a:p>
        </p:txBody>
      </p:sp>
      <p:pic>
        <p:nvPicPr>
          <p:cNvPr id="9" name="Picture 8" descr="A picture containing drawing&#10;&#10;Description automatically generated">
            <a:extLst>
              <a:ext uri="{FF2B5EF4-FFF2-40B4-BE49-F238E27FC236}">
                <a16:creationId xmlns:a16="http://schemas.microsoft.com/office/drawing/2014/main" id="{9CFB38C1-64CE-2546-A25B-B3198308614B}"/>
              </a:ext>
            </a:extLst>
          </p:cNvPr>
          <p:cNvPicPr>
            <a:picLocks noChangeAspect="1"/>
          </p:cNvPicPr>
          <p:nvPr userDrawn="1"/>
        </p:nvPicPr>
        <p:blipFill>
          <a:blip r:embed="rId3"/>
          <a:stretch>
            <a:fillRect/>
          </a:stretch>
        </p:blipFill>
        <p:spPr>
          <a:xfrm>
            <a:off x="442911" y="344486"/>
            <a:ext cx="3178800" cy="1079468"/>
          </a:xfrm>
          <a:prstGeom prst="rect">
            <a:avLst/>
          </a:prstGeom>
        </p:spPr>
      </p:pic>
    </p:spTree>
    <p:extLst>
      <p:ext uri="{BB962C8B-B14F-4D97-AF65-F5344CB8AC3E}">
        <p14:creationId xmlns:p14="http://schemas.microsoft.com/office/powerpoint/2010/main" val="28438932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_green">
    <p:bg>
      <p:bgPr>
        <a:solidFill>
          <a:srgbClr val="009B77"/>
        </a:solidFill>
        <a:effectLst/>
      </p:bgPr>
    </p:bg>
    <p:spTree>
      <p:nvGrpSpPr>
        <p:cNvPr id="1" name=""/>
        <p:cNvGrpSpPr/>
        <p:nvPr/>
      </p:nvGrpSpPr>
      <p:grpSpPr>
        <a:xfrm>
          <a:off x="0" y="0"/>
          <a:ext cx="0" cy="0"/>
          <a:chOff x="0" y="0"/>
          <a:chExt cx="0" cy="0"/>
        </a:xfrm>
      </p:grpSpPr>
      <p:pic>
        <p:nvPicPr>
          <p:cNvPr id="10" name="Picture 9" descr="A picture containing black, blue&#10;&#10;Description automatically generated">
            <a:extLst>
              <a:ext uri="{FF2B5EF4-FFF2-40B4-BE49-F238E27FC236}">
                <a16:creationId xmlns:a16="http://schemas.microsoft.com/office/drawing/2014/main" id="{AA94E737-FE63-0240-BDA0-1DA7DD90B4C7}"/>
              </a:ext>
            </a:extLst>
          </p:cNvPr>
          <p:cNvPicPr>
            <a:picLocks noChangeAspect="1"/>
          </p:cNvPicPr>
          <p:nvPr userDrawn="1"/>
        </p:nvPicPr>
        <p:blipFill rotWithShape="1">
          <a:blip r:embed="rId2">
            <a:alphaModFix amt="5000"/>
          </a:blip>
          <a:srcRect r="37390" b="44454"/>
          <a:stretch/>
        </p:blipFill>
        <p:spPr>
          <a:xfrm>
            <a:off x="5269328" y="718707"/>
            <a:ext cx="6920272" cy="6139293"/>
          </a:xfrm>
          <a:prstGeom prst="rect">
            <a:avLst/>
          </a:prstGeom>
        </p:spPr>
      </p:pic>
      <p:sp>
        <p:nvSpPr>
          <p:cNvPr id="16" name="Text Placeholder 15">
            <a:extLst>
              <a:ext uri="{FF2B5EF4-FFF2-40B4-BE49-F238E27FC236}">
                <a16:creationId xmlns:a16="http://schemas.microsoft.com/office/drawing/2014/main" id="{3B196883-F245-9E42-97E7-48EE0425FFA9}"/>
              </a:ext>
            </a:extLst>
          </p:cNvPr>
          <p:cNvSpPr>
            <a:spLocks noGrp="1"/>
          </p:cNvSpPr>
          <p:nvPr>
            <p:ph type="body" sz="quarter" idx="10" hasCustomPrompt="1"/>
          </p:nvPr>
        </p:nvSpPr>
        <p:spPr>
          <a:xfrm>
            <a:off x="720000" y="2101324"/>
            <a:ext cx="6394379" cy="1486946"/>
          </a:xfrm>
          <a:prstGeom prst="rect">
            <a:avLst/>
          </a:prstGeom>
        </p:spPr>
        <p:txBody>
          <a:bodyPr wrap="none" lIns="0" tIns="0" rIns="0" bIns="0" anchor="b" anchorCtr="0">
            <a:spAutoFit/>
          </a:bodyPr>
          <a:lstStyle>
            <a:lvl1pPr marL="0" indent="0">
              <a:lnSpc>
                <a:spcPts val="5700"/>
              </a:lnSpc>
              <a:spcBef>
                <a:spcPts val="0"/>
              </a:spcBef>
              <a:buFontTx/>
              <a:buNone/>
              <a:defRPr sz="5400" b="1">
                <a:solidFill>
                  <a:schemeClr val="bg1"/>
                </a:solidFill>
                <a:latin typeface="StagecoachCircular" panose="02010504010101010104" pitchFamily="2" charset="77"/>
                <a:cs typeface="StagecoachCircular" panose="02010504010101010104" pitchFamily="2" charset="77"/>
              </a:defRPr>
            </a:lvl1pPr>
          </a:lstStyle>
          <a:p>
            <a:pPr lvl="0"/>
            <a:r>
              <a:rPr lang="en-GB" dirty="0"/>
              <a:t>Title to go here can </a:t>
            </a:r>
            <a:br>
              <a:rPr lang="en-GB" dirty="0"/>
            </a:br>
            <a:r>
              <a:rPr lang="en-GB" dirty="0"/>
              <a:t>run across two lines</a:t>
            </a:r>
            <a:endParaRPr lang="en-US" dirty="0"/>
          </a:p>
        </p:txBody>
      </p:sp>
      <p:sp>
        <p:nvSpPr>
          <p:cNvPr id="19" name="Text Placeholder 18">
            <a:extLst>
              <a:ext uri="{FF2B5EF4-FFF2-40B4-BE49-F238E27FC236}">
                <a16:creationId xmlns:a16="http://schemas.microsoft.com/office/drawing/2014/main" id="{2C4B6568-9D10-594B-8B1E-8ABF39C0599B}"/>
              </a:ext>
            </a:extLst>
          </p:cNvPr>
          <p:cNvSpPr>
            <a:spLocks noGrp="1"/>
          </p:cNvSpPr>
          <p:nvPr>
            <p:ph type="body" sz="quarter" idx="11" hasCustomPrompt="1"/>
          </p:nvPr>
        </p:nvSpPr>
        <p:spPr>
          <a:xfrm>
            <a:off x="720726" y="3904763"/>
            <a:ext cx="6116334" cy="1046163"/>
          </a:xfrm>
          <a:prstGeom prst="rect">
            <a:avLst/>
          </a:prstGeom>
        </p:spPr>
        <p:txBody>
          <a:bodyPr lIns="0" tIns="0" rIns="0" bIns="0">
            <a:normAutofit/>
          </a:bodyPr>
          <a:lstStyle>
            <a:lvl1pPr marL="0" indent="0">
              <a:spcBef>
                <a:spcPts val="0"/>
              </a:spcBef>
              <a:buFontTx/>
              <a:buNone/>
              <a:defRPr sz="2700">
                <a:solidFill>
                  <a:srgbClr val="FFA400"/>
                </a:solidFill>
                <a:latin typeface="StagecoachCircular" panose="02010504010101010104" pitchFamily="2" charset="77"/>
                <a:cs typeface="StagecoachCircular" panose="02010504010101010104" pitchFamily="2" charset="77"/>
              </a:defRPr>
            </a:lvl1pPr>
          </a:lstStyle>
          <a:p>
            <a:pPr lvl="0"/>
            <a:r>
              <a:rPr lang="en-GB" dirty="0"/>
              <a:t>Subtitle goes here and can run</a:t>
            </a:r>
            <a:br>
              <a:rPr lang="en-GB" dirty="0"/>
            </a:br>
            <a:r>
              <a:rPr lang="en-GB" dirty="0"/>
              <a:t>across two lines if necessary</a:t>
            </a:r>
          </a:p>
        </p:txBody>
      </p:sp>
      <p:sp>
        <p:nvSpPr>
          <p:cNvPr id="21" name="Text Placeholder 18">
            <a:extLst>
              <a:ext uri="{FF2B5EF4-FFF2-40B4-BE49-F238E27FC236}">
                <a16:creationId xmlns:a16="http://schemas.microsoft.com/office/drawing/2014/main" id="{9B00D2DC-2911-6345-86C7-709F459A43EF}"/>
              </a:ext>
            </a:extLst>
          </p:cNvPr>
          <p:cNvSpPr>
            <a:spLocks noGrp="1"/>
          </p:cNvSpPr>
          <p:nvPr>
            <p:ph type="body" sz="quarter" idx="12" hasCustomPrompt="1"/>
          </p:nvPr>
        </p:nvSpPr>
        <p:spPr>
          <a:xfrm>
            <a:off x="729540" y="5851593"/>
            <a:ext cx="6116334" cy="326163"/>
          </a:xfrm>
          <a:prstGeom prst="rect">
            <a:avLst/>
          </a:prstGeom>
        </p:spPr>
        <p:txBody>
          <a:bodyPr lIns="0" tIns="0" rIns="0" bIns="0" anchor="b" anchorCtr="0">
            <a:normAutofit/>
          </a:bodyPr>
          <a:lstStyle>
            <a:lvl1pPr marL="0" indent="0">
              <a:lnSpc>
                <a:spcPts val="1600"/>
              </a:lnSpc>
              <a:buFontTx/>
              <a:buNone/>
              <a:defRPr sz="1400">
                <a:solidFill>
                  <a:schemeClr val="bg1"/>
                </a:solidFill>
                <a:latin typeface="StagecoachCircular" panose="02010504010101010104" pitchFamily="2" charset="77"/>
                <a:cs typeface="StagecoachCircular" panose="02010504010101010104" pitchFamily="2" charset="77"/>
              </a:defRPr>
            </a:lvl1pPr>
          </a:lstStyle>
          <a:p>
            <a:pPr lvl="0"/>
            <a:r>
              <a:rPr lang="en-GB" dirty="0"/>
              <a:t>DD/MM/YYYY</a:t>
            </a:r>
          </a:p>
        </p:txBody>
      </p:sp>
      <p:pic>
        <p:nvPicPr>
          <p:cNvPr id="9" name="Picture 8" descr="A picture containing drawing&#10;&#10;Description automatically generated">
            <a:extLst>
              <a:ext uri="{FF2B5EF4-FFF2-40B4-BE49-F238E27FC236}">
                <a16:creationId xmlns:a16="http://schemas.microsoft.com/office/drawing/2014/main" id="{9CFB38C1-64CE-2546-A25B-B3198308614B}"/>
              </a:ext>
            </a:extLst>
          </p:cNvPr>
          <p:cNvPicPr>
            <a:picLocks noChangeAspect="1"/>
          </p:cNvPicPr>
          <p:nvPr userDrawn="1"/>
        </p:nvPicPr>
        <p:blipFill>
          <a:blip r:embed="rId3"/>
          <a:stretch>
            <a:fillRect/>
          </a:stretch>
        </p:blipFill>
        <p:spPr>
          <a:xfrm>
            <a:off x="442911" y="344486"/>
            <a:ext cx="3178800" cy="1079468"/>
          </a:xfrm>
          <a:prstGeom prst="rect">
            <a:avLst/>
          </a:prstGeom>
        </p:spPr>
      </p:pic>
    </p:spTree>
    <p:extLst>
      <p:ext uri="{BB962C8B-B14F-4D97-AF65-F5344CB8AC3E}">
        <p14:creationId xmlns:p14="http://schemas.microsoft.com/office/powerpoint/2010/main" val="1613606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_orange on white">
    <p:bg>
      <p:bgPr>
        <a:solidFill>
          <a:srgbClr val="0077C8">
            <a:alpha val="0"/>
          </a:srgbClr>
        </a:solidFill>
        <a:effectLst/>
      </p:bgPr>
    </p:bg>
    <p:spTree>
      <p:nvGrpSpPr>
        <p:cNvPr id="1" name=""/>
        <p:cNvGrpSpPr/>
        <p:nvPr/>
      </p:nvGrpSpPr>
      <p:grpSpPr>
        <a:xfrm>
          <a:off x="0" y="0"/>
          <a:ext cx="0" cy="0"/>
          <a:chOff x="0" y="0"/>
          <a:chExt cx="0" cy="0"/>
        </a:xfrm>
      </p:grpSpPr>
      <p:pic>
        <p:nvPicPr>
          <p:cNvPr id="9" name="Picture 8" descr="A picture containing black, blue&#10;&#10;Description automatically generated">
            <a:extLst>
              <a:ext uri="{FF2B5EF4-FFF2-40B4-BE49-F238E27FC236}">
                <a16:creationId xmlns:a16="http://schemas.microsoft.com/office/drawing/2014/main" id="{565F70B4-F33E-BF44-A9FA-22B14772CA8D}"/>
              </a:ext>
            </a:extLst>
          </p:cNvPr>
          <p:cNvPicPr>
            <a:picLocks noChangeAspect="1"/>
          </p:cNvPicPr>
          <p:nvPr userDrawn="1"/>
        </p:nvPicPr>
        <p:blipFill rotWithShape="1">
          <a:blip r:embed="rId2">
            <a:alphaModFix amt="3000"/>
          </a:blip>
          <a:srcRect r="37390" b="44454"/>
          <a:stretch/>
        </p:blipFill>
        <p:spPr>
          <a:xfrm>
            <a:off x="5269328" y="718707"/>
            <a:ext cx="6920272" cy="6139293"/>
          </a:xfrm>
          <a:prstGeom prst="rect">
            <a:avLst/>
          </a:prstGeom>
        </p:spPr>
      </p:pic>
      <p:pic>
        <p:nvPicPr>
          <p:cNvPr id="7" name="Picture 6">
            <a:extLst>
              <a:ext uri="{FF2B5EF4-FFF2-40B4-BE49-F238E27FC236}">
                <a16:creationId xmlns:a16="http://schemas.microsoft.com/office/drawing/2014/main" id="{6D0F4809-B426-BB42-A2FC-A430C847F455}"/>
              </a:ext>
            </a:extLst>
          </p:cNvPr>
          <p:cNvPicPr>
            <a:picLocks/>
          </p:cNvPicPr>
          <p:nvPr userDrawn="1"/>
        </p:nvPicPr>
        <p:blipFill>
          <a:blip r:embed="rId3"/>
          <a:stretch>
            <a:fillRect/>
          </a:stretch>
        </p:blipFill>
        <p:spPr>
          <a:xfrm>
            <a:off x="0" y="6714000"/>
            <a:ext cx="12189600" cy="144000"/>
          </a:xfrm>
          <a:prstGeom prst="rect">
            <a:avLst/>
          </a:prstGeom>
        </p:spPr>
      </p:pic>
      <p:sp>
        <p:nvSpPr>
          <p:cNvPr id="16" name="Text Placeholder 15">
            <a:extLst>
              <a:ext uri="{FF2B5EF4-FFF2-40B4-BE49-F238E27FC236}">
                <a16:creationId xmlns:a16="http://schemas.microsoft.com/office/drawing/2014/main" id="{3B196883-F245-9E42-97E7-48EE0425FFA9}"/>
              </a:ext>
            </a:extLst>
          </p:cNvPr>
          <p:cNvSpPr>
            <a:spLocks noGrp="1"/>
          </p:cNvSpPr>
          <p:nvPr>
            <p:ph type="body" sz="quarter" idx="10" hasCustomPrompt="1"/>
          </p:nvPr>
        </p:nvSpPr>
        <p:spPr>
          <a:xfrm>
            <a:off x="720000" y="856727"/>
            <a:ext cx="6690934" cy="2253181"/>
          </a:xfrm>
          <a:prstGeom prst="rect">
            <a:avLst/>
          </a:prstGeom>
        </p:spPr>
        <p:txBody>
          <a:bodyPr wrap="none" lIns="0" tIns="0" rIns="0" bIns="0" anchor="b" anchorCtr="0">
            <a:spAutoFit/>
          </a:bodyPr>
          <a:lstStyle>
            <a:lvl1pPr marL="0" indent="0">
              <a:lnSpc>
                <a:spcPts val="5800"/>
              </a:lnSpc>
              <a:spcBef>
                <a:spcPts val="0"/>
              </a:spcBef>
              <a:buFontTx/>
              <a:buNone/>
              <a:defRPr sz="5400" b="1">
                <a:solidFill>
                  <a:srgbClr val="FFA400"/>
                </a:solidFill>
                <a:latin typeface="StagecoachCircular" panose="02010504010101010104" pitchFamily="2" charset="77"/>
                <a:cs typeface="StagecoachCircular" panose="02010504010101010104" pitchFamily="2" charset="77"/>
              </a:defRPr>
            </a:lvl1pPr>
          </a:lstStyle>
          <a:p>
            <a:pPr lvl="0"/>
            <a:r>
              <a:rPr lang="en-GB" dirty="0"/>
              <a:t>Section divider, text </a:t>
            </a:r>
            <a:br>
              <a:rPr lang="en-GB" dirty="0"/>
            </a:br>
            <a:r>
              <a:rPr lang="en-GB" dirty="0"/>
              <a:t>can go across one, </a:t>
            </a:r>
            <a:br>
              <a:rPr lang="en-GB" dirty="0"/>
            </a:br>
            <a:r>
              <a:rPr lang="en-GB" dirty="0"/>
              <a:t>two or three lines</a:t>
            </a:r>
            <a:endParaRPr lang="en-US" dirty="0"/>
          </a:p>
        </p:txBody>
      </p:sp>
      <p:sp>
        <p:nvSpPr>
          <p:cNvPr id="19" name="Text Placeholder 18">
            <a:extLst>
              <a:ext uri="{FF2B5EF4-FFF2-40B4-BE49-F238E27FC236}">
                <a16:creationId xmlns:a16="http://schemas.microsoft.com/office/drawing/2014/main" id="{2C4B6568-9D10-594B-8B1E-8ABF39C0599B}"/>
              </a:ext>
            </a:extLst>
          </p:cNvPr>
          <p:cNvSpPr>
            <a:spLocks noGrp="1"/>
          </p:cNvSpPr>
          <p:nvPr>
            <p:ph type="body" sz="quarter" idx="11" hasCustomPrompt="1"/>
          </p:nvPr>
        </p:nvSpPr>
        <p:spPr>
          <a:xfrm>
            <a:off x="720726" y="3444330"/>
            <a:ext cx="6116334" cy="1046163"/>
          </a:xfrm>
          <a:prstGeom prst="rect">
            <a:avLst/>
          </a:prstGeom>
        </p:spPr>
        <p:txBody>
          <a:bodyPr lIns="0" tIns="0" rIns="0" bIns="0">
            <a:normAutofit/>
          </a:bodyPr>
          <a:lstStyle>
            <a:lvl1pPr marL="0" indent="0">
              <a:spcBef>
                <a:spcPts val="0"/>
              </a:spcBef>
              <a:buFontTx/>
              <a:buNone/>
              <a:defRPr sz="2700">
                <a:solidFill>
                  <a:srgbClr val="051C2C"/>
                </a:solidFill>
                <a:latin typeface="StagecoachCircular" panose="02010504010101010104" pitchFamily="2" charset="77"/>
                <a:cs typeface="StagecoachCircular" panose="02010504010101010104" pitchFamily="2" charset="77"/>
              </a:defRPr>
            </a:lvl1pPr>
          </a:lstStyle>
          <a:p>
            <a:pPr lvl="0"/>
            <a:r>
              <a:rPr lang="en-GB" dirty="0"/>
              <a:t>Subtitle goes here and can run </a:t>
            </a:r>
            <a:br>
              <a:rPr lang="en-GB" dirty="0"/>
            </a:br>
            <a:r>
              <a:rPr lang="en-GB" dirty="0"/>
              <a:t>across two lines if necessary</a:t>
            </a:r>
          </a:p>
        </p:txBody>
      </p:sp>
      <p:pic>
        <p:nvPicPr>
          <p:cNvPr id="11" name="Picture 10">
            <a:extLst>
              <a:ext uri="{FF2B5EF4-FFF2-40B4-BE49-F238E27FC236}">
                <a16:creationId xmlns:a16="http://schemas.microsoft.com/office/drawing/2014/main" id="{39CCEE0B-4FA6-EF4C-899B-C32C9595056E}"/>
              </a:ext>
            </a:extLst>
          </p:cNvPr>
          <p:cNvPicPr>
            <a:picLocks noChangeAspect="1"/>
          </p:cNvPicPr>
          <p:nvPr userDrawn="1"/>
        </p:nvPicPr>
        <p:blipFill>
          <a:blip r:embed="rId4"/>
          <a:srcRect/>
          <a:stretch/>
        </p:blipFill>
        <p:spPr>
          <a:xfrm>
            <a:off x="404489" y="5620833"/>
            <a:ext cx="3178800" cy="1079467"/>
          </a:xfrm>
          <a:prstGeom prst="rect">
            <a:avLst/>
          </a:prstGeom>
        </p:spPr>
      </p:pic>
    </p:spTree>
    <p:extLst>
      <p:ext uri="{BB962C8B-B14F-4D97-AF65-F5344CB8AC3E}">
        <p14:creationId xmlns:p14="http://schemas.microsoft.com/office/powerpoint/2010/main" val="25243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slide_blue on white">
    <p:bg>
      <p:bgPr>
        <a:solidFill>
          <a:srgbClr val="0077C8">
            <a:alpha val="0"/>
          </a:srgbClr>
        </a:solidFill>
        <a:effectLst/>
      </p:bgPr>
    </p:bg>
    <p:spTree>
      <p:nvGrpSpPr>
        <p:cNvPr id="1" name=""/>
        <p:cNvGrpSpPr/>
        <p:nvPr/>
      </p:nvGrpSpPr>
      <p:grpSpPr>
        <a:xfrm>
          <a:off x="0" y="0"/>
          <a:ext cx="0" cy="0"/>
          <a:chOff x="0" y="0"/>
          <a:chExt cx="0" cy="0"/>
        </a:xfrm>
      </p:grpSpPr>
      <p:pic>
        <p:nvPicPr>
          <p:cNvPr id="9" name="Picture 8" descr="A picture containing black, blue&#10;&#10;Description automatically generated">
            <a:extLst>
              <a:ext uri="{FF2B5EF4-FFF2-40B4-BE49-F238E27FC236}">
                <a16:creationId xmlns:a16="http://schemas.microsoft.com/office/drawing/2014/main" id="{52285C88-FFEF-F74E-9071-E2099BAACFBF}"/>
              </a:ext>
            </a:extLst>
          </p:cNvPr>
          <p:cNvPicPr>
            <a:picLocks noChangeAspect="1"/>
          </p:cNvPicPr>
          <p:nvPr userDrawn="1"/>
        </p:nvPicPr>
        <p:blipFill rotWithShape="1">
          <a:blip r:embed="rId2">
            <a:alphaModFix amt="3000"/>
          </a:blip>
          <a:srcRect r="37390" b="44454"/>
          <a:stretch/>
        </p:blipFill>
        <p:spPr>
          <a:xfrm>
            <a:off x="5269328" y="718707"/>
            <a:ext cx="6920272" cy="6139293"/>
          </a:xfrm>
          <a:prstGeom prst="rect">
            <a:avLst/>
          </a:prstGeom>
        </p:spPr>
      </p:pic>
      <p:pic>
        <p:nvPicPr>
          <p:cNvPr id="7" name="Picture 6">
            <a:extLst>
              <a:ext uri="{FF2B5EF4-FFF2-40B4-BE49-F238E27FC236}">
                <a16:creationId xmlns:a16="http://schemas.microsoft.com/office/drawing/2014/main" id="{6D0F4809-B426-BB42-A2FC-A430C847F455}"/>
              </a:ext>
            </a:extLst>
          </p:cNvPr>
          <p:cNvPicPr>
            <a:picLocks/>
          </p:cNvPicPr>
          <p:nvPr userDrawn="1"/>
        </p:nvPicPr>
        <p:blipFill>
          <a:blip r:embed="rId3"/>
          <a:stretch>
            <a:fillRect/>
          </a:stretch>
        </p:blipFill>
        <p:spPr>
          <a:xfrm>
            <a:off x="0" y="6714000"/>
            <a:ext cx="12189600" cy="144000"/>
          </a:xfrm>
          <a:prstGeom prst="rect">
            <a:avLst/>
          </a:prstGeom>
        </p:spPr>
      </p:pic>
      <p:sp>
        <p:nvSpPr>
          <p:cNvPr id="16" name="Text Placeholder 15">
            <a:extLst>
              <a:ext uri="{FF2B5EF4-FFF2-40B4-BE49-F238E27FC236}">
                <a16:creationId xmlns:a16="http://schemas.microsoft.com/office/drawing/2014/main" id="{3B196883-F245-9E42-97E7-48EE0425FFA9}"/>
              </a:ext>
            </a:extLst>
          </p:cNvPr>
          <p:cNvSpPr>
            <a:spLocks noGrp="1"/>
          </p:cNvSpPr>
          <p:nvPr>
            <p:ph type="body" sz="quarter" idx="10" hasCustomPrompt="1"/>
          </p:nvPr>
        </p:nvSpPr>
        <p:spPr>
          <a:xfrm>
            <a:off x="720000" y="856727"/>
            <a:ext cx="6690934" cy="2253181"/>
          </a:xfrm>
          <a:prstGeom prst="rect">
            <a:avLst/>
          </a:prstGeom>
        </p:spPr>
        <p:txBody>
          <a:bodyPr wrap="none" lIns="0" tIns="0" rIns="0" bIns="0" anchor="b" anchorCtr="0">
            <a:spAutoFit/>
          </a:bodyPr>
          <a:lstStyle>
            <a:lvl1pPr marL="0" indent="0">
              <a:lnSpc>
                <a:spcPts val="5800"/>
              </a:lnSpc>
              <a:spcBef>
                <a:spcPts val="0"/>
              </a:spcBef>
              <a:buFontTx/>
              <a:buNone/>
              <a:defRPr sz="5400" b="1">
                <a:solidFill>
                  <a:srgbClr val="0077C8"/>
                </a:solidFill>
                <a:latin typeface="StagecoachCircular" panose="02010504010101010104" pitchFamily="2" charset="77"/>
                <a:cs typeface="StagecoachCircular" panose="02010504010101010104" pitchFamily="2" charset="77"/>
              </a:defRPr>
            </a:lvl1pPr>
          </a:lstStyle>
          <a:p>
            <a:pPr lvl="0"/>
            <a:r>
              <a:rPr lang="en-GB" dirty="0"/>
              <a:t>Section divider, text </a:t>
            </a:r>
            <a:br>
              <a:rPr lang="en-GB" dirty="0"/>
            </a:br>
            <a:r>
              <a:rPr lang="en-GB" dirty="0"/>
              <a:t>can go across one, </a:t>
            </a:r>
            <a:br>
              <a:rPr lang="en-GB" dirty="0"/>
            </a:br>
            <a:r>
              <a:rPr lang="en-GB" dirty="0"/>
              <a:t>two or three lines</a:t>
            </a:r>
            <a:endParaRPr lang="en-US" dirty="0"/>
          </a:p>
        </p:txBody>
      </p:sp>
      <p:sp>
        <p:nvSpPr>
          <p:cNvPr id="19" name="Text Placeholder 18">
            <a:extLst>
              <a:ext uri="{FF2B5EF4-FFF2-40B4-BE49-F238E27FC236}">
                <a16:creationId xmlns:a16="http://schemas.microsoft.com/office/drawing/2014/main" id="{2C4B6568-9D10-594B-8B1E-8ABF39C0599B}"/>
              </a:ext>
            </a:extLst>
          </p:cNvPr>
          <p:cNvSpPr>
            <a:spLocks noGrp="1"/>
          </p:cNvSpPr>
          <p:nvPr>
            <p:ph type="body" sz="quarter" idx="11" hasCustomPrompt="1"/>
          </p:nvPr>
        </p:nvSpPr>
        <p:spPr>
          <a:xfrm>
            <a:off x="720726" y="3444330"/>
            <a:ext cx="6116334" cy="1046163"/>
          </a:xfrm>
          <a:prstGeom prst="rect">
            <a:avLst/>
          </a:prstGeom>
        </p:spPr>
        <p:txBody>
          <a:bodyPr lIns="0" tIns="0" rIns="0" bIns="0">
            <a:normAutofit/>
          </a:bodyPr>
          <a:lstStyle>
            <a:lvl1pPr marL="0" indent="0">
              <a:spcBef>
                <a:spcPts val="0"/>
              </a:spcBef>
              <a:buFontTx/>
              <a:buNone/>
              <a:defRPr sz="2700">
                <a:solidFill>
                  <a:srgbClr val="051C2C"/>
                </a:solidFill>
                <a:latin typeface="StagecoachCircular" panose="02010504010101010104" pitchFamily="2" charset="77"/>
                <a:cs typeface="StagecoachCircular" panose="02010504010101010104" pitchFamily="2" charset="77"/>
              </a:defRPr>
            </a:lvl1pPr>
          </a:lstStyle>
          <a:p>
            <a:pPr lvl="0"/>
            <a:r>
              <a:rPr lang="en-GB" dirty="0"/>
              <a:t>Subtitle goes here and can run </a:t>
            </a:r>
            <a:br>
              <a:rPr lang="en-GB" dirty="0"/>
            </a:br>
            <a:r>
              <a:rPr lang="en-GB" dirty="0"/>
              <a:t>across two lines if necessary</a:t>
            </a:r>
          </a:p>
        </p:txBody>
      </p:sp>
      <p:pic>
        <p:nvPicPr>
          <p:cNvPr id="8" name="Picture 7">
            <a:extLst>
              <a:ext uri="{FF2B5EF4-FFF2-40B4-BE49-F238E27FC236}">
                <a16:creationId xmlns:a16="http://schemas.microsoft.com/office/drawing/2014/main" id="{113914E8-CFF7-1E45-B4C6-8C3AC5C05A6E}"/>
              </a:ext>
            </a:extLst>
          </p:cNvPr>
          <p:cNvPicPr>
            <a:picLocks noChangeAspect="1"/>
          </p:cNvPicPr>
          <p:nvPr userDrawn="1"/>
        </p:nvPicPr>
        <p:blipFill>
          <a:blip r:embed="rId4"/>
          <a:srcRect/>
          <a:stretch/>
        </p:blipFill>
        <p:spPr>
          <a:xfrm>
            <a:off x="404489" y="5620833"/>
            <a:ext cx="3178800" cy="1079467"/>
          </a:xfrm>
          <a:prstGeom prst="rect">
            <a:avLst/>
          </a:prstGeom>
        </p:spPr>
      </p:pic>
    </p:spTree>
    <p:extLst>
      <p:ext uri="{BB962C8B-B14F-4D97-AF65-F5344CB8AC3E}">
        <p14:creationId xmlns:p14="http://schemas.microsoft.com/office/powerpoint/2010/main" val="21120578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4CDE9-2D6B-4A8B-AAA0-277A94812539}" type="datetimeFigureOut">
              <a:rPr lang="en-GB" smtClean="0"/>
              <a:t>19/09/2023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9F6643C-26F8-403A-A14D-164B29CC4147}" type="slidenum">
              <a:rPr lang="en-GB" smtClean="0"/>
              <a:t>‹#›</a:t>
            </a:fld>
            <a:endParaRPr lang="en-GB"/>
          </a:p>
        </p:txBody>
      </p:sp>
    </p:spTree>
    <p:extLst>
      <p:ext uri="{BB962C8B-B14F-4D97-AF65-F5344CB8AC3E}">
        <p14:creationId xmlns:p14="http://schemas.microsoft.com/office/powerpoint/2010/main" val="6936526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slide_green on white">
    <p:bg>
      <p:bgPr>
        <a:solidFill>
          <a:srgbClr val="0077C8">
            <a:alpha val="0"/>
          </a:srgbClr>
        </a:solidFill>
        <a:effectLst/>
      </p:bgPr>
    </p:bg>
    <p:spTree>
      <p:nvGrpSpPr>
        <p:cNvPr id="1" name=""/>
        <p:cNvGrpSpPr/>
        <p:nvPr/>
      </p:nvGrpSpPr>
      <p:grpSpPr>
        <a:xfrm>
          <a:off x="0" y="0"/>
          <a:ext cx="0" cy="0"/>
          <a:chOff x="0" y="0"/>
          <a:chExt cx="0" cy="0"/>
        </a:xfrm>
      </p:grpSpPr>
      <p:pic>
        <p:nvPicPr>
          <p:cNvPr id="10" name="Picture 9" descr="A picture containing black, blue&#10;&#10;Description automatically generated">
            <a:extLst>
              <a:ext uri="{FF2B5EF4-FFF2-40B4-BE49-F238E27FC236}">
                <a16:creationId xmlns:a16="http://schemas.microsoft.com/office/drawing/2014/main" id="{0101EFF2-95DA-7745-9E2B-1E35B070B223}"/>
              </a:ext>
            </a:extLst>
          </p:cNvPr>
          <p:cNvPicPr>
            <a:picLocks noChangeAspect="1"/>
          </p:cNvPicPr>
          <p:nvPr userDrawn="1"/>
        </p:nvPicPr>
        <p:blipFill rotWithShape="1">
          <a:blip r:embed="rId2">
            <a:alphaModFix amt="3000"/>
          </a:blip>
          <a:srcRect r="37390" b="44454"/>
          <a:stretch/>
        </p:blipFill>
        <p:spPr>
          <a:xfrm>
            <a:off x="5269328" y="718707"/>
            <a:ext cx="6920272" cy="6139293"/>
          </a:xfrm>
          <a:prstGeom prst="rect">
            <a:avLst/>
          </a:prstGeom>
        </p:spPr>
      </p:pic>
      <p:pic>
        <p:nvPicPr>
          <p:cNvPr id="7" name="Picture 6">
            <a:extLst>
              <a:ext uri="{FF2B5EF4-FFF2-40B4-BE49-F238E27FC236}">
                <a16:creationId xmlns:a16="http://schemas.microsoft.com/office/drawing/2014/main" id="{6D0F4809-B426-BB42-A2FC-A430C847F455}"/>
              </a:ext>
            </a:extLst>
          </p:cNvPr>
          <p:cNvPicPr>
            <a:picLocks/>
          </p:cNvPicPr>
          <p:nvPr userDrawn="1"/>
        </p:nvPicPr>
        <p:blipFill>
          <a:blip r:embed="rId3"/>
          <a:stretch>
            <a:fillRect/>
          </a:stretch>
        </p:blipFill>
        <p:spPr>
          <a:xfrm>
            <a:off x="0" y="6714000"/>
            <a:ext cx="12189600" cy="144000"/>
          </a:xfrm>
          <a:prstGeom prst="rect">
            <a:avLst/>
          </a:prstGeom>
        </p:spPr>
      </p:pic>
      <p:sp>
        <p:nvSpPr>
          <p:cNvPr id="16" name="Text Placeholder 15">
            <a:extLst>
              <a:ext uri="{FF2B5EF4-FFF2-40B4-BE49-F238E27FC236}">
                <a16:creationId xmlns:a16="http://schemas.microsoft.com/office/drawing/2014/main" id="{3B196883-F245-9E42-97E7-48EE0425FFA9}"/>
              </a:ext>
            </a:extLst>
          </p:cNvPr>
          <p:cNvSpPr>
            <a:spLocks noGrp="1"/>
          </p:cNvSpPr>
          <p:nvPr>
            <p:ph type="body" sz="quarter" idx="10" hasCustomPrompt="1"/>
          </p:nvPr>
        </p:nvSpPr>
        <p:spPr>
          <a:xfrm>
            <a:off x="720000" y="856727"/>
            <a:ext cx="6690934" cy="2253181"/>
          </a:xfrm>
          <a:prstGeom prst="rect">
            <a:avLst/>
          </a:prstGeom>
        </p:spPr>
        <p:txBody>
          <a:bodyPr wrap="none" lIns="0" tIns="0" rIns="0" bIns="0" anchor="b" anchorCtr="0">
            <a:spAutoFit/>
          </a:bodyPr>
          <a:lstStyle>
            <a:lvl1pPr marL="0" indent="0">
              <a:lnSpc>
                <a:spcPts val="5800"/>
              </a:lnSpc>
              <a:spcBef>
                <a:spcPts val="0"/>
              </a:spcBef>
              <a:buFontTx/>
              <a:buNone/>
              <a:defRPr sz="5400" b="1">
                <a:solidFill>
                  <a:srgbClr val="009B77"/>
                </a:solidFill>
                <a:latin typeface="StagecoachCircular" panose="02010504010101010104" pitchFamily="2" charset="77"/>
                <a:cs typeface="StagecoachCircular" panose="02010504010101010104" pitchFamily="2" charset="77"/>
              </a:defRPr>
            </a:lvl1pPr>
          </a:lstStyle>
          <a:p>
            <a:pPr lvl="0"/>
            <a:r>
              <a:rPr lang="en-GB" dirty="0"/>
              <a:t>Section divider, text </a:t>
            </a:r>
            <a:br>
              <a:rPr lang="en-GB" dirty="0"/>
            </a:br>
            <a:r>
              <a:rPr lang="en-GB" dirty="0"/>
              <a:t>can go across one, </a:t>
            </a:r>
            <a:br>
              <a:rPr lang="en-GB" dirty="0"/>
            </a:br>
            <a:r>
              <a:rPr lang="en-GB" dirty="0"/>
              <a:t>two or three lines</a:t>
            </a:r>
            <a:endParaRPr lang="en-US" dirty="0"/>
          </a:p>
        </p:txBody>
      </p:sp>
      <p:sp>
        <p:nvSpPr>
          <p:cNvPr id="19" name="Text Placeholder 18">
            <a:extLst>
              <a:ext uri="{FF2B5EF4-FFF2-40B4-BE49-F238E27FC236}">
                <a16:creationId xmlns:a16="http://schemas.microsoft.com/office/drawing/2014/main" id="{2C4B6568-9D10-594B-8B1E-8ABF39C0599B}"/>
              </a:ext>
            </a:extLst>
          </p:cNvPr>
          <p:cNvSpPr>
            <a:spLocks noGrp="1"/>
          </p:cNvSpPr>
          <p:nvPr>
            <p:ph type="body" sz="quarter" idx="11" hasCustomPrompt="1"/>
          </p:nvPr>
        </p:nvSpPr>
        <p:spPr>
          <a:xfrm>
            <a:off x="720726" y="3444330"/>
            <a:ext cx="6116334" cy="1046163"/>
          </a:xfrm>
          <a:prstGeom prst="rect">
            <a:avLst/>
          </a:prstGeom>
        </p:spPr>
        <p:txBody>
          <a:bodyPr lIns="0" tIns="0" rIns="0" bIns="0">
            <a:normAutofit/>
          </a:bodyPr>
          <a:lstStyle>
            <a:lvl1pPr marL="0" indent="0">
              <a:spcBef>
                <a:spcPts val="0"/>
              </a:spcBef>
              <a:buFontTx/>
              <a:buNone/>
              <a:defRPr sz="2700">
                <a:solidFill>
                  <a:srgbClr val="051C2C"/>
                </a:solidFill>
                <a:latin typeface="StagecoachCircular" panose="02010504010101010104" pitchFamily="2" charset="77"/>
                <a:cs typeface="StagecoachCircular" panose="02010504010101010104" pitchFamily="2" charset="77"/>
              </a:defRPr>
            </a:lvl1pPr>
          </a:lstStyle>
          <a:p>
            <a:pPr lvl="0"/>
            <a:r>
              <a:rPr lang="en-GB" dirty="0"/>
              <a:t>Subtitle goes here and can run </a:t>
            </a:r>
            <a:br>
              <a:rPr lang="en-GB" dirty="0"/>
            </a:br>
            <a:r>
              <a:rPr lang="en-GB" dirty="0"/>
              <a:t>across two lines if necessary</a:t>
            </a:r>
          </a:p>
        </p:txBody>
      </p:sp>
      <p:pic>
        <p:nvPicPr>
          <p:cNvPr id="9" name="Picture 8">
            <a:extLst>
              <a:ext uri="{FF2B5EF4-FFF2-40B4-BE49-F238E27FC236}">
                <a16:creationId xmlns:a16="http://schemas.microsoft.com/office/drawing/2014/main" id="{E19E02A6-AD80-8A43-B43E-A7D200756B0A}"/>
              </a:ext>
            </a:extLst>
          </p:cNvPr>
          <p:cNvPicPr>
            <a:picLocks noChangeAspect="1"/>
          </p:cNvPicPr>
          <p:nvPr userDrawn="1"/>
        </p:nvPicPr>
        <p:blipFill>
          <a:blip r:embed="rId4"/>
          <a:srcRect/>
          <a:stretch/>
        </p:blipFill>
        <p:spPr>
          <a:xfrm>
            <a:off x="404489" y="5620833"/>
            <a:ext cx="3178800" cy="1079467"/>
          </a:xfrm>
          <a:prstGeom prst="rect">
            <a:avLst/>
          </a:prstGeom>
        </p:spPr>
      </p:pic>
    </p:spTree>
    <p:extLst>
      <p:ext uri="{BB962C8B-B14F-4D97-AF65-F5344CB8AC3E}">
        <p14:creationId xmlns:p14="http://schemas.microsoft.com/office/powerpoint/2010/main" val="39480716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Divider slide_white on orange">
    <p:bg>
      <p:bgPr>
        <a:solidFill>
          <a:srgbClr val="051C2C"/>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3B196883-F245-9E42-97E7-48EE0425FFA9}"/>
              </a:ext>
            </a:extLst>
          </p:cNvPr>
          <p:cNvSpPr>
            <a:spLocks noGrp="1"/>
          </p:cNvSpPr>
          <p:nvPr>
            <p:ph type="body" sz="quarter" idx="10" hasCustomPrompt="1"/>
          </p:nvPr>
        </p:nvSpPr>
        <p:spPr>
          <a:xfrm>
            <a:off x="720000" y="856727"/>
            <a:ext cx="6690934" cy="2253181"/>
          </a:xfrm>
          <a:prstGeom prst="rect">
            <a:avLst/>
          </a:prstGeom>
        </p:spPr>
        <p:txBody>
          <a:bodyPr wrap="none" lIns="0" tIns="0" rIns="0" bIns="0" anchor="b" anchorCtr="0">
            <a:spAutoFit/>
          </a:bodyPr>
          <a:lstStyle>
            <a:lvl1pPr marL="0" indent="0">
              <a:lnSpc>
                <a:spcPts val="5800"/>
              </a:lnSpc>
              <a:spcBef>
                <a:spcPts val="0"/>
              </a:spcBef>
              <a:buFontTx/>
              <a:buNone/>
              <a:defRPr sz="5400" b="1">
                <a:solidFill>
                  <a:schemeClr val="bg1"/>
                </a:solidFill>
                <a:latin typeface="StagecoachCircular" panose="02010504010101010104" pitchFamily="2" charset="77"/>
                <a:cs typeface="StagecoachCircular" panose="02010504010101010104" pitchFamily="2" charset="77"/>
              </a:defRPr>
            </a:lvl1pPr>
          </a:lstStyle>
          <a:p>
            <a:pPr lvl="0"/>
            <a:r>
              <a:rPr lang="en-GB" dirty="0"/>
              <a:t>Section divider, text </a:t>
            </a:r>
            <a:br>
              <a:rPr lang="en-GB" dirty="0"/>
            </a:br>
            <a:r>
              <a:rPr lang="en-GB" dirty="0"/>
              <a:t>can go across one, </a:t>
            </a:r>
            <a:br>
              <a:rPr lang="en-GB" dirty="0"/>
            </a:br>
            <a:r>
              <a:rPr lang="en-GB" dirty="0"/>
              <a:t>two or three lines</a:t>
            </a:r>
            <a:endParaRPr lang="en-US" dirty="0"/>
          </a:p>
        </p:txBody>
      </p:sp>
      <p:sp>
        <p:nvSpPr>
          <p:cNvPr id="19" name="Text Placeholder 18">
            <a:extLst>
              <a:ext uri="{FF2B5EF4-FFF2-40B4-BE49-F238E27FC236}">
                <a16:creationId xmlns:a16="http://schemas.microsoft.com/office/drawing/2014/main" id="{2C4B6568-9D10-594B-8B1E-8ABF39C0599B}"/>
              </a:ext>
            </a:extLst>
          </p:cNvPr>
          <p:cNvSpPr>
            <a:spLocks noGrp="1"/>
          </p:cNvSpPr>
          <p:nvPr>
            <p:ph type="body" sz="quarter" idx="11" hasCustomPrompt="1"/>
          </p:nvPr>
        </p:nvSpPr>
        <p:spPr>
          <a:xfrm>
            <a:off x="720726" y="3444330"/>
            <a:ext cx="6116334" cy="1046163"/>
          </a:xfrm>
          <a:prstGeom prst="rect">
            <a:avLst/>
          </a:prstGeom>
        </p:spPr>
        <p:txBody>
          <a:bodyPr lIns="0" tIns="0" rIns="0" bIns="0">
            <a:normAutofit/>
          </a:bodyPr>
          <a:lstStyle>
            <a:lvl1pPr marL="0" indent="0">
              <a:spcBef>
                <a:spcPts val="0"/>
              </a:spcBef>
              <a:buFontTx/>
              <a:buNone/>
              <a:defRPr sz="2700">
                <a:solidFill>
                  <a:schemeClr val="bg1"/>
                </a:solidFill>
                <a:latin typeface="StagecoachCircular" panose="02010504010101010104" pitchFamily="2" charset="77"/>
                <a:cs typeface="StagecoachCircular" panose="02010504010101010104" pitchFamily="2" charset="77"/>
              </a:defRPr>
            </a:lvl1pPr>
          </a:lstStyle>
          <a:p>
            <a:pPr lvl="0"/>
            <a:r>
              <a:rPr lang="en-GB" dirty="0"/>
              <a:t>Subtitle goes here and can run </a:t>
            </a:r>
            <a:br>
              <a:rPr lang="en-GB" dirty="0"/>
            </a:br>
            <a:r>
              <a:rPr lang="en-GB" dirty="0"/>
              <a:t>across two lines if necessary</a:t>
            </a:r>
          </a:p>
        </p:txBody>
      </p:sp>
      <p:pic>
        <p:nvPicPr>
          <p:cNvPr id="9" name="Picture 8" descr="A picture containing drawing&#10;&#10;Description automatically generated">
            <a:extLst>
              <a:ext uri="{FF2B5EF4-FFF2-40B4-BE49-F238E27FC236}">
                <a16:creationId xmlns:a16="http://schemas.microsoft.com/office/drawing/2014/main" id="{3C2A5E50-E711-3549-B980-49F88210DB6D}"/>
              </a:ext>
            </a:extLst>
          </p:cNvPr>
          <p:cNvPicPr>
            <a:picLocks noChangeAspect="1"/>
          </p:cNvPicPr>
          <p:nvPr userDrawn="1"/>
        </p:nvPicPr>
        <p:blipFill>
          <a:blip r:embed="rId2"/>
          <a:stretch>
            <a:fillRect/>
          </a:stretch>
        </p:blipFill>
        <p:spPr>
          <a:xfrm>
            <a:off x="404489" y="5620833"/>
            <a:ext cx="3178800" cy="1079468"/>
          </a:xfrm>
          <a:prstGeom prst="rect">
            <a:avLst/>
          </a:prstGeom>
        </p:spPr>
      </p:pic>
      <p:pic>
        <p:nvPicPr>
          <p:cNvPr id="6" name="Picture 5" descr="A picture containing black, blue&#10;&#10;Description automatically generated">
            <a:extLst>
              <a:ext uri="{FF2B5EF4-FFF2-40B4-BE49-F238E27FC236}">
                <a16:creationId xmlns:a16="http://schemas.microsoft.com/office/drawing/2014/main" id="{15467477-7CAC-E441-A8D1-31ABC90E7284}"/>
              </a:ext>
            </a:extLst>
          </p:cNvPr>
          <p:cNvPicPr>
            <a:picLocks noChangeAspect="1"/>
          </p:cNvPicPr>
          <p:nvPr userDrawn="1"/>
        </p:nvPicPr>
        <p:blipFill rotWithShape="1">
          <a:blip r:embed="rId3">
            <a:alphaModFix amt="34000"/>
          </a:blip>
          <a:srcRect r="37390" b="44454"/>
          <a:stretch/>
        </p:blipFill>
        <p:spPr>
          <a:xfrm>
            <a:off x="5269328" y="718707"/>
            <a:ext cx="6920272" cy="6139293"/>
          </a:xfrm>
          <a:prstGeom prst="rect">
            <a:avLst/>
          </a:prstGeom>
        </p:spPr>
      </p:pic>
    </p:spTree>
    <p:extLst>
      <p:ext uri="{BB962C8B-B14F-4D97-AF65-F5344CB8AC3E}">
        <p14:creationId xmlns:p14="http://schemas.microsoft.com/office/powerpoint/2010/main" val="17193219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slide_white on orange">
    <p:bg>
      <p:bgPr>
        <a:solidFill>
          <a:srgbClr val="FFA400"/>
        </a:solidFill>
        <a:effectLst/>
      </p:bgPr>
    </p:bg>
    <p:spTree>
      <p:nvGrpSpPr>
        <p:cNvPr id="1" name=""/>
        <p:cNvGrpSpPr/>
        <p:nvPr/>
      </p:nvGrpSpPr>
      <p:grpSpPr>
        <a:xfrm>
          <a:off x="0" y="0"/>
          <a:ext cx="0" cy="0"/>
          <a:chOff x="0" y="0"/>
          <a:chExt cx="0" cy="0"/>
        </a:xfrm>
      </p:grpSpPr>
      <p:pic>
        <p:nvPicPr>
          <p:cNvPr id="8" name="Picture 7" descr="A picture containing black, blue&#10;&#10;Description automatically generated">
            <a:extLst>
              <a:ext uri="{FF2B5EF4-FFF2-40B4-BE49-F238E27FC236}">
                <a16:creationId xmlns:a16="http://schemas.microsoft.com/office/drawing/2014/main" id="{564837AE-8BA0-674D-9413-F593E0BF0702}"/>
              </a:ext>
            </a:extLst>
          </p:cNvPr>
          <p:cNvPicPr>
            <a:picLocks noChangeAspect="1"/>
          </p:cNvPicPr>
          <p:nvPr userDrawn="1"/>
        </p:nvPicPr>
        <p:blipFill rotWithShape="1">
          <a:blip r:embed="rId2">
            <a:alphaModFix amt="5000"/>
          </a:blip>
          <a:srcRect r="37390" b="44454"/>
          <a:stretch/>
        </p:blipFill>
        <p:spPr>
          <a:xfrm>
            <a:off x="5269328" y="718707"/>
            <a:ext cx="6920272" cy="6139293"/>
          </a:xfrm>
          <a:prstGeom prst="rect">
            <a:avLst/>
          </a:prstGeom>
        </p:spPr>
      </p:pic>
      <p:sp>
        <p:nvSpPr>
          <p:cNvPr id="16" name="Text Placeholder 15">
            <a:extLst>
              <a:ext uri="{FF2B5EF4-FFF2-40B4-BE49-F238E27FC236}">
                <a16:creationId xmlns:a16="http://schemas.microsoft.com/office/drawing/2014/main" id="{3B196883-F245-9E42-97E7-48EE0425FFA9}"/>
              </a:ext>
            </a:extLst>
          </p:cNvPr>
          <p:cNvSpPr>
            <a:spLocks noGrp="1"/>
          </p:cNvSpPr>
          <p:nvPr>
            <p:ph type="body" sz="quarter" idx="10" hasCustomPrompt="1"/>
          </p:nvPr>
        </p:nvSpPr>
        <p:spPr>
          <a:xfrm>
            <a:off x="720000" y="856727"/>
            <a:ext cx="6690934" cy="2253181"/>
          </a:xfrm>
          <a:prstGeom prst="rect">
            <a:avLst/>
          </a:prstGeom>
        </p:spPr>
        <p:txBody>
          <a:bodyPr wrap="none" lIns="0" tIns="0" rIns="0" bIns="0" anchor="b" anchorCtr="0">
            <a:spAutoFit/>
          </a:bodyPr>
          <a:lstStyle>
            <a:lvl1pPr marL="0" indent="0">
              <a:lnSpc>
                <a:spcPts val="5800"/>
              </a:lnSpc>
              <a:spcBef>
                <a:spcPts val="0"/>
              </a:spcBef>
              <a:buFontTx/>
              <a:buNone/>
              <a:defRPr sz="5400" b="1">
                <a:solidFill>
                  <a:schemeClr val="bg1"/>
                </a:solidFill>
                <a:latin typeface="StagecoachCircular" panose="02010504010101010104" pitchFamily="2" charset="77"/>
                <a:cs typeface="StagecoachCircular" panose="02010504010101010104" pitchFamily="2" charset="77"/>
              </a:defRPr>
            </a:lvl1pPr>
          </a:lstStyle>
          <a:p>
            <a:pPr lvl="0"/>
            <a:r>
              <a:rPr lang="en-GB" dirty="0"/>
              <a:t>Section divider, text </a:t>
            </a:r>
            <a:br>
              <a:rPr lang="en-GB" dirty="0"/>
            </a:br>
            <a:r>
              <a:rPr lang="en-GB" dirty="0"/>
              <a:t>can go across one, </a:t>
            </a:r>
            <a:br>
              <a:rPr lang="en-GB" dirty="0"/>
            </a:br>
            <a:r>
              <a:rPr lang="en-GB" dirty="0"/>
              <a:t>two or three lines</a:t>
            </a:r>
            <a:endParaRPr lang="en-US" dirty="0"/>
          </a:p>
        </p:txBody>
      </p:sp>
      <p:sp>
        <p:nvSpPr>
          <p:cNvPr id="19" name="Text Placeholder 18">
            <a:extLst>
              <a:ext uri="{FF2B5EF4-FFF2-40B4-BE49-F238E27FC236}">
                <a16:creationId xmlns:a16="http://schemas.microsoft.com/office/drawing/2014/main" id="{2C4B6568-9D10-594B-8B1E-8ABF39C0599B}"/>
              </a:ext>
            </a:extLst>
          </p:cNvPr>
          <p:cNvSpPr>
            <a:spLocks noGrp="1"/>
          </p:cNvSpPr>
          <p:nvPr>
            <p:ph type="body" sz="quarter" idx="11" hasCustomPrompt="1"/>
          </p:nvPr>
        </p:nvSpPr>
        <p:spPr>
          <a:xfrm>
            <a:off x="720726" y="3444330"/>
            <a:ext cx="6116334" cy="1046163"/>
          </a:xfrm>
          <a:prstGeom prst="rect">
            <a:avLst/>
          </a:prstGeom>
        </p:spPr>
        <p:txBody>
          <a:bodyPr lIns="0" tIns="0" rIns="0" bIns="0">
            <a:normAutofit/>
          </a:bodyPr>
          <a:lstStyle>
            <a:lvl1pPr marL="0" indent="0">
              <a:spcBef>
                <a:spcPts val="0"/>
              </a:spcBef>
              <a:buFontTx/>
              <a:buNone/>
              <a:defRPr sz="2700">
                <a:solidFill>
                  <a:srgbClr val="051C2C"/>
                </a:solidFill>
                <a:latin typeface="StagecoachCircular" panose="02010504010101010104" pitchFamily="2" charset="77"/>
                <a:cs typeface="StagecoachCircular" panose="02010504010101010104" pitchFamily="2" charset="77"/>
              </a:defRPr>
            </a:lvl1pPr>
          </a:lstStyle>
          <a:p>
            <a:pPr lvl="0"/>
            <a:r>
              <a:rPr lang="en-GB" dirty="0"/>
              <a:t>Subtitle goes here and can run </a:t>
            </a:r>
            <a:br>
              <a:rPr lang="en-GB" dirty="0"/>
            </a:br>
            <a:r>
              <a:rPr lang="en-GB" dirty="0"/>
              <a:t>across two lines if necessary</a:t>
            </a:r>
          </a:p>
        </p:txBody>
      </p:sp>
      <p:pic>
        <p:nvPicPr>
          <p:cNvPr id="9" name="Picture 8" descr="A picture containing drawing&#10;&#10;Description automatically generated">
            <a:extLst>
              <a:ext uri="{FF2B5EF4-FFF2-40B4-BE49-F238E27FC236}">
                <a16:creationId xmlns:a16="http://schemas.microsoft.com/office/drawing/2014/main" id="{3C2A5E50-E711-3549-B980-49F88210DB6D}"/>
              </a:ext>
            </a:extLst>
          </p:cNvPr>
          <p:cNvPicPr>
            <a:picLocks noChangeAspect="1"/>
          </p:cNvPicPr>
          <p:nvPr userDrawn="1"/>
        </p:nvPicPr>
        <p:blipFill>
          <a:blip r:embed="rId3"/>
          <a:stretch>
            <a:fillRect/>
          </a:stretch>
        </p:blipFill>
        <p:spPr>
          <a:xfrm>
            <a:off x="404489" y="5620833"/>
            <a:ext cx="3178800" cy="1079468"/>
          </a:xfrm>
          <a:prstGeom prst="rect">
            <a:avLst/>
          </a:prstGeom>
        </p:spPr>
      </p:pic>
    </p:spTree>
    <p:extLst>
      <p:ext uri="{BB962C8B-B14F-4D97-AF65-F5344CB8AC3E}">
        <p14:creationId xmlns:p14="http://schemas.microsoft.com/office/powerpoint/2010/main" val="5055541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slide_white on blue">
    <p:bg>
      <p:bgPr>
        <a:solidFill>
          <a:srgbClr val="0077C8"/>
        </a:solidFill>
        <a:effectLst/>
      </p:bgPr>
    </p:bg>
    <p:spTree>
      <p:nvGrpSpPr>
        <p:cNvPr id="1" name=""/>
        <p:cNvGrpSpPr/>
        <p:nvPr/>
      </p:nvGrpSpPr>
      <p:grpSpPr>
        <a:xfrm>
          <a:off x="0" y="0"/>
          <a:ext cx="0" cy="0"/>
          <a:chOff x="0" y="0"/>
          <a:chExt cx="0" cy="0"/>
        </a:xfrm>
      </p:grpSpPr>
      <p:pic>
        <p:nvPicPr>
          <p:cNvPr id="8" name="Picture 7" descr="A picture containing black, blue&#10;&#10;Description automatically generated">
            <a:extLst>
              <a:ext uri="{FF2B5EF4-FFF2-40B4-BE49-F238E27FC236}">
                <a16:creationId xmlns:a16="http://schemas.microsoft.com/office/drawing/2014/main" id="{67037931-E3E0-BE4F-9102-B1C599E4B73A}"/>
              </a:ext>
            </a:extLst>
          </p:cNvPr>
          <p:cNvPicPr>
            <a:picLocks noChangeAspect="1"/>
          </p:cNvPicPr>
          <p:nvPr userDrawn="1"/>
        </p:nvPicPr>
        <p:blipFill rotWithShape="1">
          <a:blip r:embed="rId2">
            <a:alphaModFix amt="5000"/>
          </a:blip>
          <a:srcRect r="37390" b="44454"/>
          <a:stretch/>
        </p:blipFill>
        <p:spPr>
          <a:xfrm>
            <a:off x="5269328" y="718707"/>
            <a:ext cx="6920272" cy="6139293"/>
          </a:xfrm>
          <a:prstGeom prst="rect">
            <a:avLst/>
          </a:prstGeom>
        </p:spPr>
      </p:pic>
      <p:sp>
        <p:nvSpPr>
          <p:cNvPr id="16" name="Text Placeholder 15">
            <a:extLst>
              <a:ext uri="{FF2B5EF4-FFF2-40B4-BE49-F238E27FC236}">
                <a16:creationId xmlns:a16="http://schemas.microsoft.com/office/drawing/2014/main" id="{3B196883-F245-9E42-97E7-48EE0425FFA9}"/>
              </a:ext>
            </a:extLst>
          </p:cNvPr>
          <p:cNvSpPr>
            <a:spLocks noGrp="1"/>
          </p:cNvSpPr>
          <p:nvPr>
            <p:ph type="body" sz="quarter" idx="10" hasCustomPrompt="1"/>
          </p:nvPr>
        </p:nvSpPr>
        <p:spPr>
          <a:xfrm>
            <a:off x="720000" y="856727"/>
            <a:ext cx="6690934" cy="2253181"/>
          </a:xfrm>
          <a:prstGeom prst="rect">
            <a:avLst/>
          </a:prstGeom>
        </p:spPr>
        <p:txBody>
          <a:bodyPr wrap="none" lIns="0" tIns="0" rIns="0" bIns="0" anchor="b" anchorCtr="0">
            <a:spAutoFit/>
          </a:bodyPr>
          <a:lstStyle>
            <a:lvl1pPr marL="0" indent="0">
              <a:lnSpc>
                <a:spcPts val="5800"/>
              </a:lnSpc>
              <a:spcBef>
                <a:spcPts val="0"/>
              </a:spcBef>
              <a:buFontTx/>
              <a:buNone/>
              <a:defRPr sz="5400" b="1">
                <a:solidFill>
                  <a:schemeClr val="bg1"/>
                </a:solidFill>
                <a:latin typeface="StagecoachCircular" panose="02010504010101010104" pitchFamily="2" charset="77"/>
                <a:cs typeface="StagecoachCircular" panose="02010504010101010104" pitchFamily="2" charset="77"/>
              </a:defRPr>
            </a:lvl1pPr>
          </a:lstStyle>
          <a:p>
            <a:pPr lvl="0"/>
            <a:r>
              <a:rPr lang="en-GB" dirty="0"/>
              <a:t>Section divider, text </a:t>
            </a:r>
            <a:br>
              <a:rPr lang="en-GB" dirty="0"/>
            </a:br>
            <a:r>
              <a:rPr lang="en-GB" dirty="0"/>
              <a:t>can go across one, </a:t>
            </a:r>
            <a:br>
              <a:rPr lang="en-GB" dirty="0"/>
            </a:br>
            <a:r>
              <a:rPr lang="en-GB" dirty="0"/>
              <a:t>two or three lines</a:t>
            </a:r>
            <a:endParaRPr lang="en-US" dirty="0"/>
          </a:p>
        </p:txBody>
      </p:sp>
      <p:sp>
        <p:nvSpPr>
          <p:cNvPr id="19" name="Text Placeholder 18">
            <a:extLst>
              <a:ext uri="{FF2B5EF4-FFF2-40B4-BE49-F238E27FC236}">
                <a16:creationId xmlns:a16="http://schemas.microsoft.com/office/drawing/2014/main" id="{2C4B6568-9D10-594B-8B1E-8ABF39C0599B}"/>
              </a:ext>
            </a:extLst>
          </p:cNvPr>
          <p:cNvSpPr>
            <a:spLocks noGrp="1"/>
          </p:cNvSpPr>
          <p:nvPr>
            <p:ph type="body" sz="quarter" idx="11" hasCustomPrompt="1"/>
          </p:nvPr>
        </p:nvSpPr>
        <p:spPr>
          <a:xfrm>
            <a:off x="720726" y="3444330"/>
            <a:ext cx="6116334" cy="1046163"/>
          </a:xfrm>
          <a:prstGeom prst="rect">
            <a:avLst/>
          </a:prstGeom>
        </p:spPr>
        <p:txBody>
          <a:bodyPr lIns="0" tIns="0" rIns="0" bIns="0">
            <a:normAutofit/>
          </a:bodyPr>
          <a:lstStyle>
            <a:lvl1pPr marL="0" indent="0">
              <a:spcBef>
                <a:spcPts val="0"/>
              </a:spcBef>
              <a:buFontTx/>
              <a:buNone/>
              <a:defRPr sz="2700">
                <a:solidFill>
                  <a:srgbClr val="051C2C"/>
                </a:solidFill>
                <a:latin typeface="StagecoachCircular" panose="02010504010101010104" pitchFamily="2" charset="77"/>
                <a:cs typeface="StagecoachCircular" panose="02010504010101010104" pitchFamily="2" charset="77"/>
              </a:defRPr>
            </a:lvl1pPr>
          </a:lstStyle>
          <a:p>
            <a:pPr lvl="0"/>
            <a:r>
              <a:rPr lang="en-GB" dirty="0"/>
              <a:t>Subtitle goes here and can run </a:t>
            </a:r>
            <a:br>
              <a:rPr lang="en-GB" dirty="0"/>
            </a:br>
            <a:r>
              <a:rPr lang="en-GB" dirty="0"/>
              <a:t>across two lines if necessary</a:t>
            </a:r>
          </a:p>
        </p:txBody>
      </p:sp>
      <p:pic>
        <p:nvPicPr>
          <p:cNvPr id="9" name="Picture 8" descr="A picture containing drawing&#10;&#10;Description automatically generated">
            <a:extLst>
              <a:ext uri="{FF2B5EF4-FFF2-40B4-BE49-F238E27FC236}">
                <a16:creationId xmlns:a16="http://schemas.microsoft.com/office/drawing/2014/main" id="{14EDDAE2-4C17-314F-8801-FC07B02DD2FB}"/>
              </a:ext>
            </a:extLst>
          </p:cNvPr>
          <p:cNvPicPr>
            <a:picLocks noChangeAspect="1"/>
          </p:cNvPicPr>
          <p:nvPr userDrawn="1"/>
        </p:nvPicPr>
        <p:blipFill>
          <a:blip r:embed="rId3"/>
          <a:stretch>
            <a:fillRect/>
          </a:stretch>
        </p:blipFill>
        <p:spPr>
          <a:xfrm>
            <a:off x="404489" y="5620833"/>
            <a:ext cx="3178800" cy="1079468"/>
          </a:xfrm>
          <a:prstGeom prst="rect">
            <a:avLst/>
          </a:prstGeom>
        </p:spPr>
      </p:pic>
    </p:spTree>
    <p:extLst>
      <p:ext uri="{BB962C8B-B14F-4D97-AF65-F5344CB8AC3E}">
        <p14:creationId xmlns:p14="http://schemas.microsoft.com/office/powerpoint/2010/main" val="394470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slide_white on green">
    <p:bg>
      <p:bgPr>
        <a:solidFill>
          <a:srgbClr val="009B77"/>
        </a:solidFill>
        <a:effectLst/>
      </p:bgPr>
    </p:bg>
    <p:spTree>
      <p:nvGrpSpPr>
        <p:cNvPr id="1" name=""/>
        <p:cNvGrpSpPr/>
        <p:nvPr/>
      </p:nvGrpSpPr>
      <p:grpSpPr>
        <a:xfrm>
          <a:off x="0" y="0"/>
          <a:ext cx="0" cy="0"/>
          <a:chOff x="0" y="0"/>
          <a:chExt cx="0" cy="0"/>
        </a:xfrm>
      </p:grpSpPr>
      <p:pic>
        <p:nvPicPr>
          <p:cNvPr id="8" name="Picture 7" descr="A picture containing black, blue&#10;&#10;Description automatically generated">
            <a:extLst>
              <a:ext uri="{FF2B5EF4-FFF2-40B4-BE49-F238E27FC236}">
                <a16:creationId xmlns:a16="http://schemas.microsoft.com/office/drawing/2014/main" id="{76B9DCDB-9D65-704A-97E9-1F5B59B8CFBC}"/>
              </a:ext>
            </a:extLst>
          </p:cNvPr>
          <p:cNvPicPr>
            <a:picLocks noChangeAspect="1"/>
          </p:cNvPicPr>
          <p:nvPr userDrawn="1"/>
        </p:nvPicPr>
        <p:blipFill rotWithShape="1">
          <a:blip r:embed="rId2">
            <a:alphaModFix amt="5000"/>
          </a:blip>
          <a:srcRect r="37390" b="44454"/>
          <a:stretch/>
        </p:blipFill>
        <p:spPr>
          <a:xfrm>
            <a:off x="5269328" y="718707"/>
            <a:ext cx="6920272" cy="6139293"/>
          </a:xfrm>
          <a:prstGeom prst="rect">
            <a:avLst/>
          </a:prstGeom>
        </p:spPr>
      </p:pic>
      <p:sp>
        <p:nvSpPr>
          <p:cNvPr id="16" name="Text Placeholder 15">
            <a:extLst>
              <a:ext uri="{FF2B5EF4-FFF2-40B4-BE49-F238E27FC236}">
                <a16:creationId xmlns:a16="http://schemas.microsoft.com/office/drawing/2014/main" id="{3B196883-F245-9E42-97E7-48EE0425FFA9}"/>
              </a:ext>
            </a:extLst>
          </p:cNvPr>
          <p:cNvSpPr>
            <a:spLocks noGrp="1"/>
          </p:cNvSpPr>
          <p:nvPr>
            <p:ph type="body" sz="quarter" idx="10" hasCustomPrompt="1"/>
          </p:nvPr>
        </p:nvSpPr>
        <p:spPr>
          <a:xfrm>
            <a:off x="720000" y="856727"/>
            <a:ext cx="6690934" cy="2253181"/>
          </a:xfrm>
          <a:prstGeom prst="rect">
            <a:avLst/>
          </a:prstGeom>
        </p:spPr>
        <p:txBody>
          <a:bodyPr wrap="none" lIns="0" tIns="0" rIns="0" bIns="0" anchor="b" anchorCtr="0">
            <a:spAutoFit/>
          </a:bodyPr>
          <a:lstStyle>
            <a:lvl1pPr marL="0" indent="0">
              <a:lnSpc>
                <a:spcPts val="5800"/>
              </a:lnSpc>
              <a:spcBef>
                <a:spcPts val="0"/>
              </a:spcBef>
              <a:buFontTx/>
              <a:buNone/>
              <a:defRPr sz="5400" b="1">
                <a:solidFill>
                  <a:schemeClr val="bg1"/>
                </a:solidFill>
                <a:latin typeface="StagecoachCircular" panose="02010504010101010104" pitchFamily="2" charset="77"/>
                <a:cs typeface="StagecoachCircular" panose="02010504010101010104" pitchFamily="2" charset="77"/>
              </a:defRPr>
            </a:lvl1pPr>
          </a:lstStyle>
          <a:p>
            <a:pPr lvl="0"/>
            <a:r>
              <a:rPr lang="en-GB" dirty="0"/>
              <a:t>Section divider, text </a:t>
            </a:r>
            <a:br>
              <a:rPr lang="en-GB" dirty="0"/>
            </a:br>
            <a:r>
              <a:rPr lang="en-GB" dirty="0"/>
              <a:t>can go across one, </a:t>
            </a:r>
            <a:br>
              <a:rPr lang="en-GB" dirty="0"/>
            </a:br>
            <a:r>
              <a:rPr lang="en-GB" dirty="0"/>
              <a:t>two or three lines</a:t>
            </a:r>
            <a:endParaRPr lang="en-US" dirty="0"/>
          </a:p>
        </p:txBody>
      </p:sp>
      <p:sp>
        <p:nvSpPr>
          <p:cNvPr id="19" name="Text Placeholder 18">
            <a:extLst>
              <a:ext uri="{FF2B5EF4-FFF2-40B4-BE49-F238E27FC236}">
                <a16:creationId xmlns:a16="http://schemas.microsoft.com/office/drawing/2014/main" id="{2C4B6568-9D10-594B-8B1E-8ABF39C0599B}"/>
              </a:ext>
            </a:extLst>
          </p:cNvPr>
          <p:cNvSpPr>
            <a:spLocks noGrp="1"/>
          </p:cNvSpPr>
          <p:nvPr>
            <p:ph type="body" sz="quarter" idx="11" hasCustomPrompt="1"/>
          </p:nvPr>
        </p:nvSpPr>
        <p:spPr>
          <a:xfrm>
            <a:off x="720726" y="3444330"/>
            <a:ext cx="6116334" cy="1046163"/>
          </a:xfrm>
          <a:prstGeom prst="rect">
            <a:avLst/>
          </a:prstGeom>
        </p:spPr>
        <p:txBody>
          <a:bodyPr lIns="0" tIns="0" rIns="0" bIns="0">
            <a:normAutofit/>
          </a:bodyPr>
          <a:lstStyle>
            <a:lvl1pPr marL="0" indent="0">
              <a:spcBef>
                <a:spcPts val="0"/>
              </a:spcBef>
              <a:buFontTx/>
              <a:buNone/>
              <a:defRPr sz="2700">
                <a:solidFill>
                  <a:srgbClr val="051C2C"/>
                </a:solidFill>
                <a:latin typeface="StagecoachCircular" panose="02010504010101010104" pitchFamily="2" charset="77"/>
                <a:cs typeface="StagecoachCircular" panose="02010504010101010104" pitchFamily="2" charset="77"/>
              </a:defRPr>
            </a:lvl1pPr>
          </a:lstStyle>
          <a:p>
            <a:pPr lvl="0"/>
            <a:r>
              <a:rPr lang="en-GB" dirty="0"/>
              <a:t>Subtitle goes here and can run </a:t>
            </a:r>
            <a:br>
              <a:rPr lang="en-GB" dirty="0"/>
            </a:br>
            <a:r>
              <a:rPr lang="en-GB" dirty="0"/>
              <a:t>across two lines if necessary</a:t>
            </a:r>
          </a:p>
        </p:txBody>
      </p:sp>
      <p:pic>
        <p:nvPicPr>
          <p:cNvPr id="9" name="Picture 8" descr="A picture containing drawing&#10;&#10;Description automatically generated">
            <a:extLst>
              <a:ext uri="{FF2B5EF4-FFF2-40B4-BE49-F238E27FC236}">
                <a16:creationId xmlns:a16="http://schemas.microsoft.com/office/drawing/2014/main" id="{85142C24-BF8C-1E4F-85E3-170A2AE94E14}"/>
              </a:ext>
            </a:extLst>
          </p:cNvPr>
          <p:cNvPicPr>
            <a:picLocks noChangeAspect="1"/>
          </p:cNvPicPr>
          <p:nvPr userDrawn="1"/>
        </p:nvPicPr>
        <p:blipFill>
          <a:blip r:embed="rId3"/>
          <a:stretch>
            <a:fillRect/>
          </a:stretch>
        </p:blipFill>
        <p:spPr>
          <a:xfrm>
            <a:off x="404489" y="5620833"/>
            <a:ext cx="3178800" cy="1079468"/>
          </a:xfrm>
          <a:prstGeom prst="rect">
            <a:avLst/>
          </a:prstGeom>
        </p:spPr>
      </p:pic>
    </p:spTree>
    <p:extLst>
      <p:ext uri="{BB962C8B-B14F-4D97-AF65-F5344CB8AC3E}">
        <p14:creationId xmlns:p14="http://schemas.microsoft.com/office/powerpoint/2010/main" val="37892222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slide_text on image 1">
    <p:bg>
      <p:bgRef idx="1001">
        <a:schemeClr val="bg1"/>
      </p:bgRef>
    </p:bg>
    <p:spTree>
      <p:nvGrpSpPr>
        <p:cNvPr id="1" name=""/>
        <p:cNvGrpSpPr/>
        <p:nvPr/>
      </p:nvGrpSpPr>
      <p:grpSpPr>
        <a:xfrm>
          <a:off x="0" y="0"/>
          <a:ext cx="0" cy="0"/>
          <a:chOff x="0" y="0"/>
          <a:chExt cx="0" cy="0"/>
        </a:xfrm>
      </p:grpSpPr>
      <p:pic>
        <p:nvPicPr>
          <p:cNvPr id="5" name="Picture 4" descr="A dog walking on the floor&#10;&#10;Description automatically generated">
            <a:extLst>
              <a:ext uri="{FF2B5EF4-FFF2-40B4-BE49-F238E27FC236}">
                <a16:creationId xmlns:a16="http://schemas.microsoft.com/office/drawing/2014/main" id="{6375ADAE-126C-644E-9EF8-22177EF3567B}"/>
              </a:ext>
            </a:extLst>
          </p:cNvPr>
          <p:cNvPicPr>
            <a:picLocks noChangeAspect="1"/>
          </p:cNvPicPr>
          <p:nvPr userDrawn="1"/>
        </p:nvPicPr>
        <p:blipFill rotWithShape="1">
          <a:blip r:embed="rId2">
            <a:alphaModFix/>
          </a:blip>
          <a:srcRect l="11242" t="26115" b="4755"/>
          <a:stretch/>
        </p:blipFill>
        <p:spPr>
          <a:xfrm flipH="1">
            <a:off x="-2" y="0"/>
            <a:ext cx="12192002" cy="6858000"/>
          </a:xfrm>
          <a:prstGeom prst="rect">
            <a:avLst/>
          </a:prstGeom>
        </p:spPr>
      </p:pic>
      <p:pic>
        <p:nvPicPr>
          <p:cNvPr id="7" name="Picture 6">
            <a:extLst>
              <a:ext uri="{FF2B5EF4-FFF2-40B4-BE49-F238E27FC236}">
                <a16:creationId xmlns:a16="http://schemas.microsoft.com/office/drawing/2014/main" id="{6D0F4809-B426-BB42-A2FC-A430C847F455}"/>
              </a:ext>
            </a:extLst>
          </p:cNvPr>
          <p:cNvPicPr>
            <a:picLocks/>
          </p:cNvPicPr>
          <p:nvPr userDrawn="1"/>
        </p:nvPicPr>
        <p:blipFill>
          <a:blip r:embed="rId3"/>
          <a:stretch>
            <a:fillRect/>
          </a:stretch>
        </p:blipFill>
        <p:spPr>
          <a:xfrm>
            <a:off x="0" y="6714000"/>
            <a:ext cx="12189600" cy="144000"/>
          </a:xfrm>
          <a:prstGeom prst="rect">
            <a:avLst/>
          </a:prstGeom>
        </p:spPr>
      </p:pic>
      <p:sp>
        <p:nvSpPr>
          <p:cNvPr id="6" name="Text Placeholder 15">
            <a:extLst>
              <a:ext uri="{FF2B5EF4-FFF2-40B4-BE49-F238E27FC236}">
                <a16:creationId xmlns:a16="http://schemas.microsoft.com/office/drawing/2014/main" id="{EB0EEBC5-436C-E245-A83F-1BE6BC6C3C0C}"/>
              </a:ext>
            </a:extLst>
          </p:cNvPr>
          <p:cNvSpPr>
            <a:spLocks noGrp="1"/>
          </p:cNvSpPr>
          <p:nvPr>
            <p:ph type="body" sz="quarter" idx="13" hasCustomPrompt="1"/>
          </p:nvPr>
        </p:nvSpPr>
        <p:spPr>
          <a:xfrm>
            <a:off x="720000" y="856727"/>
            <a:ext cx="6690934" cy="2253181"/>
          </a:xfrm>
          <a:prstGeom prst="rect">
            <a:avLst/>
          </a:prstGeom>
        </p:spPr>
        <p:txBody>
          <a:bodyPr wrap="none" lIns="0" tIns="0" rIns="0" bIns="0" anchor="b" anchorCtr="0">
            <a:spAutoFit/>
          </a:bodyPr>
          <a:lstStyle>
            <a:lvl1pPr marL="0" indent="0">
              <a:lnSpc>
                <a:spcPts val="5800"/>
              </a:lnSpc>
              <a:spcBef>
                <a:spcPts val="0"/>
              </a:spcBef>
              <a:buFontTx/>
              <a:buNone/>
              <a:defRPr sz="5400" b="1">
                <a:solidFill>
                  <a:schemeClr val="bg1"/>
                </a:solidFill>
                <a:effectLst>
                  <a:outerShdw blurRad="317500" algn="ctr" rotWithShape="0">
                    <a:prstClr val="black">
                      <a:alpha val="40000"/>
                    </a:prstClr>
                  </a:outerShdw>
                </a:effectLst>
                <a:latin typeface="StagecoachCircular" panose="02010504010101010104" pitchFamily="2" charset="77"/>
                <a:cs typeface="StagecoachCircular" panose="02010504010101010104" pitchFamily="2" charset="77"/>
              </a:defRPr>
            </a:lvl1pPr>
          </a:lstStyle>
          <a:p>
            <a:pPr lvl="0"/>
            <a:r>
              <a:rPr lang="en-GB" dirty="0"/>
              <a:t>Section divider, text </a:t>
            </a:r>
            <a:br>
              <a:rPr lang="en-GB" dirty="0"/>
            </a:br>
            <a:r>
              <a:rPr lang="en-GB" dirty="0"/>
              <a:t>can go across one, </a:t>
            </a:r>
            <a:br>
              <a:rPr lang="en-GB" dirty="0"/>
            </a:br>
            <a:r>
              <a:rPr lang="en-GB" dirty="0"/>
              <a:t>two or three lines</a:t>
            </a:r>
            <a:endParaRPr lang="en-US" dirty="0"/>
          </a:p>
        </p:txBody>
      </p:sp>
      <p:sp>
        <p:nvSpPr>
          <p:cNvPr id="8" name="Text Placeholder 18">
            <a:extLst>
              <a:ext uri="{FF2B5EF4-FFF2-40B4-BE49-F238E27FC236}">
                <a16:creationId xmlns:a16="http://schemas.microsoft.com/office/drawing/2014/main" id="{93ABA153-4F3E-4042-BEC2-A75241326243}"/>
              </a:ext>
            </a:extLst>
          </p:cNvPr>
          <p:cNvSpPr>
            <a:spLocks noGrp="1"/>
          </p:cNvSpPr>
          <p:nvPr>
            <p:ph type="body" sz="quarter" idx="11" hasCustomPrompt="1"/>
          </p:nvPr>
        </p:nvSpPr>
        <p:spPr>
          <a:xfrm>
            <a:off x="720726" y="3444330"/>
            <a:ext cx="6116334" cy="1046163"/>
          </a:xfrm>
          <a:prstGeom prst="rect">
            <a:avLst/>
          </a:prstGeom>
        </p:spPr>
        <p:txBody>
          <a:bodyPr lIns="0" tIns="0" rIns="0" bIns="0">
            <a:normAutofit/>
          </a:bodyPr>
          <a:lstStyle>
            <a:lvl1pPr marL="0" indent="0">
              <a:spcBef>
                <a:spcPts val="0"/>
              </a:spcBef>
              <a:buFontTx/>
              <a:buNone/>
              <a:defRPr sz="2700">
                <a:solidFill>
                  <a:srgbClr val="051C2C"/>
                </a:solidFill>
                <a:latin typeface="StagecoachCircular" panose="02010504010101010104" pitchFamily="2" charset="77"/>
                <a:cs typeface="StagecoachCircular" panose="02010504010101010104" pitchFamily="2" charset="77"/>
              </a:defRPr>
            </a:lvl1pPr>
          </a:lstStyle>
          <a:p>
            <a:pPr lvl="0"/>
            <a:r>
              <a:rPr lang="en-GB" dirty="0"/>
              <a:t>Subtitle goes here and can run </a:t>
            </a:r>
            <a:br>
              <a:rPr lang="en-GB" dirty="0"/>
            </a:br>
            <a:r>
              <a:rPr lang="en-GB" dirty="0"/>
              <a:t>across two lines if necessary</a:t>
            </a:r>
          </a:p>
        </p:txBody>
      </p:sp>
      <p:pic>
        <p:nvPicPr>
          <p:cNvPr id="12" name="Picture 11" descr="A picture containing drawing&#10;&#10;Description automatically generated">
            <a:extLst>
              <a:ext uri="{FF2B5EF4-FFF2-40B4-BE49-F238E27FC236}">
                <a16:creationId xmlns:a16="http://schemas.microsoft.com/office/drawing/2014/main" id="{6426FE0E-7A8D-B94D-9ABB-9A9CE534DCF6}"/>
              </a:ext>
            </a:extLst>
          </p:cNvPr>
          <p:cNvPicPr>
            <a:picLocks noChangeAspect="1"/>
          </p:cNvPicPr>
          <p:nvPr userDrawn="1"/>
        </p:nvPicPr>
        <p:blipFill>
          <a:blip r:embed="rId4"/>
          <a:stretch>
            <a:fillRect/>
          </a:stretch>
        </p:blipFill>
        <p:spPr>
          <a:xfrm>
            <a:off x="404489" y="5620833"/>
            <a:ext cx="3178800" cy="1079468"/>
          </a:xfrm>
          <a:prstGeom prst="rect">
            <a:avLst/>
          </a:prstGeom>
        </p:spPr>
      </p:pic>
    </p:spTree>
    <p:extLst>
      <p:ext uri="{BB962C8B-B14F-4D97-AF65-F5344CB8AC3E}">
        <p14:creationId xmlns:p14="http://schemas.microsoft.com/office/powerpoint/2010/main" val="385685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withEffect">
                  <p:stCondLst>
                    <p:cond delay="10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10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slide_text on image 2">
    <p:bg>
      <p:bgRef idx="1001">
        <a:schemeClr val="bg1"/>
      </p:bgRef>
    </p:bg>
    <p:spTree>
      <p:nvGrpSpPr>
        <p:cNvPr id="1" name=""/>
        <p:cNvGrpSpPr/>
        <p:nvPr/>
      </p:nvGrpSpPr>
      <p:grpSpPr>
        <a:xfrm>
          <a:off x="0" y="0"/>
          <a:ext cx="0" cy="0"/>
          <a:chOff x="0" y="0"/>
          <a:chExt cx="0" cy="0"/>
        </a:xfrm>
      </p:grpSpPr>
      <p:pic>
        <p:nvPicPr>
          <p:cNvPr id="9" name="Picture 8" descr="A group of people around each other&#10;&#10;Description automatically generated">
            <a:extLst>
              <a:ext uri="{FF2B5EF4-FFF2-40B4-BE49-F238E27FC236}">
                <a16:creationId xmlns:a16="http://schemas.microsoft.com/office/drawing/2014/main" id="{FC983942-1A13-6349-A443-39F2CCF2FCB0}"/>
              </a:ext>
            </a:extLst>
          </p:cNvPr>
          <p:cNvPicPr>
            <a:picLocks noChangeAspect="1"/>
          </p:cNvPicPr>
          <p:nvPr userDrawn="1"/>
        </p:nvPicPr>
        <p:blipFill rotWithShape="1">
          <a:blip r:embed="rId2"/>
          <a:srcRect t="9691" b="17184"/>
          <a:stretch/>
        </p:blipFill>
        <p:spPr>
          <a:xfrm>
            <a:off x="0" y="0"/>
            <a:ext cx="12192000" cy="6858000"/>
          </a:xfrm>
          <a:prstGeom prst="rect">
            <a:avLst/>
          </a:prstGeom>
        </p:spPr>
      </p:pic>
      <p:pic>
        <p:nvPicPr>
          <p:cNvPr id="7" name="Picture 6">
            <a:extLst>
              <a:ext uri="{FF2B5EF4-FFF2-40B4-BE49-F238E27FC236}">
                <a16:creationId xmlns:a16="http://schemas.microsoft.com/office/drawing/2014/main" id="{6D0F4809-B426-BB42-A2FC-A430C847F455}"/>
              </a:ext>
            </a:extLst>
          </p:cNvPr>
          <p:cNvPicPr>
            <a:picLocks/>
          </p:cNvPicPr>
          <p:nvPr userDrawn="1"/>
        </p:nvPicPr>
        <p:blipFill>
          <a:blip r:embed="rId3"/>
          <a:stretch>
            <a:fillRect/>
          </a:stretch>
        </p:blipFill>
        <p:spPr>
          <a:xfrm>
            <a:off x="0" y="6714000"/>
            <a:ext cx="12189600" cy="144000"/>
          </a:xfrm>
          <a:prstGeom prst="rect">
            <a:avLst/>
          </a:prstGeom>
        </p:spPr>
      </p:pic>
      <p:sp>
        <p:nvSpPr>
          <p:cNvPr id="6" name="Text Placeholder 15">
            <a:extLst>
              <a:ext uri="{FF2B5EF4-FFF2-40B4-BE49-F238E27FC236}">
                <a16:creationId xmlns:a16="http://schemas.microsoft.com/office/drawing/2014/main" id="{EB0EEBC5-436C-E245-A83F-1BE6BC6C3C0C}"/>
              </a:ext>
            </a:extLst>
          </p:cNvPr>
          <p:cNvSpPr>
            <a:spLocks noGrp="1"/>
          </p:cNvSpPr>
          <p:nvPr>
            <p:ph type="body" sz="quarter" idx="13" hasCustomPrompt="1"/>
          </p:nvPr>
        </p:nvSpPr>
        <p:spPr>
          <a:xfrm>
            <a:off x="720000" y="878528"/>
            <a:ext cx="8068400" cy="1509388"/>
          </a:xfrm>
          <a:prstGeom prst="rect">
            <a:avLst/>
          </a:prstGeom>
        </p:spPr>
        <p:txBody>
          <a:bodyPr wrap="square" lIns="0" tIns="0" rIns="0" bIns="0" anchor="t" anchorCtr="0">
            <a:spAutoFit/>
          </a:bodyPr>
          <a:lstStyle>
            <a:lvl1pPr marL="0" indent="0">
              <a:lnSpc>
                <a:spcPts val="5800"/>
              </a:lnSpc>
              <a:spcBef>
                <a:spcPts val="0"/>
              </a:spcBef>
              <a:buFontTx/>
              <a:buNone/>
              <a:defRPr sz="5400" b="1">
                <a:solidFill>
                  <a:srgbClr val="0077C8"/>
                </a:solidFill>
                <a:effectLst/>
                <a:latin typeface="StagecoachCircular" panose="02010504010101010104" pitchFamily="2" charset="77"/>
                <a:cs typeface="StagecoachCircular" panose="02010504010101010104" pitchFamily="2" charset="77"/>
              </a:defRPr>
            </a:lvl1pPr>
          </a:lstStyle>
          <a:p>
            <a:pPr lvl="0"/>
            <a:r>
              <a:rPr lang="en-GB" dirty="0"/>
              <a:t>Section divider, text can go across two lines</a:t>
            </a:r>
            <a:endParaRPr lang="en-US" dirty="0"/>
          </a:p>
        </p:txBody>
      </p:sp>
      <p:sp>
        <p:nvSpPr>
          <p:cNvPr id="8" name="Text Placeholder 18">
            <a:extLst>
              <a:ext uri="{FF2B5EF4-FFF2-40B4-BE49-F238E27FC236}">
                <a16:creationId xmlns:a16="http://schemas.microsoft.com/office/drawing/2014/main" id="{93ABA153-4F3E-4042-BEC2-A75241326243}"/>
              </a:ext>
            </a:extLst>
          </p:cNvPr>
          <p:cNvSpPr>
            <a:spLocks noGrp="1"/>
          </p:cNvSpPr>
          <p:nvPr>
            <p:ph type="body" sz="quarter" idx="11" hasCustomPrompt="1"/>
          </p:nvPr>
        </p:nvSpPr>
        <p:spPr>
          <a:xfrm>
            <a:off x="720726" y="2734261"/>
            <a:ext cx="6116334" cy="1046163"/>
          </a:xfrm>
          <a:prstGeom prst="rect">
            <a:avLst/>
          </a:prstGeom>
        </p:spPr>
        <p:txBody>
          <a:bodyPr lIns="0" tIns="0" rIns="0" bIns="0">
            <a:normAutofit/>
          </a:bodyPr>
          <a:lstStyle>
            <a:lvl1pPr marL="0" indent="0">
              <a:spcBef>
                <a:spcPts val="0"/>
              </a:spcBef>
              <a:buFontTx/>
              <a:buNone/>
              <a:defRPr sz="2700" baseline="0">
                <a:solidFill>
                  <a:srgbClr val="051C2C"/>
                </a:solidFill>
                <a:latin typeface="StagecoachCircular" panose="02010504010101010104" pitchFamily="2" charset="77"/>
                <a:cs typeface="StagecoachCircular" panose="02010504010101010104" pitchFamily="2" charset="77"/>
              </a:defRPr>
            </a:lvl1pPr>
          </a:lstStyle>
          <a:p>
            <a:pPr lvl="0"/>
            <a:r>
              <a:rPr lang="en-GB" dirty="0"/>
              <a:t>One line of explanatory text here.</a:t>
            </a:r>
          </a:p>
        </p:txBody>
      </p:sp>
      <p:pic>
        <p:nvPicPr>
          <p:cNvPr id="12" name="Picture 11" descr="A picture containing drawing&#10;&#10;Description automatically generated">
            <a:extLst>
              <a:ext uri="{FF2B5EF4-FFF2-40B4-BE49-F238E27FC236}">
                <a16:creationId xmlns:a16="http://schemas.microsoft.com/office/drawing/2014/main" id="{6426FE0E-7A8D-B94D-9ABB-9A9CE534DCF6}"/>
              </a:ext>
            </a:extLst>
          </p:cNvPr>
          <p:cNvPicPr>
            <a:picLocks noChangeAspect="1"/>
          </p:cNvPicPr>
          <p:nvPr userDrawn="1"/>
        </p:nvPicPr>
        <p:blipFill>
          <a:blip r:embed="rId4"/>
          <a:stretch>
            <a:fillRect/>
          </a:stretch>
        </p:blipFill>
        <p:spPr>
          <a:xfrm>
            <a:off x="404489" y="5620833"/>
            <a:ext cx="3178800" cy="1079468"/>
          </a:xfrm>
          <a:prstGeom prst="rect">
            <a:avLst/>
          </a:prstGeom>
        </p:spPr>
      </p:pic>
    </p:spTree>
    <p:extLst>
      <p:ext uri="{BB962C8B-B14F-4D97-AF65-F5344CB8AC3E}">
        <p14:creationId xmlns:p14="http://schemas.microsoft.com/office/powerpoint/2010/main" val="9270043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withEffect">
                  <p:stCondLst>
                    <p:cond delay="10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10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slide_text on image 3">
    <p:bg>
      <p:bgRef idx="1001">
        <a:schemeClr val="bg1"/>
      </p:bgRef>
    </p:bg>
    <p:spTree>
      <p:nvGrpSpPr>
        <p:cNvPr id="1" name=""/>
        <p:cNvGrpSpPr/>
        <p:nvPr/>
      </p:nvGrpSpPr>
      <p:grpSpPr>
        <a:xfrm>
          <a:off x="0" y="0"/>
          <a:ext cx="0" cy="0"/>
          <a:chOff x="0" y="0"/>
          <a:chExt cx="0" cy="0"/>
        </a:xfrm>
      </p:grpSpPr>
      <p:pic>
        <p:nvPicPr>
          <p:cNvPr id="9" name="Picture 8" descr="A person standing in a room&#10;&#10;Description automatically generated">
            <a:extLst>
              <a:ext uri="{FF2B5EF4-FFF2-40B4-BE49-F238E27FC236}">
                <a16:creationId xmlns:a16="http://schemas.microsoft.com/office/drawing/2014/main" id="{76D303A6-2375-AA40-B3EF-AB1CFCF34718}"/>
              </a:ext>
            </a:extLst>
          </p:cNvPr>
          <p:cNvPicPr>
            <a:picLocks noChangeAspect="1"/>
          </p:cNvPicPr>
          <p:nvPr userDrawn="1"/>
        </p:nvPicPr>
        <p:blipFill rotWithShape="1">
          <a:blip r:embed="rId2"/>
          <a:srcRect t="10315" b="16545"/>
          <a:stretch/>
        </p:blipFill>
        <p:spPr>
          <a:xfrm>
            <a:off x="0" y="1"/>
            <a:ext cx="12189600" cy="6858000"/>
          </a:xfrm>
          <a:prstGeom prst="rect">
            <a:avLst/>
          </a:prstGeom>
        </p:spPr>
      </p:pic>
      <p:pic>
        <p:nvPicPr>
          <p:cNvPr id="7" name="Picture 6">
            <a:extLst>
              <a:ext uri="{FF2B5EF4-FFF2-40B4-BE49-F238E27FC236}">
                <a16:creationId xmlns:a16="http://schemas.microsoft.com/office/drawing/2014/main" id="{6D0F4809-B426-BB42-A2FC-A430C847F455}"/>
              </a:ext>
            </a:extLst>
          </p:cNvPr>
          <p:cNvPicPr>
            <a:picLocks/>
          </p:cNvPicPr>
          <p:nvPr userDrawn="1"/>
        </p:nvPicPr>
        <p:blipFill>
          <a:blip r:embed="rId3"/>
          <a:stretch>
            <a:fillRect/>
          </a:stretch>
        </p:blipFill>
        <p:spPr>
          <a:xfrm>
            <a:off x="0" y="6714000"/>
            <a:ext cx="12189600" cy="144000"/>
          </a:xfrm>
          <a:prstGeom prst="rect">
            <a:avLst/>
          </a:prstGeom>
        </p:spPr>
      </p:pic>
      <p:sp>
        <p:nvSpPr>
          <p:cNvPr id="6" name="Text Placeholder 15">
            <a:extLst>
              <a:ext uri="{FF2B5EF4-FFF2-40B4-BE49-F238E27FC236}">
                <a16:creationId xmlns:a16="http://schemas.microsoft.com/office/drawing/2014/main" id="{EB0EEBC5-436C-E245-A83F-1BE6BC6C3C0C}"/>
              </a:ext>
            </a:extLst>
          </p:cNvPr>
          <p:cNvSpPr>
            <a:spLocks noGrp="1"/>
          </p:cNvSpPr>
          <p:nvPr>
            <p:ph type="body" sz="quarter" idx="13" hasCustomPrompt="1"/>
          </p:nvPr>
        </p:nvSpPr>
        <p:spPr>
          <a:xfrm>
            <a:off x="720000" y="856727"/>
            <a:ext cx="6096221" cy="2253181"/>
          </a:xfrm>
          <a:prstGeom prst="rect">
            <a:avLst/>
          </a:prstGeom>
        </p:spPr>
        <p:txBody>
          <a:bodyPr wrap="none" lIns="0" tIns="0" rIns="0" bIns="0" anchor="b" anchorCtr="0">
            <a:spAutoFit/>
          </a:bodyPr>
          <a:lstStyle>
            <a:lvl1pPr marL="0" indent="0">
              <a:lnSpc>
                <a:spcPts val="5800"/>
              </a:lnSpc>
              <a:spcBef>
                <a:spcPts val="0"/>
              </a:spcBef>
              <a:buFontTx/>
              <a:buNone/>
              <a:defRPr sz="5400" b="1" baseline="0">
                <a:solidFill>
                  <a:schemeClr val="bg1"/>
                </a:solidFill>
                <a:effectLst>
                  <a:outerShdw blurRad="190500" dist="25400" sx="102000" sy="102000" algn="ctr" rotWithShape="0">
                    <a:prstClr val="black">
                      <a:alpha val="40000"/>
                    </a:prstClr>
                  </a:outerShdw>
                </a:effectLst>
                <a:latin typeface="StagecoachCircular" panose="02010504010101010104" pitchFamily="2" charset="77"/>
                <a:cs typeface="StagecoachCircular" panose="02010504010101010104" pitchFamily="2" charset="77"/>
              </a:defRPr>
            </a:lvl1pPr>
          </a:lstStyle>
          <a:p>
            <a:pPr lvl="0"/>
            <a:r>
              <a:rPr lang="en-GB" dirty="0"/>
              <a:t>Section divider, </a:t>
            </a:r>
            <a:br>
              <a:rPr lang="en-GB" dirty="0"/>
            </a:br>
            <a:r>
              <a:rPr lang="en-GB" dirty="0"/>
              <a:t>text can run across</a:t>
            </a:r>
            <a:br>
              <a:rPr lang="en-GB" dirty="0"/>
            </a:br>
            <a:r>
              <a:rPr lang="en-GB" dirty="0"/>
              <a:t>two or three lines</a:t>
            </a:r>
            <a:endParaRPr lang="en-US" dirty="0"/>
          </a:p>
        </p:txBody>
      </p:sp>
      <p:sp>
        <p:nvSpPr>
          <p:cNvPr id="8" name="Text Placeholder 18">
            <a:extLst>
              <a:ext uri="{FF2B5EF4-FFF2-40B4-BE49-F238E27FC236}">
                <a16:creationId xmlns:a16="http://schemas.microsoft.com/office/drawing/2014/main" id="{93ABA153-4F3E-4042-BEC2-A75241326243}"/>
              </a:ext>
            </a:extLst>
          </p:cNvPr>
          <p:cNvSpPr>
            <a:spLocks noGrp="1"/>
          </p:cNvSpPr>
          <p:nvPr>
            <p:ph type="body" sz="quarter" idx="11" hasCustomPrompt="1"/>
          </p:nvPr>
        </p:nvSpPr>
        <p:spPr>
          <a:xfrm>
            <a:off x="720726" y="3444330"/>
            <a:ext cx="6116334" cy="1046163"/>
          </a:xfrm>
          <a:prstGeom prst="rect">
            <a:avLst/>
          </a:prstGeom>
        </p:spPr>
        <p:txBody>
          <a:bodyPr lIns="0" tIns="0" rIns="0" bIns="0">
            <a:normAutofit/>
          </a:bodyPr>
          <a:lstStyle>
            <a:lvl1pPr marL="0" indent="0">
              <a:spcBef>
                <a:spcPts val="0"/>
              </a:spcBef>
              <a:buFontTx/>
              <a:buNone/>
              <a:defRPr sz="2700">
                <a:solidFill>
                  <a:srgbClr val="FFA400"/>
                </a:solidFill>
                <a:effectLst>
                  <a:outerShdw blurRad="317500" algn="ctr" rotWithShape="0">
                    <a:prstClr val="black">
                      <a:alpha val="40000"/>
                    </a:prstClr>
                  </a:outerShdw>
                </a:effectLst>
                <a:latin typeface="StagecoachCircular" panose="02010504010101010104" pitchFamily="2" charset="77"/>
                <a:cs typeface="StagecoachCircular" panose="02010504010101010104" pitchFamily="2" charset="77"/>
              </a:defRPr>
            </a:lvl1pPr>
          </a:lstStyle>
          <a:p>
            <a:pPr lvl="0"/>
            <a:r>
              <a:rPr lang="en-GB" dirty="0"/>
              <a:t>Subtitle goes here and can run </a:t>
            </a:r>
            <a:br>
              <a:rPr lang="en-GB" dirty="0"/>
            </a:br>
            <a:r>
              <a:rPr lang="en-GB" dirty="0"/>
              <a:t>across two lines if necessary</a:t>
            </a:r>
          </a:p>
        </p:txBody>
      </p:sp>
      <p:pic>
        <p:nvPicPr>
          <p:cNvPr id="12" name="Picture 11" descr="A picture containing drawing&#10;&#10;Description automatically generated">
            <a:extLst>
              <a:ext uri="{FF2B5EF4-FFF2-40B4-BE49-F238E27FC236}">
                <a16:creationId xmlns:a16="http://schemas.microsoft.com/office/drawing/2014/main" id="{6426FE0E-7A8D-B94D-9ABB-9A9CE534DCF6}"/>
              </a:ext>
            </a:extLst>
          </p:cNvPr>
          <p:cNvPicPr>
            <a:picLocks noChangeAspect="1"/>
          </p:cNvPicPr>
          <p:nvPr userDrawn="1"/>
        </p:nvPicPr>
        <p:blipFill>
          <a:blip r:embed="rId4"/>
          <a:stretch>
            <a:fillRect/>
          </a:stretch>
        </p:blipFill>
        <p:spPr>
          <a:xfrm>
            <a:off x="404489" y="5620833"/>
            <a:ext cx="3178800" cy="1079468"/>
          </a:xfrm>
          <a:prstGeom prst="rect">
            <a:avLst/>
          </a:prstGeom>
        </p:spPr>
      </p:pic>
    </p:spTree>
    <p:extLst>
      <p:ext uri="{BB962C8B-B14F-4D97-AF65-F5344CB8AC3E}">
        <p14:creationId xmlns:p14="http://schemas.microsoft.com/office/powerpoint/2010/main" val="31610550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0" presetClass="entr" presetSubtype="0" fill="hold" nodeType="withEffect">
                  <p:stCondLst>
                    <p:cond delay="100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100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copy_1 column">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0F4809-B426-BB42-A2FC-A430C847F455}"/>
              </a:ext>
            </a:extLst>
          </p:cNvPr>
          <p:cNvPicPr>
            <a:picLocks/>
          </p:cNvPicPr>
          <p:nvPr userDrawn="1"/>
        </p:nvPicPr>
        <p:blipFill>
          <a:blip r:embed="rId2"/>
          <a:stretch>
            <a:fillRect/>
          </a:stretch>
        </p:blipFill>
        <p:spPr>
          <a:xfrm>
            <a:off x="0" y="6714000"/>
            <a:ext cx="12189600" cy="144000"/>
          </a:xfrm>
          <a:prstGeom prst="rect">
            <a:avLst/>
          </a:prstGeom>
        </p:spPr>
      </p:pic>
      <p:sp>
        <p:nvSpPr>
          <p:cNvPr id="16" name="Text Placeholder 15">
            <a:extLst>
              <a:ext uri="{FF2B5EF4-FFF2-40B4-BE49-F238E27FC236}">
                <a16:creationId xmlns:a16="http://schemas.microsoft.com/office/drawing/2014/main" id="{3B196883-F245-9E42-97E7-48EE0425FFA9}"/>
              </a:ext>
            </a:extLst>
          </p:cNvPr>
          <p:cNvSpPr>
            <a:spLocks noGrp="1"/>
          </p:cNvSpPr>
          <p:nvPr>
            <p:ph type="body" sz="quarter" idx="10" hasCustomPrompt="1"/>
          </p:nvPr>
        </p:nvSpPr>
        <p:spPr>
          <a:xfrm>
            <a:off x="720000" y="648058"/>
            <a:ext cx="10750548" cy="1193917"/>
          </a:xfrm>
          <a:prstGeom prst="rect">
            <a:avLst/>
          </a:prstGeom>
        </p:spPr>
        <p:txBody>
          <a:bodyPr wrap="square" lIns="0" tIns="0" rIns="0" bIns="0" anchor="t" anchorCtr="0">
            <a:spAutoFit/>
          </a:bodyPr>
          <a:lstStyle>
            <a:lvl1pPr marL="0" indent="0">
              <a:lnSpc>
                <a:spcPts val="4600"/>
              </a:lnSpc>
              <a:spcBef>
                <a:spcPts val="0"/>
              </a:spcBef>
              <a:buFontTx/>
              <a:buNone/>
              <a:defRPr sz="4200" b="1">
                <a:solidFill>
                  <a:srgbClr val="0077C8"/>
                </a:solidFill>
                <a:latin typeface="StagecoachCircular" panose="02010504010101010104" pitchFamily="2" charset="77"/>
                <a:cs typeface="StagecoachCircular" panose="02010504010101010104" pitchFamily="2" charset="77"/>
              </a:defRPr>
            </a:lvl1pPr>
          </a:lstStyle>
          <a:p>
            <a:pPr lvl="0"/>
            <a:r>
              <a:rPr lang="en-GB" dirty="0"/>
              <a:t>Title to go here, text can </a:t>
            </a:r>
            <a:br>
              <a:rPr lang="en-GB" dirty="0"/>
            </a:br>
            <a:r>
              <a:rPr lang="en-GB" dirty="0"/>
              <a:t>run across two lines</a:t>
            </a:r>
            <a:endParaRPr lang="en-US" dirty="0"/>
          </a:p>
        </p:txBody>
      </p:sp>
      <p:sp>
        <p:nvSpPr>
          <p:cNvPr id="19" name="Text Placeholder 18">
            <a:extLst>
              <a:ext uri="{FF2B5EF4-FFF2-40B4-BE49-F238E27FC236}">
                <a16:creationId xmlns:a16="http://schemas.microsoft.com/office/drawing/2014/main" id="{2C4B6568-9D10-594B-8B1E-8ABF39C0599B}"/>
              </a:ext>
            </a:extLst>
          </p:cNvPr>
          <p:cNvSpPr>
            <a:spLocks noGrp="1"/>
          </p:cNvSpPr>
          <p:nvPr>
            <p:ph type="body" sz="quarter" idx="11" hasCustomPrompt="1"/>
          </p:nvPr>
        </p:nvSpPr>
        <p:spPr>
          <a:xfrm>
            <a:off x="720726" y="2259960"/>
            <a:ext cx="5886452" cy="2770173"/>
          </a:xfrm>
          <a:prstGeom prst="rect">
            <a:avLst/>
          </a:prstGeom>
        </p:spPr>
        <p:txBody>
          <a:bodyPr wrap="square" lIns="0" tIns="0" rIns="0" bIns="0">
            <a:noAutofit/>
          </a:bodyPr>
          <a:lstStyle>
            <a:lvl1pPr marL="0" marR="0" indent="0" algn="l" defTabSz="914400" rtl="0" eaLnBrk="1" fontAlgn="auto" latinLnBrk="0" hangingPunct="1">
              <a:lnSpc>
                <a:spcPts val="2520"/>
              </a:lnSpc>
              <a:spcBef>
                <a:spcPts val="0"/>
              </a:spcBef>
              <a:spcAft>
                <a:spcPts val="0"/>
              </a:spcAft>
              <a:buClrTx/>
              <a:buSzTx/>
              <a:buFontTx/>
              <a:buNone/>
              <a:tabLst/>
              <a:defRPr sz="2100">
                <a:solidFill>
                  <a:srgbClr val="051C2C"/>
                </a:solidFill>
                <a:latin typeface="StagecoachCircular" panose="02010504010101010104" pitchFamily="2" charset="77"/>
                <a:cs typeface="StagecoachCircular" panose="02010504010101010104" pitchFamily="2" charset="77"/>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Body copy</a:t>
            </a:r>
          </a:p>
        </p:txBody>
      </p:sp>
      <p:pic>
        <p:nvPicPr>
          <p:cNvPr id="8" name="Picture 7">
            <a:extLst>
              <a:ext uri="{FF2B5EF4-FFF2-40B4-BE49-F238E27FC236}">
                <a16:creationId xmlns:a16="http://schemas.microsoft.com/office/drawing/2014/main" id="{84B5F8EB-6DC3-9447-B0B2-7AE8B264F8C7}"/>
              </a:ext>
            </a:extLst>
          </p:cNvPr>
          <p:cNvPicPr>
            <a:picLocks noChangeAspect="1"/>
          </p:cNvPicPr>
          <p:nvPr userDrawn="1"/>
        </p:nvPicPr>
        <p:blipFill>
          <a:blip r:embed="rId3"/>
          <a:srcRect/>
          <a:stretch/>
        </p:blipFill>
        <p:spPr>
          <a:xfrm>
            <a:off x="511038" y="5880866"/>
            <a:ext cx="1854000" cy="629587"/>
          </a:xfrm>
          <a:prstGeom prst="rect">
            <a:avLst/>
          </a:prstGeom>
        </p:spPr>
      </p:pic>
    </p:spTree>
    <p:extLst>
      <p:ext uri="{BB962C8B-B14F-4D97-AF65-F5344CB8AC3E}">
        <p14:creationId xmlns:p14="http://schemas.microsoft.com/office/powerpoint/2010/main" val="38863501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copy with imag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0F4809-B426-BB42-A2FC-A430C847F455}"/>
              </a:ext>
            </a:extLst>
          </p:cNvPr>
          <p:cNvPicPr>
            <a:picLocks/>
          </p:cNvPicPr>
          <p:nvPr userDrawn="1"/>
        </p:nvPicPr>
        <p:blipFill>
          <a:blip r:embed="rId2"/>
          <a:stretch>
            <a:fillRect/>
          </a:stretch>
        </p:blipFill>
        <p:spPr>
          <a:xfrm>
            <a:off x="0" y="6714000"/>
            <a:ext cx="12189600" cy="144000"/>
          </a:xfrm>
          <a:prstGeom prst="rect">
            <a:avLst/>
          </a:prstGeom>
        </p:spPr>
      </p:pic>
      <p:sp>
        <p:nvSpPr>
          <p:cNvPr id="16" name="Text Placeholder 15">
            <a:extLst>
              <a:ext uri="{FF2B5EF4-FFF2-40B4-BE49-F238E27FC236}">
                <a16:creationId xmlns:a16="http://schemas.microsoft.com/office/drawing/2014/main" id="{3B196883-F245-9E42-97E7-48EE0425FFA9}"/>
              </a:ext>
            </a:extLst>
          </p:cNvPr>
          <p:cNvSpPr>
            <a:spLocks noGrp="1"/>
          </p:cNvSpPr>
          <p:nvPr>
            <p:ph type="body" sz="quarter" idx="10" hasCustomPrompt="1"/>
          </p:nvPr>
        </p:nvSpPr>
        <p:spPr>
          <a:xfrm>
            <a:off x="720000" y="648058"/>
            <a:ext cx="6620600" cy="1193917"/>
          </a:xfrm>
          <a:prstGeom prst="rect">
            <a:avLst/>
          </a:prstGeom>
        </p:spPr>
        <p:txBody>
          <a:bodyPr wrap="square" lIns="0" tIns="0" rIns="0" bIns="0" anchor="t" anchorCtr="0">
            <a:spAutoFit/>
          </a:bodyPr>
          <a:lstStyle>
            <a:lvl1pPr marL="0" indent="0">
              <a:lnSpc>
                <a:spcPts val="4600"/>
              </a:lnSpc>
              <a:spcBef>
                <a:spcPts val="0"/>
              </a:spcBef>
              <a:buFontTx/>
              <a:buNone/>
              <a:defRPr sz="4200" b="1">
                <a:solidFill>
                  <a:srgbClr val="0077C8"/>
                </a:solidFill>
                <a:latin typeface="StagecoachCircular" panose="02010504010101010104" pitchFamily="2" charset="77"/>
                <a:cs typeface="StagecoachCircular" panose="02010504010101010104" pitchFamily="2" charset="77"/>
              </a:defRPr>
            </a:lvl1pPr>
          </a:lstStyle>
          <a:p>
            <a:pPr lvl="0"/>
            <a:r>
              <a:rPr lang="en-GB" dirty="0"/>
              <a:t>Title to go here, text can </a:t>
            </a:r>
            <a:br>
              <a:rPr lang="en-GB" dirty="0"/>
            </a:br>
            <a:r>
              <a:rPr lang="en-GB" dirty="0"/>
              <a:t>run across two lines</a:t>
            </a:r>
            <a:endParaRPr lang="en-US" dirty="0"/>
          </a:p>
        </p:txBody>
      </p:sp>
      <p:sp>
        <p:nvSpPr>
          <p:cNvPr id="19" name="Text Placeholder 18">
            <a:extLst>
              <a:ext uri="{FF2B5EF4-FFF2-40B4-BE49-F238E27FC236}">
                <a16:creationId xmlns:a16="http://schemas.microsoft.com/office/drawing/2014/main" id="{2C4B6568-9D10-594B-8B1E-8ABF39C0599B}"/>
              </a:ext>
            </a:extLst>
          </p:cNvPr>
          <p:cNvSpPr>
            <a:spLocks noGrp="1"/>
          </p:cNvSpPr>
          <p:nvPr>
            <p:ph type="body" sz="quarter" idx="11" hasCustomPrompt="1"/>
          </p:nvPr>
        </p:nvSpPr>
        <p:spPr>
          <a:xfrm>
            <a:off x="720726" y="2259960"/>
            <a:ext cx="5886452" cy="2770173"/>
          </a:xfrm>
          <a:prstGeom prst="rect">
            <a:avLst/>
          </a:prstGeom>
        </p:spPr>
        <p:txBody>
          <a:bodyPr wrap="square" lIns="0" tIns="0" rIns="0" bIns="0">
            <a:noAutofit/>
          </a:bodyPr>
          <a:lstStyle>
            <a:lvl1pPr marL="0" marR="0" indent="0" algn="l" defTabSz="914400" rtl="0" eaLnBrk="1" fontAlgn="auto" latinLnBrk="0" hangingPunct="1">
              <a:lnSpc>
                <a:spcPct val="90000"/>
              </a:lnSpc>
              <a:spcBef>
                <a:spcPts val="0"/>
              </a:spcBef>
              <a:spcAft>
                <a:spcPts val="0"/>
              </a:spcAft>
              <a:buClrTx/>
              <a:buSzTx/>
              <a:buFontTx/>
              <a:buNone/>
              <a:tabLst/>
              <a:defRPr sz="2100">
                <a:solidFill>
                  <a:srgbClr val="051C2C"/>
                </a:solidFill>
                <a:latin typeface="StagecoachCircular" panose="02010504010101010104" pitchFamily="2" charset="77"/>
                <a:cs typeface="StagecoachCircular" panose="02010504010101010104" pitchFamily="2" charset="77"/>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Body copy</a:t>
            </a:r>
          </a:p>
        </p:txBody>
      </p:sp>
      <p:pic>
        <p:nvPicPr>
          <p:cNvPr id="10" name="Picture 9">
            <a:extLst>
              <a:ext uri="{FF2B5EF4-FFF2-40B4-BE49-F238E27FC236}">
                <a16:creationId xmlns:a16="http://schemas.microsoft.com/office/drawing/2014/main" id="{3F0E5843-23E6-2B40-BDDC-7630F710E05D}"/>
              </a:ext>
            </a:extLst>
          </p:cNvPr>
          <p:cNvPicPr>
            <a:picLocks noChangeAspect="1"/>
          </p:cNvPicPr>
          <p:nvPr userDrawn="1"/>
        </p:nvPicPr>
        <p:blipFill>
          <a:blip r:embed="rId3"/>
          <a:srcRect/>
          <a:stretch/>
        </p:blipFill>
        <p:spPr>
          <a:xfrm>
            <a:off x="511038" y="5880866"/>
            <a:ext cx="1854000" cy="629587"/>
          </a:xfrm>
          <a:prstGeom prst="rect">
            <a:avLst/>
          </a:prstGeom>
        </p:spPr>
      </p:pic>
      <p:sp>
        <p:nvSpPr>
          <p:cNvPr id="11" name="Picture Placeholder 19">
            <a:extLst>
              <a:ext uri="{FF2B5EF4-FFF2-40B4-BE49-F238E27FC236}">
                <a16:creationId xmlns:a16="http://schemas.microsoft.com/office/drawing/2014/main" id="{5E41C49F-7C6B-CE4B-8943-732E47A61171}"/>
              </a:ext>
            </a:extLst>
          </p:cNvPr>
          <p:cNvSpPr>
            <a:spLocks noGrp="1"/>
          </p:cNvSpPr>
          <p:nvPr>
            <p:ph type="pic" sz="quarter" idx="14" hasCustomPrompt="1"/>
          </p:nvPr>
        </p:nvSpPr>
        <p:spPr>
          <a:xfrm>
            <a:off x="8127188" y="3378200"/>
            <a:ext cx="4062412" cy="3276600"/>
          </a:xfrm>
          <a:prstGeom prst="rect">
            <a:avLst/>
          </a:prstGeom>
        </p:spPr>
        <p:txBody>
          <a:bodyPr anchor="ctr" anchorCtr="0">
            <a:normAutofit/>
          </a:bodyPr>
          <a:lstStyle>
            <a:lvl1pPr marL="0" indent="0" algn="ctr">
              <a:buFontTx/>
              <a:buNone/>
              <a:defRPr sz="2100">
                <a:solidFill>
                  <a:schemeClr val="tx1">
                    <a:alpha val="50000"/>
                  </a:schemeClr>
                </a:solidFill>
                <a:latin typeface="Arial" panose="020B0604020202020204" pitchFamily="34" charset="0"/>
                <a:cs typeface="Arial" panose="020B0604020202020204" pitchFamily="34" charset="0"/>
              </a:defRPr>
            </a:lvl1pPr>
          </a:lstStyle>
          <a:p>
            <a:r>
              <a:rPr lang="en-US" dirty="0"/>
              <a:t>Click to add image</a:t>
            </a:r>
          </a:p>
        </p:txBody>
      </p:sp>
      <p:sp>
        <p:nvSpPr>
          <p:cNvPr id="12" name="Picture Placeholder 19">
            <a:extLst>
              <a:ext uri="{FF2B5EF4-FFF2-40B4-BE49-F238E27FC236}">
                <a16:creationId xmlns:a16="http://schemas.microsoft.com/office/drawing/2014/main" id="{13DF8200-A161-8A47-ADE7-1493A29576BA}"/>
              </a:ext>
            </a:extLst>
          </p:cNvPr>
          <p:cNvSpPr>
            <a:spLocks noGrp="1"/>
          </p:cNvSpPr>
          <p:nvPr>
            <p:ph type="pic" sz="quarter" idx="15" hasCustomPrompt="1"/>
          </p:nvPr>
        </p:nvSpPr>
        <p:spPr>
          <a:xfrm>
            <a:off x="8127188" y="41373"/>
            <a:ext cx="4062412" cy="3276600"/>
          </a:xfrm>
          <a:prstGeom prst="rect">
            <a:avLst/>
          </a:prstGeom>
        </p:spPr>
        <p:txBody>
          <a:bodyPr anchor="ctr" anchorCtr="0">
            <a:normAutofit/>
          </a:bodyPr>
          <a:lstStyle>
            <a:lvl1pPr marL="0" indent="0" algn="ctr">
              <a:buFontTx/>
              <a:buNone/>
              <a:defRPr sz="2100">
                <a:solidFill>
                  <a:schemeClr val="tx1">
                    <a:alpha val="50000"/>
                  </a:schemeClr>
                </a:solidFill>
                <a:latin typeface="Arial" panose="020B0604020202020204" pitchFamily="34" charset="0"/>
                <a:cs typeface="Arial" panose="020B0604020202020204" pitchFamily="34" charset="0"/>
              </a:defRPr>
            </a:lvl1pPr>
          </a:lstStyle>
          <a:p>
            <a:r>
              <a:rPr lang="en-US" dirty="0"/>
              <a:t>Click to add image</a:t>
            </a:r>
          </a:p>
        </p:txBody>
      </p:sp>
    </p:spTree>
    <p:extLst>
      <p:ext uri="{BB962C8B-B14F-4D97-AF65-F5344CB8AC3E}">
        <p14:creationId xmlns:p14="http://schemas.microsoft.com/office/powerpoint/2010/main" val="398220677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8764CDE9-2D6B-4A8B-AAA0-277A94812539}" type="datetimeFigureOut">
              <a:rPr lang="en-GB" smtClean="0"/>
              <a:t>19/09/2023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F6643C-26F8-403A-A14D-164B29CC4147}" type="slidenum">
              <a:rPr lang="en-GB" smtClean="0"/>
              <a:t>‹#›</a:t>
            </a:fld>
            <a:endParaRPr lang="en-GB"/>
          </a:p>
        </p:txBody>
      </p:sp>
    </p:spTree>
    <p:extLst>
      <p:ext uri="{BB962C8B-B14F-4D97-AF65-F5344CB8AC3E}">
        <p14:creationId xmlns:p14="http://schemas.microsoft.com/office/powerpoint/2010/main" val="24964747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copy with image">
    <p:bg>
      <p:bgRef idx="1001">
        <a:schemeClr val="bg1"/>
      </p:bgRef>
    </p:bg>
    <p:spTree>
      <p:nvGrpSpPr>
        <p:cNvPr id="1" name=""/>
        <p:cNvGrpSpPr/>
        <p:nvPr/>
      </p:nvGrpSpPr>
      <p:grpSpPr>
        <a:xfrm>
          <a:off x="0" y="0"/>
          <a:ext cx="0" cy="0"/>
          <a:chOff x="0" y="0"/>
          <a:chExt cx="0" cy="0"/>
        </a:xfrm>
      </p:grpSpPr>
      <p:sp>
        <p:nvSpPr>
          <p:cNvPr id="78" name="Freeform 77">
            <a:extLst>
              <a:ext uri="{FF2B5EF4-FFF2-40B4-BE49-F238E27FC236}">
                <a16:creationId xmlns:a16="http://schemas.microsoft.com/office/drawing/2014/main" id="{8B5D4EDE-A2B8-4A4D-89F1-24F25D9A8EAB}"/>
              </a:ext>
            </a:extLst>
          </p:cNvPr>
          <p:cNvSpPr>
            <a:spLocks noChangeAspect="1"/>
          </p:cNvSpPr>
          <p:nvPr userDrawn="1"/>
        </p:nvSpPr>
        <p:spPr>
          <a:xfrm>
            <a:off x="7362646" y="1743778"/>
            <a:ext cx="4829355" cy="5114222"/>
          </a:xfrm>
          <a:custGeom>
            <a:avLst/>
            <a:gdLst>
              <a:gd name="connsiteX0" fmla="*/ 3006000 w 4829355"/>
              <a:gd name="connsiteY0" fmla="*/ 0 h 5114222"/>
              <a:gd name="connsiteX1" fmla="*/ 4686683 w 4829355"/>
              <a:gd name="connsiteY1" fmla="*/ 513277 h 5114222"/>
              <a:gd name="connsiteX2" fmla="*/ 4829355 w 4829355"/>
              <a:gd name="connsiteY2" fmla="*/ 619945 h 5114222"/>
              <a:gd name="connsiteX3" fmla="*/ 4829355 w 4829355"/>
              <a:gd name="connsiteY3" fmla="*/ 5114222 h 5114222"/>
              <a:gd name="connsiteX4" fmla="*/ 865585 w 4829355"/>
              <a:gd name="connsiteY4" fmla="*/ 5114222 h 5114222"/>
              <a:gd name="connsiteX5" fmla="*/ 686425 w 4829355"/>
              <a:gd name="connsiteY5" fmla="*/ 4917135 h 5114222"/>
              <a:gd name="connsiteX6" fmla="*/ 0 w 4829355"/>
              <a:gd name="connsiteY6" fmla="*/ 3005413 h 5114222"/>
              <a:gd name="connsiteX7" fmla="*/ 3006000 w 4829355"/>
              <a:gd name="connsiteY7" fmla="*/ 0 h 511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9355" h="5114222">
                <a:moveTo>
                  <a:pt x="3006000" y="0"/>
                </a:moveTo>
                <a:cubicBezTo>
                  <a:pt x="3628563" y="0"/>
                  <a:pt x="4206923" y="189221"/>
                  <a:pt x="4686683" y="513277"/>
                </a:cubicBezTo>
                <a:lnTo>
                  <a:pt x="4829355" y="619945"/>
                </a:lnTo>
                <a:lnTo>
                  <a:pt x="4829355" y="5114222"/>
                </a:lnTo>
                <a:lnTo>
                  <a:pt x="865585" y="5114222"/>
                </a:lnTo>
                <a:lnTo>
                  <a:pt x="686425" y="4917135"/>
                </a:lnTo>
                <a:cubicBezTo>
                  <a:pt x="257601" y="4397623"/>
                  <a:pt x="0" y="3731595"/>
                  <a:pt x="0" y="3005413"/>
                </a:cubicBezTo>
                <a:cubicBezTo>
                  <a:pt x="0" y="1345569"/>
                  <a:pt x="1345832" y="0"/>
                  <a:pt x="3006000" y="0"/>
                </a:cubicBezTo>
                <a:close/>
              </a:path>
            </a:pathLst>
          </a:custGeom>
          <a:solidFill>
            <a:srgbClr val="051C2C">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00`</a:t>
            </a:r>
          </a:p>
        </p:txBody>
      </p:sp>
      <p:sp>
        <p:nvSpPr>
          <p:cNvPr id="73" name="Freeform 72">
            <a:extLst>
              <a:ext uri="{FF2B5EF4-FFF2-40B4-BE49-F238E27FC236}">
                <a16:creationId xmlns:a16="http://schemas.microsoft.com/office/drawing/2014/main" id="{DC1755B4-DC0B-7847-87CF-D1B6CFF0E8EB}"/>
              </a:ext>
            </a:extLst>
          </p:cNvPr>
          <p:cNvSpPr>
            <a:spLocks noChangeAspect="1"/>
          </p:cNvSpPr>
          <p:nvPr userDrawn="1"/>
        </p:nvSpPr>
        <p:spPr>
          <a:xfrm>
            <a:off x="7444020" y="1825138"/>
            <a:ext cx="4747980" cy="5032863"/>
          </a:xfrm>
          <a:custGeom>
            <a:avLst/>
            <a:gdLst>
              <a:gd name="connsiteX0" fmla="*/ 2924625 w 4747980"/>
              <a:gd name="connsiteY0" fmla="*/ 0 h 5032863"/>
              <a:gd name="connsiteX1" fmla="*/ 4559811 w 4747980"/>
              <a:gd name="connsiteY1" fmla="*/ 499383 h 5032863"/>
              <a:gd name="connsiteX2" fmla="*/ 4747980 w 4747980"/>
              <a:gd name="connsiteY2" fmla="*/ 640066 h 5032863"/>
              <a:gd name="connsiteX3" fmla="*/ 4747980 w 4747980"/>
              <a:gd name="connsiteY3" fmla="*/ 5032863 h 5032863"/>
              <a:gd name="connsiteX4" fmla="*/ 901933 w 4747980"/>
              <a:gd name="connsiteY4" fmla="*/ 5032863 h 5032863"/>
              <a:gd name="connsiteX5" fmla="*/ 856603 w 4747980"/>
              <a:gd name="connsiteY5" fmla="*/ 4991673 h 5032863"/>
              <a:gd name="connsiteX6" fmla="*/ 0 w 4747980"/>
              <a:gd name="connsiteY6" fmla="*/ 2924054 h 5032863"/>
              <a:gd name="connsiteX7" fmla="*/ 2924625 w 4747980"/>
              <a:gd name="connsiteY7" fmla="*/ 0 h 50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7980" h="5032863">
                <a:moveTo>
                  <a:pt x="2924625" y="0"/>
                </a:moveTo>
                <a:cubicBezTo>
                  <a:pt x="3530335" y="0"/>
                  <a:pt x="4093038" y="184098"/>
                  <a:pt x="4559811" y="499383"/>
                </a:cubicBezTo>
                <a:lnTo>
                  <a:pt x="4747980" y="640066"/>
                </a:lnTo>
                <a:lnTo>
                  <a:pt x="4747980" y="5032863"/>
                </a:lnTo>
                <a:lnTo>
                  <a:pt x="901933" y="5032863"/>
                </a:lnTo>
                <a:lnTo>
                  <a:pt x="856603" y="4991673"/>
                </a:lnTo>
                <a:cubicBezTo>
                  <a:pt x="327350" y="4462523"/>
                  <a:pt x="0" y="3731509"/>
                  <a:pt x="0" y="2924054"/>
                </a:cubicBezTo>
                <a:cubicBezTo>
                  <a:pt x="0" y="1309144"/>
                  <a:pt x="1309399" y="0"/>
                  <a:pt x="292462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00</a:t>
            </a:r>
          </a:p>
        </p:txBody>
      </p:sp>
      <p:pic>
        <p:nvPicPr>
          <p:cNvPr id="7" name="Picture 6">
            <a:extLst>
              <a:ext uri="{FF2B5EF4-FFF2-40B4-BE49-F238E27FC236}">
                <a16:creationId xmlns:a16="http://schemas.microsoft.com/office/drawing/2014/main" id="{6D0F4809-B426-BB42-A2FC-A430C847F455}"/>
              </a:ext>
            </a:extLst>
          </p:cNvPr>
          <p:cNvPicPr>
            <a:picLocks/>
          </p:cNvPicPr>
          <p:nvPr userDrawn="1"/>
        </p:nvPicPr>
        <p:blipFill>
          <a:blip r:embed="rId2"/>
          <a:stretch>
            <a:fillRect/>
          </a:stretch>
        </p:blipFill>
        <p:spPr>
          <a:xfrm>
            <a:off x="0" y="6714000"/>
            <a:ext cx="12189600" cy="144000"/>
          </a:xfrm>
          <a:prstGeom prst="rect">
            <a:avLst/>
          </a:prstGeom>
        </p:spPr>
      </p:pic>
      <p:sp>
        <p:nvSpPr>
          <p:cNvPr id="16" name="Text Placeholder 15">
            <a:extLst>
              <a:ext uri="{FF2B5EF4-FFF2-40B4-BE49-F238E27FC236}">
                <a16:creationId xmlns:a16="http://schemas.microsoft.com/office/drawing/2014/main" id="{3B196883-F245-9E42-97E7-48EE0425FFA9}"/>
              </a:ext>
            </a:extLst>
          </p:cNvPr>
          <p:cNvSpPr>
            <a:spLocks noGrp="1"/>
          </p:cNvSpPr>
          <p:nvPr>
            <p:ph type="body" sz="quarter" idx="10" hasCustomPrompt="1"/>
          </p:nvPr>
        </p:nvSpPr>
        <p:spPr>
          <a:xfrm>
            <a:off x="720000" y="648058"/>
            <a:ext cx="10750548" cy="1193917"/>
          </a:xfrm>
          <a:prstGeom prst="rect">
            <a:avLst/>
          </a:prstGeom>
        </p:spPr>
        <p:txBody>
          <a:bodyPr wrap="square" lIns="0" tIns="0" rIns="0" bIns="0" anchor="t" anchorCtr="0">
            <a:spAutoFit/>
          </a:bodyPr>
          <a:lstStyle>
            <a:lvl1pPr marL="0" indent="0">
              <a:lnSpc>
                <a:spcPts val="4600"/>
              </a:lnSpc>
              <a:spcBef>
                <a:spcPts val="0"/>
              </a:spcBef>
              <a:buFontTx/>
              <a:buNone/>
              <a:defRPr sz="4200" b="1">
                <a:solidFill>
                  <a:srgbClr val="0077C8"/>
                </a:solidFill>
                <a:latin typeface="StagecoachCircular" panose="02010504010101010104" pitchFamily="2" charset="77"/>
                <a:cs typeface="StagecoachCircular" panose="02010504010101010104" pitchFamily="2" charset="77"/>
              </a:defRPr>
            </a:lvl1pPr>
          </a:lstStyle>
          <a:p>
            <a:pPr lvl="0"/>
            <a:r>
              <a:rPr lang="en-GB" dirty="0"/>
              <a:t>Title to go here, text can </a:t>
            </a:r>
            <a:br>
              <a:rPr lang="en-GB" dirty="0"/>
            </a:br>
            <a:r>
              <a:rPr lang="en-GB" dirty="0"/>
              <a:t>run across two lines</a:t>
            </a:r>
            <a:endParaRPr lang="en-US" dirty="0"/>
          </a:p>
        </p:txBody>
      </p:sp>
      <p:sp>
        <p:nvSpPr>
          <p:cNvPr id="19" name="Text Placeholder 18">
            <a:extLst>
              <a:ext uri="{FF2B5EF4-FFF2-40B4-BE49-F238E27FC236}">
                <a16:creationId xmlns:a16="http://schemas.microsoft.com/office/drawing/2014/main" id="{2C4B6568-9D10-594B-8B1E-8ABF39C0599B}"/>
              </a:ext>
            </a:extLst>
          </p:cNvPr>
          <p:cNvSpPr>
            <a:spLocks noGrp="1"/>
          </p:cNvSpPr>
          <p:nvPr>
            <p:ph type="body" sz="quarter" idx="11" hasCustomPrompt="1"/>
          </p:nvPr>
        </p:nvSpPr>
        <p:spPr>
          <a:xfrm>
            <a:off x="720726" y="2259960"/>
            <a:ext cx="5886452" cy="2770173"/>
          </a:xfrm>
          <a:prstGeom prst="rect">
            <a:avLst/>
          </a:prstGeom>
        </p:spPr>
        <p:txBody>
          <a:bodyPr wrap="square" lIns="0" tIns="0" rIns="0" bIns="0">
            <a:noAutofit/>
          </a:bodyPr>
          <a:lstStyle>
            <a:lvl1pPr marL="0" marR="0" indent="0" algn="l" defTabSz="914400" rtl="0" eaLnBrk="1" fontAlgn="auto" latinLnBrk="0" hangingPunct="1">
              <a:lnSpc>
                <a:spcPct val="90000"/>
              </a:lnSpc>
              <a:spcBef>
                <a:spcPts val="0"/>
              </a:spcBef>
              <a:spcAft>
                <a:spcPts val="0"/>
              </a:spcAft>
              <a:buClrTx/>
              <a:buSzTx/>
              <a:buFontTx/>
              <a:buNone/>
              <a:tabLst/>
              <a:defRPr sz="2100">
                <a:solidFill>
                  <a:srgbClr val="051C2C"/>
                </a:solidFill>
                <a:latin typeface="StagecoachCircular" panose="02010504010101010104" pitchFamily="2" charset="77"/>
                <a:cs typeface="StagecoachCircular" panose="02010504010101010104" pitchFamily="2" charset="77"/>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Body copy</a:t>
            </a:r>
          </a:p>
        </p:txBody>
      </p:sp>
      <p:sp>
        <p:nvSpPr>
          <p:cNvPr id="60" name="Picture Placeholder 59">
            <a:extLst>
              <a:ext uri="{FF2B5EF4-FFF2-40B4-BE49-F238E27FC236}">
                <a16:creationId xmlns:a16="http://schemas.microsoft.com/office/drawing/2014/main" id="{62F01C7C-9B22-2E40-B1AD-9755E39A53EC}"/>
              </a:ext>
            </a:extLst>
          </p:cNvPr>
          <p:cNvSpPr>
            <a:spLocks noGrp="1"/>
          </p:cNvSpPr>
          <p:nvPr>
            <p:ph type="pic" sz="quarter" idx="14" hasCustomPrompt="1"/>
          </p:nvPr>
        </p:nvSpPr>
        <p:spPr>
          <a:xfrm>
            <a:off x="7446150" y="1825625"/>
            <a:ext cx="4743450" cy="4892400"/>
          </a:xfrm>
          <a:custGeom>
            <a:avLst/>
            <a:gdLst>
              <a:gd name="connsiteX0" fmla="*/ 2924969 w 4743450"/>
              <a:gd name="connsiteY0" fmla="*/ 0 h 4888375"/>
              <a:gd name="connsiteX1" fmla="*/ 4560347 w 4743450"/>
              <a:gd name="connsiteY1" fmla="*/ 499403 h 4888375"/>
              <a:gd name="connsiteX2" fmla="*/ 4743450 w 4743450"/>
              <a:gd name="connsiteY2" fmla="*/ 636288 h 4888375"/>
              <a:gd name="connsiteX3" fmla="*/ 4743450 w 4743450"/>
              <a:gd name="connsiteY3" fmla="*/ 4888375 h 4888375"/>
              <a:gd name="connsiteX4" fmla="*/ 762608 w 4743450"/>
              <a:gd name="connsiteY4" fmla="*/ 4888375 h 4888375"/>
              <a:gd name="connsiteX5" fmla="*/ 667921 w 4743450"/>
              <a:gd name="connsiteY5" fmla="*/ 4784222 h 4888375"/>
              <a:gd name="connsiteX6" fmla="*/ 0 w 4743450"/>
              <a:gd name="connsiteY6" fmla="*/ 2924175 h 4888375"/>
              <a:gd name="connsiteX7" fmla="*/ 2924969 w 4743450"/>
              <a:gd name="connsiteY7" fmla="*/ 0 h 4888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3450" h="4888375">
                <a:moveTo>
                  <a:pt x="2924969" y="0"/>
                </a:moveTo>
                <a:cubicBezTo>
                  <a:pt x="3530750" y="0"/>
                  <a:pt x="4093519" y="184106"/>
                  <a:pt x="4560347" y="499403"/>
                </a:cubicBezTo>
                <a:lnTo>
                  <a:pt x="4743450" y="636288"/>
                </a:lnTo>
                <a:lnTo>
                  <a:pt x="4743450" y="4888375"/>
                </a:lnTo>
                <a:lnTo>
                  <a:pt x="762608" y="4888375"/>
                </a:lnTo>
                <a:lnTo>
                  <a:pt x="667921" y="4784222"/>
                </a:lnTo>
                <a:cubicBezTo>
                  <a:pt x="250657" y="4278752"/>
                  <a:pt x="0" y="3630728"/>
                  <a:pt x="0" y="2924175"/>
                </a:cubicBezTo>
                <a:cubicBezTo>
                  <a:pt x="0" y="1309198"/>
                  <a:pt x="1309553" y="0"/>
                  <a:pt x="2924969" y="0"/>
                </a:cubicBezTo>
                <a:close/>
              </a:path>
            </a:pathLst>
          </a:custGeom>
        </p:spPr>
        <p:txBody>
          <a:bodyPr wrap="square" anchor="ctr" anchorCtr="0">
            <a:noAutofit/>
          </a:bodyPr>
          <a:lstStyle>
            <a:lvl1pPr marL="0" indent="0" algn="ctr">
              <a:buFontTx/>
              <a:buNone/>
              <a:defRPr>
                <a:solidFill>
                  <a:schemeClr val="tx1">
                    <a:alpha val="50000"/>
                  </a:schemeClr>
                </a:solidFill>
                <a:latin typeface="Arial" panose="020B0604020202020204" pitchFamily="34" charset="0"/>
                <a:cs typeface="Arial" panose="020B0604020202020204" pitchFamily="34" charset="0"/>
              </a:defRPr>
            </a:lvl1pPr>
          </a:lstStyle>
          <a:p>
            <a:r>
              <a:rPr lang="en-US" dirty="0"/>
              <a:t>Click to add image</a:t>
            </a:r>
          </a:p>
        </p:txBody>
      </p:sp>
      <p:pic>
        <p:nvPicPr>
          <p:cNvPr id="10" name="Picture 9">
            <a:extLst>
              <a:ext uri="{FF2B5EF4-FFF2-40B4-BE49-F238E27FC236}">
                <a16:creationId xmlns:a16="http://schemas.microsoft.com/office/drawing/2014/main" id="{3F0E5843-23E6-2B40-BDDC-7630F710E05D}"/>
              </a:ext>
            </a:extLst>
          </p:cNvPr>
          <p:cNvPicPr>
            <a:picLocks noChangeAspect="1"/>
          </p:cNvPicPr>
          <p:nvPr userDrawn="1"/>
        </p:nvPicPr>
        <p:blipFill>
          <a:blip r:embed="rId3"/>
          <a:srcRect/>
          <a:stretch/>
        </p:blipFill>
        <p:spPr>
          <a:xfrm>
            <a:off x="511038" y="5880866"/>
            <a:ext cx="1854000" cy="629587"/>
          </a:xfrm>
          <a:prstGeom prst="rect">
            <a:avLst/>
          </a:prstGeom>
        </p:spPr>
      </p:pic>
    </p:spTree>
    <p:extLst>
      <p:ext uri="{BB962C8B-B14F-4D97-AF65-F5344CB8AC3E}">
        <p14:creationId xmlns:p14="http://schemas.microsoft.com/office/powerpoint/2010/main" val="92375067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copy and quote">
    <p:bg>
      <p:bgRef idx="1001">
        <a:schemeClr val="bg1"/>
      </p:bgRef>
    </p:bg>
    <p:spTree>
      <p:nvGrpSpPr>
        <p:cNvPr id="1" name=""/>
        <p:cNvGrpSpPr/>
        <p:nvPr/>
      </p:nvGrpSpPr>
      <p:grpSpPr>
        <a:xfrm>
          <a:off x="0" y="0"/>
          <a:ext cx="0" cy="0"/>
          <a:chOff x="0" y="0"/>
          <a:chExt cx="0" cy="0"/>
        </a:xfrm>
      </p:grpSpPr>
      <p:sp>
        <p:nvSpPr>
          <p:cNvPr id="78" name="Freeform 77">
            <a:extLst>
              <a:ext uri="{FF2B5EF4-FFF2-40B4-BE49-F238E27FC236}">
                <a16:creationId xmlns:a16="http://schemas.microsoft.com/office/drawing/2014/main" id="{8B5D4EDE-A2B8-4A4D-89F1-24F25D9A8EAB}"/>
              </a:ext>
            </a:extLst>
          </p:cNvPr>
          <p:cNvSpPr>
            <a:spLocks noChangeAspect="1"/>
          </p:cNvSpPr>
          <p:nvPr userDrawn="1"/>
        </p:nvSpPr>
        <p:spPr>
          <a:xfrm>
            <a:off x="7362646" y="1743778"/>
            <a:ext cx="4829355" cy="5114222"/>
          </a:xfrm>
          <a:custGeom>
            <a:avLst/>
            <a:gdLst>
              <a:gd name="connsiteX0" fmla="*/ 3006000 w 4829355"/>
              <a:gd name="connsiteY0" fmla="*/ 0 h 5114222"/>
              <a:gd name="connsiteX1" fmla="*/ 4686683 w 4829355"/>
              <a:gd name="connsiteY1" fmla="*/ 513277 h 5114222"/>
              <a:gd name="connsiteX2" fmla="*/ 4829355 w 4829355"/>
              <a:gd name="connsiteY2" fmla="*/ 619945 h 5114222"/>
              <a:gd name="connsiteX3" fmla="*/ 4829355 w 4829355"/>
              <a:gd name="connsiteY3" fmla="*/ 5114222 h 5114222"/>
              <a:gd name="connsiteX4" fmla="*/ 865585 w 4829355"/>
              <a:gd name="connsiteY4" fmla="*/ 5114222 h 5114222"/>
              <a:gd name="connsiteX5" fmla="*/ 686425 w 4829355"/>
              <a:gd name="connsiteY5" fmla="*/ 4917135 h 5114222"/>
              <a:gd name="connsiteX6" fmla="*/ 0 w 4829355"/>
              <a:gd name="connsiteY6" fmla="*/ 3005413 h 5114222"/>
              <a:gd name="connsiteX7" fmla="*/ 3006000 w 4829355"/>
              <a:gd name="connsiteY7" fmla="*/ 0 h 5114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9355" h="5114222">
                <a:moveTo>
                  <a:pt x="3006000" y="0"/>
                </a:moveTo>
                <a:cubicBezTo>
                  <a:pt x="3628563" y="0"/>
                  <a:pt x="4206923" y="189221"/>
                  <a:pt x="4686683" y="513277"/>
                </a:cubicBezTo>
                <a:lnTo>
                  <a:pt x="4829355" y="619945"/>
                </a:lnTo>
                <a:lnTo>
                  <a:pt x="4829355" y="5114222"/>
                </a:lnTo>
                <a:lnTo>
                  <a:pt x="865585" y="5114222"/>
                </a:lnTo>
                <a:lnTo>
                  <a:pt x="686425" y="4917135"/>
                </a:lnTo>
                <a:cubicBezTo>
                  <a:pt x="257601" y="4397623"/>
                  <a:pt x="0" y="3731595"/>
                  <a:pt x="0" y="3005413"/>
                </a:cubicBezTo>
                <a:cubicBezTo>
                  <a:pt x="0" y="1345569"/>
                  <a:pt x="1345832" y="0"/>
                  <a:pt x="3006000" y="0"/>
                </a:cubicBezTo>
                <a:close/>
              </a:path>
            </a:pathLst>
          </a:custGeom>
          <a:solidFill>
            <a:srgbClr val="051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6D0F4809-B426-BB42-A2FC-A430C847F455}"/>
              </a:ext>
            </a:extLst>
          </p:cNvPr>
          <p:cNvPicPr>
            <a:picLocks/>
          </p:cNvPicPr>
          <p:nvPr userDrawn="1"/>
        </p:nvPicPr>
        <p:blipFill>
          <a:blip r:embed="rId2"/>
          <a:stretch>
            <a:fillRect/>
          </a:stretch>
        </p:blipFill>
        <p:spPr>
          <a:xfrm>
            <a:off x="0" y="6714000"/>
            <a:ext cx="12189600" cy="144000"/>
          </a:xfrm>
          <a:prstGeom prst="rect">
            <a:avLst/>
          </a:prstGeom>
        </p:spPr>
      </p:pic>
      <p:sp>
        <p:nvSpPr>
          <p:cNvPr id="16" name="Text Placeholder 15">
            <a:extLst>
              <a:ext uri="{FF2B5EF4-FFF2-40B4-BE49-F238E27FC236}">
                <a16:creationId xmlns:a16="http://schemas.microsoft.com/office/drawing/2014/main" id="{3B196883-F245-9E42-97E7-48EE0425FFA9}"/>
              </a:ext>
            </a:extLst>
          </p:cNvPr>
          <p:cNvSpPr>
            <a:spLocks noGrp="1"/>
          </p:cNvSpPr>
          <p:nvPr>
            <p:ph type="body" sz="quarter" idx="10" hasCustomPrompt="1"/>
          </p:nvPr>
        </p:nvSpPr>
        <p:spPr>
          <a:xfrm>
            <a:off x="720000" y="648058"/>
            <a:ext cx="10750548" cy="1193917"/>
          </a:xfrm>
          <a:prstGeom prst="rect">
            <a:avLst/>
          </a:prstGeom>
        </p:spPr>
        <p:txBody>
          <a:bodyPr wrap="square" lIns="0" tIns="0" rIns="0" bIns="0" anchor="t" anchorCtr="0">
            <a:spAutoFit/>
          </a:bodyPr>
          <a:lstStyle>
            <a:lvl1pPr marL="0" indent="0">
              <a:lnSpc>
                <a:spcPts val="4600"/>
              </a:lnSpc>
              <a:spcBef>
                <a:spcPts val="0"/>
              </a:spcBef>
              <a:buFontTx/>
              <a:buNone/>
              <a:defRPr sz="4200" b="1">
                <a:solidFill>
                  <a:srgbClr val="0077C8"/>
                </a:solidFill>
                <a:latin typeface="StagecoachCircular" panose="02010504010101010104" pitchFamily="2" charset="77"/>
                <a:cs typeface="StagecoachCircular" panose="02010504010101010104" pitchFamily="2" charset="77"/>
              </a:defRPr>
            </a:lvl1pPr>
          </a:lstStyle>
          <a:p>
            <a:pPr lvl="0"/>
            <a:r>
              <a:rPr lang="en-GB" dirty="0"/>
              <a:t>Title to go here, text can </a:t>
            </a:r>
            <a:br>
              <a:rPr lang="en-GB" dirty="0"/>
            </a:br>
            <a:r>
              <a:rPr lang="en-GB" dirty="0"/>
              <a:t>run across two lines</a:t>
            </a:r>
            <a:endParaRPr lang="en-US" dirty="0"/>
          </a:p>
        </p:txBody>
      </p:sp>
      <p:sp>
        <p:nvSpPr>
          <p:cNvPr id="19" name="Text Placeholder 18">
            <a:extLst>
              <a:ext uri="{FF2B5EF4-FFF2-40B4-BE49-F238E27FC236}">
                <a16:creationId xmlns:a16="http://schemas.microsoft.com/office/drawing/2014/main" id="{2C4B6568-9D10-594B-8B1E-8ABF39C0599B}"/>
              </a:ext>
            </a:extLst>
          </p:cNvPr>
          <p:cNvSpPr>
            <a:spLocks noGrp="1"/>
          </p:cNvSpPr>
          <p:nvPr>
            <p:ph type="body" sz="quarter" idx="11" hasCustomPrompt="1"/>
          </p:nvPr>
        </p:nvSpPr>
        <p:spPr>
          <a:xfrm>
            <a:off x="720726" y="2259960"/>
            <a:ext cx="5886452" cy="2770173"/>
          </a:xfrm>
          <a:prstGeom prst="rect">
            <a:avLst/>
          </a:prstGeom>
        </p:spPr>
        <p:txBody>
          <a:bodyPr wrap="square" lIns="0" tIns="0" rIns="0" bIns="0">
            <a:noAutofit/>
          </a:bodyPr>
          <a:lstStyle>
            <a:lvl1pPr marL="0" marR="0" indent="0" algn="l" defTabSz="914400" rtl="0" eaLnBrk="1" fontAlgn="auto" latinLnBrk="0" hangingPunct="1">
              <a:lnSpc>
                <a:spcPct val="90000"/>
              </a:lnSpc>
              <a:spcBef>
                <a:spcPts val="0"/>
              </a:spcBef>
              <a:spcAft>
                <a:spcPts val="0"/>
              </a:spcAft>
              <a:buClrTx/>
              <a:buSzTx/>
              <a:buFontTx/>
              <a:buNone/>
              <a:tabLst/>
              <a:defRPr sz="2100">
                <a:solidFill>
                  <a:srgbClr val="051C2C"/>
                </a:solidFill>
                <a:latin typeface="StagecoachCircular" panose="02010504010101010104" pitchFamily="2" charset="77"/>
                <a:cs typeface="StagecoachCircular" panose="02010504010101010104" pitchFamily="2" charset="77"/>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Body copy</a:t>
            </a:r>
          </a:p>
        </p:txBody>
      </p:sp>
      <p:sp>
        <p:nvSpPr>
          <p:cNvPr id="3" name="Text Placeholder 2">
            <a:extLst>
              <a:ext uri="{FF2B5EF4-FFF2-40B4-BE49-F238E27FC236}">
                <a16:creationId xmlns:a16="http://schemas.microsoft.com/office/drawing/2014/main" id="{4DCE17BC-6EC5-B94B-AABC-2CDB97331A13}"/>
              </a:ext>
            </a:extLst>
          </p:cNvPr>
          <p:cNvSpPr>
            <a:spLocks noGrp="1"/>
          </p:cNvSpPr>
          <p:nvPr>
            <p:ph type="body" sz="quarter" idx="12" hasCustomPrompt="1"/>
          </p:nvPr>
        </p:nvSpPr>
        <p:spPr>
          <a:xfrm>
            <a:off x="8446576" y="3358099"/>
            <a:ext cx="3023971" cy="1475506"/>
          </a:xfrm>
          <a:prstGeom prst="rect">
            <a:avLst/>
          </a:prstGeom>
        </p:spPr>
        <p:txBody>
          <a:bodyPr lIns="0" tIns="0" rIns="0" bIns="0">
            <a:noAutofit/>
          </a:bodyPr>
          <a:lstStyle>
            <a:lvl1pPr marL="0" indent="0">
              <a:lnSpc>
                <a:spcPts val="3000"/>
              </a:lnSpc>
              <a:spcBef>
                <a:spcPts val="0"/>
              </a:spcBef>
              <a:buNone/>
              <a:defRPr sz="2500">
                <a:solidFill>
                  <a:srgbClr val="FFA400"/>
                </a:solidFill>
                <a:latin typeface="StagecoachCircular" panose="02010504010101010104" pitchFamily="2" charset="77"/>
                <a:cs typeface="StagecoachCircular" panose="02010504010101010104" pitchFamily="2" charset="77"/>
              </a:defRPr>
            </a:lvl1pPr>
          </a:lstStyle>
          <a:p>
            <a:pPr lvl="0"/>
            <a:r>
              <a:rPr lang="en-GB" dirty="0"/>
              <a:t>Pull quote text to </a:t>
            </a:r>
            <a:br>
              <a:rPr lang="en-GB" dirty="0"/>
            </a:br>
            <a:r>
              <a:rPr lang="en-GB" dirty="0"/>
              <a:t>go here run across </a:t>
            </a:r>
            <a:br>
              <a:rPr lang="en-GB" dirty="0"/>
            </a:br>
            <a:r>
              <a:rPr lang="en-GB" dirty="0"/>
              <a:t>three, or four lines</a:t>
            </a:r>
            <a:br>
              <a:rPr lang="en-GB" dirty="0"/>
            </a:br>
            <a:r>
              <a:rPr lang="en-GB" dirty="0"/>
              <a:t>if needed.</a:t>
            </a:r>
            <a:endParaRPr lang="en-US" dirty="0"/>
          </a:p>
        </p:txBody>
      </p:sp>
      <p:sp>
        <p:nvSpPr>
          <p:cNvPr id="15" name="Text Placeholder 2">
            <a:extLst>
              <a:ext uri="{FF2B5EF4-FFF2-40B4-BE49-F238E27FC236}">
                <a16:creationId xmlns:a16="http://schemas.microsoft.com/office/drawing/2014/main" id="{79EBDC84-55A5-7442-AEC2-4DFD1C978EE8}"/>
              </a:ext>
            </a:extLst>
          </p:cNvPr>
          <p:cNvSpPr>
            <a:spLocks noGrp="1"/>
          </p:cNvSpPr>
          <p:nvPr>
            <p:ph type="body" sz="quarter" idx="13" hasCustomPrompt="1"/>
          </p:nvPr>
        </p:nvSpPr>
        <p:spPr>
          <a:xfrm>
            <a:off x="8432951" y="5648927"/>
            <a:ext cx="3023971" cy="512938"/>
          </a:xfrm>
          <a:prstGeom prst="rect">
            <a:avLst/>
          </a:prstGeom>
        </p:spPr>
        <p:txBody>
          <a:bodyPr lIns="0" tIns="0" rIns="0" bIns="0">
            <a:noAutofit/>
          </a:bodyPr>
          <a:lstStyle>
            <a:lvl1pPr marL="0" indent="0">
              <a:lnSpc>
                <a:spcPts val="2200"/>
              </a:lnSpc>
              <a:spcBef>
                <a:spcPts val="0"/>
              </a:spcBef>
              <a:buNone/>
              <a:defRPr sz="1800">
                <a:solidFill>
                  <a:schemeClr val="bg1"/>
                </a:solidFill>
                <a:latin typeface="StagecoachCircular" panose="02010504010101010104" pitchFamily="2" charset="77"/>
                <a:cs typeface="StagecoachCircular" panose="02010504010101010104" pitchFamily="2" charset="77"/>
              </a:defRPr>
            </a:lvl1pPr>
          </a:lstStyle>
          <a:p>
            <a:pPr lvl="0"/>
            <a:r>
              <a:rPr lang="en-GB" dirty="0"/>
              <a:t>Name of quote giver</a:t>
            </a:r>
            <a:br>
              <a:rPr lang="en-GB" dirty="0"/>
            </a:br>
            <a:r>
              <a:rPr lang="en-GB" dirty="0"/>
              <a:t>Job title &amp; company name</a:t>
            </a:r>
            <a:endParaRPr lang="en-US" dirty="0"/>
          </a:p>
        </p:txBody>
      </p:sp>
      <p:pic>
        <p:nvPicPr>
          <p:cNvPr id="5" name="Picture 4" descr="A picture containing drawing&#10;&#10;Description automatically generated">
            <a:extLst>
              <a:ext uri="{FF2B5EF4-FFF2-40B4-BE49-F238E27FC236}">
                <a16:creationId xmlns:a16="http://schemas.microsoft.com/office/drawing/2014/main" id="{99B4D015-E9E9-2548-A2C9-3666477250BD}"/>
              </a:ext>
            </a:extLst>
          </p:cNvPr>
          <p:cNvPicPr>
            <a:picLocks noChangeAspect="1"/>
          </p:cNvPicPr>
          <p:nvPr userDrawn="1"/>
        </p:nvPicPr>
        <p:blipFill>
          <a:blip r:embed="rId3"/>
          <a:stretch>
            <a:fillRect/>
          </a:stretch>
        </p:blipFill>
        <p:spPr>
          <a:xfrm>
            <a:off x="10876911" y="5030727"/>
            <a:ext cx="594000" cy="396000"/>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C5907B21-A2C4-A24E-B94A-2281502B07D9}"/>
              </a:ext>
            </a:extLst>
          </p:cNvPr>
          <p:cNvPicPr>
            <a:picLocks noChangeAspect="1"/>
          </p:cNvPicPr>
          <p:nvPr userDrawn="1"/>
        </p:nvPicPr>
        <p:blipFill>
          <a:blip r:embed="rId4"/>
          <a:stretch>
            <a:fillRect/>
          </a:stretch>
        </p:blipFill>
        <p:spPr>
          <a:xfrm>
            <a:off x="8432951" y="2755735"/>
            <a:ext cx="594000" cy="396000"/>
          </a:xfrm>
          <a:prstGeom prst="rect">
            <a:avLst/>
          </a:prstGeom>
        </p:spPr>
      </p:pic>
      <p:pic>
        <p:nvPicPr>
          <p:cNvPr id="11" name="Picture 10">
            <a:extLst>
              <a:ext uri="{FF2B5EF4-FFF2-40B4-BE49-F238E27FC236}">
                <a16:creationId xmlns:a16="http://schemas.microsoft.com/office/drawing/2014/main" id="{7696F5A2-0E28-C645-8957-322BE2B859C4}"/>
              </a:ext>
            </a:extLst>
          </p:cNvPr>
          <p:cNvPicPr>
            <a:picLocks noChangeAspect="1"/>
          </p:cNvPicPr>
          <p:nvPr userDrawn="1"/>
        </p:nvPicPr>
        <p:blipFill>
          <a:blip r:embed="rId5"/>
          <a:srcRect/>
          <a:stretch/>
        </p:blipFill>
        <p:spPr>
          <a:xfrm>
            <a:off x="511038" y="5880866"/>
            <a:ext cx="1854000" cy="629587"/>
          </a:xfrm>
          <a:prstGeom prst="rect">
            <a:avLst/>
          </a:prstGeom>
        </p:spPr>
      </p:pic>
    </p:spTree>
    <p:extLst>
      <p:ext uri="{BB962C8B-B14F-4D97-AF65-F5344CB8AC3E}">
        <p14:creationId xmlns:p14="http://schemas.microsoft.com/office/powerpoint/2010/main" val="15226643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ody copy and quote">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FB27B3-ECFC-9645-99E5-7B739060B5BE}"/>
              </a:ext>
            </a:extLst>
          </p:cNvPr>
          <p:cNvSpPr/>
          <p:nvPr userDrawn="1"/>
        </p:nvSpPr>
        <p:spPr>
          <a:xfrm>
            <a:off x="8129016" y="0"/>
            <a:ext cx="4060584" cy="6714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D0F4809-B426-BB42-A2FC-A430C847F455}"/>
              </a:ext>
            </a:extLst>
          </p:cNvPr>
          <p:cNvPicPr>
            <a:picLocks/>
          </p:cNvPicPr>
          <p:nvPr userDrawn="1"/>
        </p:nvPicPr>
        <p:blipFill>
          <a:blip r:embed="rId2"/>
          <a:stretch>
            <a:fillRect/>
          </a:stretch>
        </p:blipFill>
        <p:spPr>
          <a:xfrm>
            <a:off x="0" y="6714000"/>
            <a:ext cx="12189600" cy="144000"/>
          </a:xfrm>
          <a:prstGeom prst="rect">
            <a:avLst/>
          </a:prstGeom>
        </p:spPr>
      </p:pic>
      <p:sp>
        <p:nvSpPr>
          <p:cNvPr id="16" name="Text Placeholder 15">
            <a:extLst>
              <a:ext uri="{FF2B5EF4-FFF2-40B4-BE49-F238E27FC236}">
                <a16:creationId xmlns:a16="http://schemas.microsoft.com/office/drawing/2014/main" id="{3B196883-F245-9E42-97E7-48EE0425FFA9}"/>
              </a:ext>
            </a:extLst>
          </p:cNvPr>
          <p:cNvSpPr>
            <a:spLocks noGrp="1"/>
          </p:cNvSpPr>
          <p:nvPr>
            <p:ph type="body" sz="quarter" idx="10" hasCustomPrompt="1"/>
          </p:nvPr>
        </p:nvSpPr>
        <p:spPr>
          <a:xfrm>
            <a:off x="720000" y="648058"/>
            <a:ext cx="6869520" cy="1193917"/>
          </a:xfrm>
          <a:prstGeom prst="rect">
            <a:avLst/>
          </a:prstGeom>
        </p:spPr>
        <p:txBody>
          <a:bodyPr wrap="square" lIns="0" tIns="0" rIns="0" bIns="0" anchor="t" anchorCtr="0">
            <a:spAutoFit/>
          </a:bodyPr>
          <a:lstStyle>
            <a:lvl1pPr marL="0" indent="0">
              <a:lnSpc>
                <a:spcPts val="4600"/>
              </a:lnSpc>
              <a:spcBef>
                <a:spcPts val="0"/>
              </a:spcBef>
              <a:buFontTx/>
              <a:buNone/>
              <a:defRPr sz="4200" b="1">
                <a:solidFill>
                  <a:srgbClr val="0077C8"/>
                </a:solidFill>
                <a:latin typeface="StagecoachCircular" panose="02010504010101010104" pitchFamily="2" charset="77"/>
                <a:cs typeface="StagecoachCircular" panose="02010504010101010104" pitchFamily="2" charset="77"/>
              </a:defRPr>
            </a:lvl1pPr>
          </a:lstStyle>
          <a:p>
            <a:pPr lvl="0"/>
            <a:r>
              <a:rPr lang="en-GB" dirty="0"/>
              <a:t>Title to go here, text can </a:t>
            </a:r>
            <a:br>
              <a:rPr lang="en-GB" dirty="0"/>
            </a:br>
            <a:r>
              <a:rPr lang="en-GB" dirty="0"/>
              <a:t>run across two lines</a:t>
            </a:r>
            <a:endParaRPr lang="en-US" dirty="0"/>
          </a:p>
        </p:txBody>
      </p:sp>
      <p:sp>
        <p:nvSpPr>
          <p:cNvPr id="19" name="Text Placeholder 18">
            <a:extLst>
              <a:ext uri="{FF2B5EF4-FFF2-40B4-BE49-F238E27FC236}">
                <a16:creationId xmlns:a16="http://schemas.microsoft.com/office/drawing/2014/main" id="{2C4B6568-9D10-594B-8B1E-8ABF39C0599B}"/>
              </a:ext>
            </a:extLst>
          </p:cNvPr>
          <p:cNvSpPr>
            <a:spLocks noGrp="1"/>
          </p:cNvSpPr>
          <p:nvPr>
            <p:ph type="body" sz="quarter" idx="11" hasCustomPrompt="1"/>
          </p:nvPr>
        </p:nvSpPr>
        <p:spPr>
          <a:xfrm>
            <a:off x="720726" y="2259960"/>
            <a:ext cx="5886452" cy="2770173"/>
          </a:xfrm>
          <a:prstGeom prst="rect">
            <a:avLst/>
          </a:prstGeom>
        </p:spPr>
        <p:txBody>
          <a:bodyPr wrap="square" lIns="0" tIns="0" rIns="0" bIns="0">
            <a:noAutofit/>
          </a:bodyPr>
          <a:lstStyle>
            <a:lvl1pPr marL="0" marR="0" indent="0" algn="l" defTabSz="914400" rtl="0" eaLnBrk="1" fontAlgn="auto" latinLnBrk="0" hangingPunct="1">
              <a:lnSpc>
                <a:spcPct val="90000"/>
              </a:lnSpc>
              <a:spcBef>
                <a:spcPts val="0"/>
              </a:spcBef>
              <a:spcAft>
                <a:spcPts val="0"/>
              </a:spcAft>
              <a:buClrTx/>
              <a:buSzTx/>
              <a:buFontTx/>
              <a:buNone/>
              <a:tabLst/>
              <a:defRPr sz="2100">
                <a:solidFill>
                  <a:srgbClr val="051C2C"/>
                </a:solidFill>
                <a:latin typeface="StagecoachCircular" panose="02010504010101010104" pitchFamily="2" charset="77"/>
                <a:cs typeface="StagecoachCircular" panose="02010504010101010104" pitchFamily="2" charset="77"/>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Body copy</a:t>
            </a:r>
          </a:p>
        </p:txBody>
      </p:sp>
      <p:sp>
        <p:nvSpPr>
          <p:cNvPr id="3" name="Text Placeholder 2">
            <a:extLst>
              <a:ext uri="{FF2B5EF4-FFF2-40B4-BE49-F238E27FC236}">
                <a16:creationId xmlns:a16="http://schemas.microsoft.com/office/drawing/2014/main" id="{4DCE17BC-6EC5-B94B-AABC-2CDB97331A13}"/>
              </a:ext>
            </a:extLst>
          </p:cNvPr>
          <p:cNvSpPr>
            <a:spLocks noGrp="1"/>
          </p:cNvSpPr>
          <p:nvPr>
            <p:ph type="body" sz="quarter" idx="12" hasCustomPrompt="1"/>
          </p:nvPr>
        </p:nvSpPr>
        <p:spPr>
          <a:xfrm>
            <a:off x="8446576" y="2240655"/>
            <a:ext cx="3023971" cy="1475506"/>
          </a:xfrm>
          <a:prstGeom prst="rect">
            <a:avLst/>
          </a:prstGeom>
        </p:spPr>
        <p:txBody>
          <a:bodyPr lIns="0" tIns="0" rIns="0" bIns="0">
            <a:noAutofit/>
          </a:bodyPr>
          <a:lstStyle>
            <a:lvl1pPr marL="0" indent="0">
              <a:lnSpc>
                <a:spcPts val="3000"/>
              </a:lnSpc>
              <a:spcBef>
                <a:spcPts val="0"/>
              </a:spcBef>
              <a:buNone/>
              <a:defRPr sz="2500">
                <a:solidFill>
                  <a:schemeClr val="bg1"/>
                </a:solidFill>
                <a:latin typeface="StagecoachCircular" panose="02010504010101010104" pitchFamily="2" charset="77"/>
                <a:cs typeface="StagecoachCircular" panose="02010504010101010104" pitchFamily="2" charset="77"/>
              </a:defRPr>
            </a:lvl1pPr>
          </a:lstStyle>
          <a:p>
            <a:pPr lvl="0"/>
            <a:r>
              <a:rPr lang="en-GB" dirty="0"/>
              <a:t>Pull quote text to </a:t>
            </a:r>
            <a:br>
              <a:rPr lang="en-GB" dirty="0"/>
            </a:br>
            <a:r>
              <a:rPr lang="en-GB" dirty="0"/>
              <a:t>go here run across </a:t>
            </a:r>
            <a:br>
              <a:rPr lang="en-GB" dirty="0"/>
            </a:br>
            <a:r>
              <a:rPr lang="en-GB" dirty="0"/>
              <a:t>three, or four lines</a:t>
            </a:r>
            <a:br>
              <a:rPr lang="en-GB" dirty="0"/>
            </a:br>
            <a:r>
              <a:rPr lang="en-GB" dirty="0"/>
              <a:t>if needed.</a:t>
            </a:r>
            <a:endParaRPr lang="en-US" dirty="0"/>
          </a:p>
        </p:txBody>
      </p:sp>
      <p:sp>
        <p:nvSpPr>
          <p:cNvPr id="15" name="Text Placeholder 2">
            <a:extLst>
              <a:ext uri="{FF2B5EF4-FFF2-40B4-BE49-F238E27FC236}">
                <a16:creationId xmlns:a16="http://schemas.microsoft.com/office/drawing/2014/main" id="{79EBDC84-55A5-7442-AEC2-4DFD1C978EE8}"/>
              </a:ext>
            </a:extLst>
          </p:cNvPr>
          <p:cNvSpPr>
            <a:spLocks noGrp="1"/>
          </p:cNvSpPr>
          <p:nvPr>
            <p:ph type="body" sz="quarter" idx="13" hasCustomPrompt="1"/>
          </p:nvPr>
        </p:nvSpPr>
        <p:spPr>
          <a:xfrm>
            <a:off x="8432951" y="4531483"/>
            <a:ext cx="3023971" cy="512938"/>
          </a:xfrm>
          <a:prstGeom prst="rect">
            <a:avLst/>
          </a:prstGeom>
        </p:spPr>
        <p:txBody>
          <a:bodyPr lIns="0" tIns="0" rIns="0" bIns="0">
            <a:noAutofit/>
          </a:bodyPr>
          <a:lstStyle>
            <a:lvl1pPr marL="0" indent="0">
              <a:lnSpc>
                <a:spcPts val="2200"/>
              </a:lnSpc>
              <a:spcBef>
                <a:spcPts val="0"/>
              </a:spcBef>
              <a:buNone/>
              <a:defRPr sz="1800">
                <a:solidFill>
                  <a:srgbClr val="051C2C"/>
                </a:solidFill>
                <a:latin typeface="StagecoachCircular" panose="02010504010101010104" pitchFamily="2" charset="77"/>
                <a:cs typeface="StagecoachCircular" panose="02010504010101010104" pitchFamily="2" charset="77"/>
              </a:defRPr>
            </a:lvl1pPr>
          </a:lstStyle>
          <a:p>
            <a:pPr lvl="0"/>
            <a:r>
              <a:rPr lang="en-GB" dirty="0"/>
              <a:t>Name of quote giver</a:t>
            </a:r>
            <a:br>
              <a:rPr lang="en-GB" dirty="0"/>
            </a:br>
            <a:r>
              <a:rPr lang="en-GB" dirty="0"/>
              <a:t>Job title &amp; company name</a:t>
            </a:r>
            <a:endParaRPr lang="en-US" dirty="0"/>
          </a:p>
        </p:txBody>
      </p:sp>
      <p:pic>
        <p:nvPicPr>
          <p:cNvPr id="5" name="Picture 4">
            <a:extLst>
              <a:ext uri="{FF2B5EF4-FFF2-40B4-BE49-F238E27FC236}">
                <a16:creationId xmlns:a16="http://schemas.microsoft.com/office/drawing/2014/main" id="{99B4D015-E9E9-2548-A2C9-3666477250BD}"/>
              </a:ext>
            </a:extLst>
          </p:cNvPr>
          <p:cNvPicPr>
            <a:picLocks noChangeAspect="1"/>
          </p:cNvPicPr>
          <p:nvPr userDrawn="1"/>
        </p:nvPicPr>
        <p:blipFill>
          <a:blip r:embed="rId3">
            <a:alphaModFix amt="30000"/>
          </a:blip>
          <a:srcRect/>
          <a:stretch/>
        </p:blipFill>
        <p:spPr>
          <a:xfrm>
            <a:off x="10876911" y="3913283"/>
            <a:ext cx="594000" cy="396000"/>
          </a:xfrm>
          <a:prstGeom prst="rect">
            <a:avLst/>
          </a:prstGeom>
        </p:spPr>
      </p:pic>
      <p:pic>
        <p:nvPicPr>
          <p:cNvPr id="8" name="Picture 7">
            <a:extLst>
              <a:ext uri="{FF2B5EF4-FFF2-40B4-BE49-F238E27FC236}">
                <a16:creationId xmlns:a16="http://schemas.microsoft.com/office/drawing/2014/main" id="{C5907B21-A2C4-A24E-B94A-2281502B07D9}"/>
              </a:ext>
            </a:extLst>
          </p:cNvPr>
          <p:cNvPicPr>
            <a:picLocks noChangeAspect="1"/>
          </p:cNvPicPr>
          <p:nvPr userDrawn="1"/>
        </p:nvPicPr>
        <p:blipFill>
          <a:blip r:embed="rId4">
            <a:alphaModFix amt="30000"/>
          </a:blip>
          <a:srcRect/>
          <a:stretch/>
        </p:blipFill>
        <p:spPr>
          <a:xfrm>
            <a:off x="8432951" y="1638291"/>
            <a:ext cx="588600" cy="392400"/>
          </a:xfrm>
          <a:prstGeom prst="rect">
            <a:avLst/>
          </a:prstGeom>
        </p:spPr>
      </p:pic>
      <p:pic>
        <p:nvPicPr>
          <p:cNvPr id="11" name="Picture 10">
            <a:extLst>
              <a:ext uri="{FF2B5EF4-FFF2-40B4-BE49-F238E27FC236}">
                <a16:creationId xmlns:a16="http://schemas.microsoft.com/office/drawing/2014/main" id="{7696F5A2-0E28-C645-8957-322BE2B859C4}"/>
              </a:ext>
            </a:extLst>
          </p:cNvPr>
          <p:cNvPicPr>
            <a:picLocks noChangeAspect="1"/>
          </p:cNvPicPr>
          <p:nvPr userDrawn="1"/>
        </p:nvPicPr>
        <p:blipFill>
          <a:blip r:embed="rId5"/>
          <a:srcRect/>
          <a:stretch/>
        </p:blipFill>
        <p:spPr>
          <a:xfrm>
            <a:off x="511038" y="5880866"/>
            <a:ext cx="1854000" cy="629587"/>
          </a:xfrm>
          <a:prstGeom prst="rect">
            <a:avLst/>
          </a:prstGeom>
        </p:spPr>
      </p:pic>
    </p:spTree>
    <p:extLst>
      <p:ext uri="{BB962C8B-B14F-4D97-AF65-F5344CB8AC3E}">
        <p14:creationId xmlns:p14="http://schemas.microsoft.com/office/powerpoint/2010/main" val="33147369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copy_2 column">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0F4809-B426-BB42-A2FC-A430C847F455}"/>
              </a:ext>
            </a:extLst>
          </p:cNvPr>
          <p:cNvPicPr>
            <a:picLocks/>
          </p:cNvPicPr>
          <p:nvPr userDrawn="1"/>
        </p:nvPicPr>
        <p:blipFill>
          <a:blip r:embed="rId2"/>
          <a:stretch>
            <a:fillRect/>
          </a:stretch>
        </p:blipFill>
        <p:spPr>
          <a:xfrm>
            <a:off x="0" y="6714000"/>
            <a:ext cx="12189600" cy="144000"/>
          </a:xfrm>
          <a:prstGeom prst="rect">
            <a:avLst/>
          </a:prstGeom>
        </p:spPr>
      </p:pic>
      <p:sp>
        <p:nvSpPr>
          <p:cNvPr id="16" name="Text Placeholder 15">
            <a:extLst>
              <a:ext uri="{FF2B5EF4-FFF2-40B4-BE49-F238E27FC236}">
                <a16:creationId xmlns:a16="http://schemas.microsoft.com/office/drawing/2014/main" id="{3B196883-F245-9E42-97E7-48EE0425FFA9}"/>
              </a:ext>
            </a:extLst>
          </p:cNvPr>
          <p:cNvSpPr>
            <a:spLocks noGrp="1"/>
          </p:cNvSpPr>
          <p:nvPr>
            <p:ph type="body" sz="quarter" idx="10" hasCustomPrompt="1"/>
          </p:nvPr>
        </p:nvSpPr>
        <p:spPr>
          <a:xfrm>
            <a:off x="720000" y="648058"/>
            <a:ext cx="10750548" cy="1193917"/>
          </a:xfrm>
          <a:prstGeom prst="rect">
            <a:avLst/>
          </a:prstGeom>
        </p:spPr>
        <p:txBody>
          <a:bodyPr wrap="square" lIns="0" tIns="0" rIns="0" bIns="0" anchor="t" anchorCtr="0">
            <a:spAutoFit/>
          </a:bodyPr>
          <a:lstStyle>
            <a:lvl1pPr marL="0" indent="0">
              <a:lnSpc>
                <a:spcPts val="4600"/>
              </a:lnSpc>
              <a:spcBef>
                <a:spcPts val="0"/>
              </a:spcBef>
              <a:buFontTx/>
              <a:buNone/>
              <a:defRPr sz="4200" b="1">
                <a:solidFill>
                  <a:srgbClr val="0077C8"/>
                </a:solidFill>
                <a:latin typeface="StagecoachCircular" panose="02010504010101010104" pitchFamily="2" charset="77"/>
                <a:cs typeface="StagecoachCircular" panose="02010504010101010104" pitchFamily="2" charset="77"/>
              </a:defRPr>
            </a:lvl1pPr>
          </a:lstStyle>
          <a:p>
            <a:pPr lvl="0"/>
            <a:r>
              <a:rPr lang="en-GB" dirty="0"/>
              <a:t>Title to go here, text can </a:t>
            </a:r>
            <a:br>
              <a:rPr lang="en-GB" dirty="0"/>
            </a:br>
            <a:r>
              <a:rPr lang="en-GB" dirty="0"/>
              <a:t>run across two lines</a:t>
            </a:r>
            <a:endParaRPr lang="en-US" dirty="0"/>
          </a:p>
        </p:txBody>
      </p:sp>
      <p:sp>
        <p:nvSpPr>
          <p:cNvPr id="19" name="Text Placeholder 18">
            <a:extLst>
              <a:ext uri="{FF2B5EF4-FFF2-40B4-BE49-F238E27FC236}">
                <a16:creationId xmlns:a16="http://schemas.microsoft.com/office/drawing/2014/main" id="{2C4B6568-9D10-594B-8B1E-8ABF39C0599B}"/>
              </a:ext>
            </a:extLst>
          </p:cNvPr>
          <p:cNvSpPr>
            <a:spLocks noGrp="1"/>
          </p:cNvSpPr>
          <p:nvPr>
            <p:ph type="body" sz="quarter" idx="11" hasCustomPrompt="1"/>
          </p:nvPr>
        </p:nvSpPr>
        <p:spPr>
          <a:xfrm>
            <a:off x="720726" y="2259960"/>
            <a:ext cx="5375274" cy="350505"/>
          </a:xfrm>
          <a:prstGeom prst="rect">
            <a:avLst/>
          </a:prstGeom>
        </p:spPr>
        <p:txBody>
          <a:bodyPr wrap="square" lIns="0" tIns="0" rIns="360000" bIns="0" numCol="1" spcCol="720000">
            <a:noAutofit/>
          </a:bodyPr>
          <a:lstStyle>
            <a:lvl1pPr marL="0" marR="0" indent="0" algn="l" defTabSz="914400" rtl="0" eaLnBrk="1" fontAlgn="auto" latinLnBrk="0" hangingPunct="1">
              <a:lnSpc>
                <a:spcPct val="90000"/>
              </a:lnSpc>
              <a:spcBef>
                <a:spcPts val="0"/>
              </a:spcBef>
              <a:spcAft>
                <a:spcPts val="0"/>
              </a:spcAft>
              <a:buClrTx/>
              <a:buSzTx/>
              <a:buFontTx/>
              <a:buNone/>
              <a:tabLst/>
              <a:defRPr sz="2100" b="1">
                <a:solidFill>
                  <a:srgbClr val="E03E52"/>
                </a:solidFill>
                <a:latin typeface="StagecoachCircular" panose="02010504010101010104" pitchFamily="2" charset="77"/>
                <a:cs typeface="StagecoachCircular" panose="02010504010101010104" pitchFamily="2" charset="77"/>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Sub header across one line</a:t>
            </a:r>
          </a:p>
        </p:txBody>
      </p:sp>
      <p:sp>
        <p:nvSpPr>
          <p:cNvPr id="11" name="Text Placeholder 18">
            <a:extLst>
              <a:ext uri="{FF2B5EF4-FFF2-40B4-BE49-F238E27FC236}">
                <a16:creationId xmlns:a16="http://schemas.microsoft.com/office/drawing/2014/main" id="{CF39EC95-8F66-7546-9B56-EB60C17A2EDF}"/>
              </a:ext>
            </a:extLst>
          </p:cNvPr>
          <p:cNvSpPr>
            <a:spLocks noGrp="1"/>
          </p:cNvSpPr>
          <p:nvPr>
            <p:ph type="body" sz="quarter" idx="12" hasCustomPrompt="1"/>
          </p:nvPr>
        </p:nvSpPr>
        <p:spPr>
          <a:xfrm>
            <a:off x="720725" y="2692268"/>
            <a:ext cx="5380705" cy="2727872"/>
          </a:xfrm>
          <a:prstGeom prst="rect">
            <a:avLst/>
          </a:prstGeom>
        </p:spPr>
        <p:txBody>
          <a:bodyPr wrap="square" lIns="0" tIns="0" rIns="360000" bIns="0" numCol="1" spcCol="720000">
            <a:noAutofit/>
          </a:bodyPr>
          <a:lstStyle>
            <a:lvl1pPr marL="0" marR="0" indent="0" algn="l" defTabSz="914400" rtl="0" eaLnBrk="1" fontAlgn="auto" latinLnBrk="0" hangingPunct="1">
              <a:lnSpc>
                <a:spcPct val="90000"/>
              </a:lnSpc>
              <a:spcBef>
                <a:spcPts val="0"/>
              </a:spcBef>
              <a:spcAft>
                <a:spcPts val="0"/>
              </a:spcAft>
              <a:buClrTx/>
              <a:buSzTx/>
              <a:buFontTx/>
              <a:buNone/>
              <a:tabLst/>
              <a:defRPr sz="2100">
                <a:solidFill>
                  <a:srgbClr val="051C2C"/>
                </a:solidFill>
                <a:latin typeface="StagecoachCircular" panose="02010504010101010104" pitchFamily="2" charset="77"/>
                <a:cs typeface="StagecoachCircular" panose="02010504010101010104" pitchFamily="2" charset="77"/>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Column 1 body copy</a:t>
            </a:r>
          </a:p>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p:txBody>
      </p:sp>
      <p:sp>
        <p:nvSpPr>
          <p:cNvPr id="12" name="Text Placeholder 18">
            <a:extLst>
              <a:ext uri="{FF2B5EF4-FFF2-40B4-BE49-F238E27FC236}">
                <a16:creationId xmlns:a16="http://schemas.microsoft.com/office/drawing/2014/main" id="{3A9CEAAB-149A-2D4C-8B09-0B4D787985E6}"/>
              </a:ext>
            </a:extLst>
          </p:cNvPr>
          <p:cNvSpPr>
            <a:spLocks noGrp="1"/>
          </p:cNvSpPr>
          <p:nvPr>
            <p:ph type="body" sz="quarter" idx="13" hasCustomPrompt="1"/>
          </p:nvPr>
        </p:nvSpPr>
        <p:spPr>
          <a:xfrm>
            <a:off x="6101431" y="2259960"/>
            <a:ext cx="5375274" cy="350505"/>
          </a:xfrm>
          <a:prstGeom prst="rect">
            <a:avLst/>
          </a:prstGeom>
        </p:spPr>
        <p:txBody>
          <a:bodyPr wrap="square" lIns="360000" tIns="0" rIns="0" bIns="0" numCol="1" spcCol="720000">
            <a:noAutofit/>
          </a:bodyPr>
          <a:lstStyle>
            <a:lvl1pPr marL="0" marR="0" indent="0" algn="l" defTabSz="914400" rtl="0" eaLnBrk="1" fontAlgn="auto" latinLnBrk="0" hangingPunct="1">
              <a:lnSpc>
                <a:spcPct val="90000"/>
              </a:lnSpc>
              <a:spcBef>
                <a:spcPts val="0"/>
              </a:spcBef>
              <a:spcAft>
                <a:spcPts val="0"/>
              </a:spcAft>
              <a:buClrTx/>
              <a:buSzTx/>
              <a:buFontTx/>
              <a:buNone/>
              <a:tabLst/>
              <a:defRPr sz="2100" b="1">
                <a:solidFill>
                  <a:srgbClr val="E03E52"/>
                </a:solidFill>
                <a:latin typeface="StagecoachCircular" panose="02010504010101010104" pitchFamily="2" charset="77"/>
                <a:cs typeface="StagecoachCircular" panose="02010504010101010104" pitchFamily="2" charset="77"/>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Sub header across one line</a:t>
            </a:r>
          </a:p>
        </p:txBody>
      </p:sp>
      <p:sp>
        <p:nvSpPr>
          <p:cNvPr id="13" name="Text Placeholder 18">
            <a:extLst>
              <a:ext uri="{FF2B5EF4-FFF2-40B4-BE49-F238E27FC236}">
                <a16:creationId xmlns:a16="http://schemas.microsoft.com/office/drawing/2014/main" id="{DFCD93A7-201C-1644-AC28-9E7D0DBAEADE}"/>
              </a:ext>
            </a:extLst>
          </p:cNvPr>
          <p:cNvSpPr>
            <a:spLocks noGrp="1"/>
          </p:cNvSpPr>
          <p:nvPr>
            <p:ph type="body" sz="quarter" idx="14" hasCustomPrompt="1"/>
          </p:nvPr>
        </p:nvSpPr>
        <p:spPr>
          <a:xfrm>
            <a:off x="6101430" y="2692268"/>
            <a:ext cx="5380705" cy="2727872"/>
          </a:xfrm>
          <a:prstGeom prst="rect">
            <a:avLst/>
          </a:prstGeom>
        </p:spPr>
        <p:txBody>
          <a:bodyPr wrap="square" lIns="360000" tIns="0" rIns="0" bIns="0" numCol="1" spcCol="720000">
            <a:noAutofit/>
          </a:bodyPr>
          <a:lstStyle>
            <a:lvl1pPr marL="0" marR="0" indent="0" algn="l" defTabSz="914400" rtl="0" eaLnBrk="1" fontAlgn="auto" latinLnBrk="0" hangingPunct="1">
              <a:lnSpc>
                <a:spcPct val="90000"/>
              </a:lnSpc>
              <a:spcBef>
                <a:spcPts val="0"/>
              </a:spcBef>
              <a:spcAft>
                <a:spcPts val="0"/>
              </a:spcAft>
              <a:buClrTx/>
              <a:buSzTx/>
              <a:buFontTx/>
              <a:buNone/>
              <a:tabLst/>
              <a:defRPr sz="2100">
                <a:solidFill>
                  <a:srgbClr val="051C2C"/>
                </a:solidFill>
                <a:latin typeface="StagecoachCircular" panose="02010504010101010104" pitchFamily="2" charset="77"/>
                <a:cs typeface="StagecoachCircular" panose="02010504010101010104" pitchFamily="2" charset="77"/>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Column 1 body copy</a:t>
            </a:r>
          </a:p>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90000"/>
              </a:lnSpc>
              <a:spcBef>
                <a:spcPts val="0"/>
              </a:spcBef>
              <a:spcAft>
                <a:spcPts val="0"/>
              </a:spcAft>
              <a:buClrTx/>
              <a:buSzTx/>
              <a:buFontTx/>
              <a:buNone/>
              <a:tabLst/>
              <a:defRPr/>
            </a:pPr>
            <a:endParaRPr lang="en-GB" dirty="0"/>
          </a:p>
        </p:txBody>
      </p:sp>
      <p:cxnSp>
        <p:nvCxnSpPr>
          <p:cNvPr id="3" name="Straight Connector 2">
            <a:extLst>
              <a:ext uri="{FF2B5EF4-FFF2-40B4-BE49-F238E27FC236}">
                <a16:creationId xmlns:a16="http://schemas.microsoft.com/office/drawing/2014/main" id="{AD9880DF-E2CA-F043-A93F-EECA8E924F23}"/>
              </a:ext>
            </a:extLst>
          </p:cNvPr>
          <p:cNvCxnSpPr>
            <a:cxnSpLocks/>
          </p:cNvCxnSpPr>
          <p:nvPr userDrawn="1"/>
        </p:nvCxnSpPr>
        <p:spPr>
          <a:xfrm>
            <a:off x="6096000" y="2246940"/>
            <a:ext cx="0" cy="3239460"/>
          </a:xfrm>
          <a:prstGeom prst="line">
            <a:avLst/>
          </a:prstGeom>
          <a:ln>
            <a:solidFill>
              <a:srgbClr val="051C2C">
                <a:alpha val="25000"/>
              </a:srgbClr>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A90EC54D-2340-654F-AA0E-55EA42218F2E}"/>
              </a:ext>
            </a:extLst>
          </p:cNvPr>
          <p:cNvPicPr>
            <a:picLocks noChangeAspect="1"/>
          </p:cNvPicPr>
          <p:nvPr userDrawn="1"/>
        </p:nvPicPr>
        <p:blipFill>
          <a:blip r:embed="rId3"/>
          <a:srcRect/>
          <a:stretch/>
        </p:blipFill>
        <p:spPr>
          <a:xfrm>
            <a:off x="511038" y="5880866"/>
            <a:ext cx="1854000" cy="629587"/>
          </a:xfrm>
          <a:prstGeom prst="rect">
            <a:avLst/>
          </a:prstGeom>
        </p:spPr>
      </p:pic>
    </p:spTree>
    <p:extLst>
      <p:ext uri="{BB962C8B-B14F-4D97-AF65-F5344CB8AC3E}">
        <p14:creationId xmlns:p14="http://schemas.microsoft.com/office/powerpoint/2010/main" val="327827297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ullet points">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0F4809-B426-BB42-A2FC-A430C847F455}"/>
              </a:ext>
            </a:extLst>
          </p:cNvPr>
          <p:cNvPicPr>
            <a:picLocks/>
          </p:cNvPicPr>
          <p:nvPr userDrawn="1"/>
        </p:nvPicPr>
        <p:blipFill>
          <a:blip r:embed="rId2"/>
          <a:stretch>
            <a:fillRect/>
          </a:stretch>
        </p:blipFill>
        <p:spPr>
          <a:xfrm>
            <a:off x="0" y="6714000"/>
            <a:ext cx="12189600" cy="144000"/>
          </a:xfrm>
          <a:prstGeom prst="rect">
            <a:avLst/>
          </a:prstGeom>
        </p:spPr>
      </p:pic>
      <p:sp>
        <p:nvSpPr>
          <p:cNvPr id="3" name="Text Placeholder 2">
            <a:extLst>
              <a:ext uri="{FF2B5EF4-FFF2-40B4-BE49-F238E27FC236}">
                <a16:creationId xmlns:a16="http://schemas.microsoft.com/office/drawing/2014/main" id="{CFD850D5-5D66-8E48-A428-E3890A9C81F0}"/>
              </a:ext>
            </a:extLst>
          </p:cNvPr>
          <p:cNvSpPr>
            <a:spLocks noGrp="1"/>
          </p:cNvSpPr>
          <p:nvPr>
            <p:ph type="body" sz="quarter" idx="12" hasCustomPrompt="1"/>
          </p:nvPr>
        </p:nvSpPr>
        <p:spPr>
          <a:xfrm>
            <a:off x="720000" y="2260600"/>
            <a:ext cx="5916659" cy="2770188"/>
          </a:xfrm>
          <a:prstGeom prst="rect">
            <a:avLst/>
          </a:prstGeom>
        </p:spPr>
        <p:txBody>
          <a:bodyPr lIns="0" tIns="0" rIns="0" bIns="0">
            <a:noAutofit/>
          </a:bodyPr>
          <a:lstStyle>
            <a:lvl1pPr marL="216000" indent="-216000">
              <a:lnSpc>
                <a:spcPts val="2500"/>
              </a:lnSpc>
              <a:spcBef>
                <a:spcPts val="1200"/>
              </a:spcBef>
              <a:buClr>
                <a:srgbClr val="E03E52"/>
              </a:buClr>
              <a:defRPr sz="2100">
                <a:solidFill>
                  <a:srgbClr val="051C2C"/>
                </a:solidFill>
                <a:latin typeface="StagecoachCircular" panose="02010504010101010104" pitchFamily="2" charset="77"/>
                <a:cs typeface="StagecoachCircular" panose="02010504010101010104" pitchFamily="2" charset="77"/>
              </a:defRPr>
            </a:lvl1pPr>
            <a:lvl2pPr>
              <a:defRPr sz="2100">
                <a:latin typeface="Arial" panose="020B0604020202020204" pitchFamily="34" charset="0"/>
                <a:cs typeface="Arial" panose="020B0604020202020204" pitchFamily="34" charset="0"/>
              </a:defRPr>
            </a:lvl2pPr>
            <a:lvl3pPr>
              <a:defRPr sz="2100">
                <a:latin typeface="Arial" panose="020B0604020202020204" pitchFamily="34" charset="0"/>
                <a:cs typeface="Arial" panose="020B0604020202020204" pitchFamily="34" charset="0"/>
              </a:defRPr>
            </a:lvl3pPr>
            <a:lvl4pPr>
              <a:defRPr sz="2100">
                <a:latin typeface="Arial" panose="020B0604020202020204" pitchFamily="34" charset="0"/>
                <a:cs typeface="Arial" panose="020B0604020202020204" pitchFamily="34" charset="0"/>
              </a:defRPr>
            </a:lvl4pPr>
            <a:lvl5pPr>
              <a:defRPr sz="2100">
                <a:latin typeface="Arial" panose="020B0604020202020204" pitchFamily="34" charset="0"/>
                <a:cs typeface="Arial" panose="020B0604020202020204" pitchFamily="34" charset="0"/>
              </a:defRPr>
            </a:lvl5pPr>
          </a:lstStyle>
          <a:p>
            <a:pPr lvl="0"/>
            <a:r>
              <a:rPr lang="en-GB" dirty="0"/>
              <a:t>Bullet points</a:t>
            </a:r>
          </a:p>
          <a:p>
            <a:pPr lvl="0"/>
            <a:r>
              <a:rPr lang="en-GB" dirty="0"/>
              <a:t>Bullet points</a:t>
            </a:r>
          </a:p>
        </p:txBody>
      </p:sp>
      <p:sp>
        <p:nvSpPr>
          <p:cNvPr id="5" name="Text Placeholder 4">
            <a:extLst>
              <a:ext uri="{FF2B5EF4-FFF2-40B4-BE49-F238E27FC236}">
                <a16:creationId xmlns:a16="http://schemas.microsoft.com/office/drawing/2014/main" id="{463E4E9A-965B-484D-A4CE-EFD074064EAB}"/>
              </a:ext>
            </a:extLst>
          </p:cNvPr>
          <p:cNvSpPr>
            <a:spLocks noGrp="1"/>
          </p:cNvSpPr>
          <p:nvPr>
            <p:ph type="body" sz="quarter" idx="13" hasCustomPrompt="1"/>
          </p:nvPr>
        </p:nvSpPr>
        <p:spPr>
          <a:xfrm>
            <a:off x="719999" y="648058"/>
            <a:ext cx="10750547" cy="1114551"/>
          </a:xfrm>
          <a:prstGeom prst="rect">
            <a:avLst/>
          </a:prstGeom>
        </p:spPr>
        <p:txBody>
          <a:bodyPr lIns="0" tIns="0" rIns="0" bIns="0">
            <a:noAutofit/>
          </a:bodyPr>
          <a:lstStyle>
            <a:lvl1pPr marL="0" indent="0">
              <a:lnSpc>
                <a:spcPts val="4600"/>
              </a:lnSpc>
              <a:buFontTx/>
              <a:buNone/>
              <a:defRPr sz="4200" b="1">
                <a:solidFill>
                  <a:srgbClr val="0077C8"/>
                </a:solidFill>
                <a:latin typeface="StagecoachCircular" panose="02010504010101010104" pitchFamily="2" charset="77"/>
                <a:cs typeface="StagecoachCircular" panose="02010504010101010104" pitchFamily="2" charset="77"/>
              </a:defRPr>
            </a:lvl1pPr>
          </a:lstStyle>
          <a:p>
            <a:pPr lvl="0"/>
            <a:r>
              <a:rPr lang="en-GB" dirty="0"/>
              <a:t>Title to go here, text can </a:t>
            </a:r>
            <a:br>
              <a:rPr lang="en-GB" dirty="0"/>
            </a:br>
            <a:r>
              <a:rPr lang="en-GB" dirty="0"/>
              <a:t>run across two lines</a:t>
            </a:r>
            <a:endParaRPr lang="en-US" dirty="0"/>
          </a:p>
        </p:txBody>
      </p:sp>
      <p:pic>
        <p:nvPicPr>
          <p:cNvPr id="8" name="Picture 7">
            <a:extLst>
              <a:ext uri="{FF2B5EF4-FFF2-40B4-BE49-F238E27FC236}">
                <a16:creationId xmlns:a16="http://schemas.microsoft.com/office/drawing/2014/main" id="{11BEFF5C-0EA2-E34D-96D5-33EEBA3138BC}"/>
              </a:ext>
            </a:extLst>
          </p:cNvPr>
          <p:cNvPicPr>
            <a:picLocks noChangeAspect="1"/>
          </p:cNvPicPr>
          <p:nvPr userDrawn="1"/>
        </p:nvPicPr>
        <p:blipFill>
          <a:blip r:embed="rId3"/>
          <a:srcRect/>
          <a:stretch/>
        </p:blipFill>
        <p:spPr>
          <a:xfrm>
            <a:off x="511038" y="5880866"/>
            <a:ext cx="1854000" cy="629587"/>
          </a:xfrm>
          <a:prstGeom prst="rect">
            <a:avLst/>
          </a:prstGeom>
        </p:spPr>
      </p:pic>
    </p:spTree>
    <p:extLst>
      <p:ext uri="{BB962C8B-B14F-4D97-AF65-F5344CB8AC3E}">
        <p14:creationId xmlns:p14="http://schemas.microsoft.com/office/powerpoint/2010/main" val="38633813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ullet points">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0F4809-B426-BB42-A2FC-A430C847F455}"/>
              </a:ext>
            </a:extLst>
          </p:cNvPr>
          <p:cNvPicPr>
            <a:picLocks/>
          </p:cNvPicPr>
          <p:nvPr userDrawn="1"/>
        </p:nvPicPr>
        <p:blipFill>
          <a:blip r:embed="rId2"/>
          <a:stretch>
            <a:fillRect/>
          </a:stretch>
        </p:blipFill>
        <p:spPr>
          <a:xfrm>
            <a:off x="0" y="6714000"/>
            <a:ext cx="12189600" cy="144000"/>
          </a:xfrm>
          <a:prstGeom prst="rect">
            <a:avLst/>
          </a:prstGeom>
        </p:spPr>
      </p:pic>
      <p:sp>
        <p:nvSpPr>
          <p:cNvPr id="3" name="Text Placeholder 2">
            <a:extLst>
              <a:ext uri="{FF2B5EF4-FFF2-40B4-BE49-F238E27FC236}">
                <a16:creationId xmlns:a16="http://schemas.microsoft.com/office/drawing/2014/main" id="{CFD850D5-5D66-8E48-A428-E3890A9C81F0}"/>
              </a:ext>
            </a:extLst>
          </p:cNvPr>
          <p:cNvSpPr>
            <a:spLocks noGrp="1"/>
          </p:cNvSpPr>
          <p:nvPr>
            <p:ph type="body" sz="quarter" idx="12" hasCustomPrompt="1"/>
          </p:nvPr>
        </p:nvSpPr>
        <p:spPr>
          <a:xfrm>
            <a:off x="720000" y="2260600"/>
            <a:ext cx="5916659" cy="2770188"/>
          </a:xfrm>
          <a:prstGeom prst="rect">
            <a:avLst/>
          </a:prstGeom>
        </p:spPr>
        <p:txBody>
          <a:bodyPr lIns="0" tIns="0" rIns="0" bIns="0">
            <a:noAutofit/>
          </a:bodyPr>
          <a:lstStyle>
            <a:lvl1pPr marL="216000" indent="-216000">
              <a:lnSpc>
                <a:spcPts val="2500"/>
              </a:lnSpc>
              <a:spcBef>
                <a:spcPts val="1200"/>
              </a:spcBef>
              <a:buClr>
                <a:srgbClr val="E03E52"/>
              </a:buClr>
              <a:defRPr sz="2100">
                <a:solidFill>
                  <a:srgbClr val="051C2C"/>
                </a:solidFill>
                <a:latin typeface="StagecoachCircular" panose="02010504010101010104" pitchFamily="2" charset="77"/>
                <a:cs typeface="StagecoachCircular" panose="02010504010101010104" pitchFamily="2" charset="77"/>
              </a:defRPr>
            </a:lvl1pPr>
            <a:lvl2pPr>
              <a:defRPr sz="2100">
                <a:latin typeface="Arial" panose="020B0604020202020204" pitchFamily="34" charset="0"/>
                <a:cs typeface="Arial" panose="020B0604020202020204" pitchFamily="34" charset="0"/>
              </a:defRPr>
            </a:lvl2pPr>
            <a:lvl3pPr>
              <a:defRPr sz="2100">
                <a:latin typeface="Arial" panose="020B0604020202020204" pitchFamily="34" charset="0"/>
                <a:cs typeface="Arial" panose="020B0604020202020204" pitchFamily="34" charset="0"/>
              </a:defRPr>
            </a:lvl3pPr>
            <a:lvl4pPr>
              <a:defRPr sz="2100">
                <a:latin typeface="Arial" panose="020B0604020202020204" pitchFamily="34" charset="0"/>
                <a:cs typeface="Arial" panose="020B0604020202020204" pitchFamily="34" charset="0"/>
              </a:defRPr>
            </a:lvl4pPr>
            <a:lvl5pPr>
              <a:defRPr sz="2100">
                <a:latin typeface="Arial" panose="020B0604020202020204" pitchFamily="34" charset="0"/>
                <a:cs typeface="Arial" panose="020B0604020202020204" pitchFamily="34" charset="0"/>
              </a:defRPr>
            </a:lvl5pPr>
          </a:lstStyle>
          <a:p>
            <a:pPr lvl="0"/>
            <a:r>
              <a:rPr lang="en-GB" dirty="0"/>
              <a:t>Bullet points</a:t>
            </a:r>
          </a:p>
          <a:p>
            <a:pPr lvl="0"/>
            <a:r>
              <a:rPr lang="en-GB" dirty="0"/>
              <a:t>Bullet points</a:t>
            </a:r>
          </a:p>
        </p:txBody>
      </p:sp>
      <p:sp>
        <p:nvSpPr>
          <p:cNvPr id="5" name="Text Placeholder 4">
            <a:extLst>
              <a:ext uri="{FF2B5EF4-FFF2-40B4-BE49-F238E27FC236}">
                <a16:creationId xmlns:a16="http://schemas.microsoft.com/office/drawing/2014/main" id="{463E4E9A-965B-484D-A4CE-EFD074064EAB}"/>
              </a:ext>
            </a:extLst>
          </p:cNvPr>
          <p:cNvSpPr>
            <a:spLocks noGrp="1"/>
          </p:cNvSpPr>
          <p:nvPr>
            <p:ph type="body" sz="quarter" idx="13" hasCustomPrompt="1"/>
          </p:nvPr>
        </p:nvSpPr>
        <p:spPr>
          <a:xfrm>
            <a:off x="719999" y="648058"/>
            <a:ext cx="7006681" cy="1114551"/>
          </a:xfrm>
          <a:prstGeom prst="rect">
            <a:avLst/>
          </a:prstGeom>
        </p:spPr>
        <p:txBody>
          <a:bodyPr lIns="0" tIns="0" rIns="0" bIns="0">
            <a:noAutofit/>
          </a:bodyPr>
          <a:lstStyle>
            <a:lvl1pPr marL="0" indent="0">
              <a:lnSpc>
                <a:spcPts val="4600"/>
              </a:lnSpc>
              <a:buFontTx/>
              <a:buNone/>
              <a:defRPr sz="4200" b="1">
                <a:solidFill>
                  <a:srgbClr val="0077C8"/>
                </a:solidFill>
                <a:latin typeface="StagecoachCircular" panose="02010504010101010104" pitchFamily="2" charset="77"/>
                <a:cs typeface="StagecoachCircular" panose="02010504010101010104" pitchFamily="2" charset="77"/>
              </a:defRPr>
            </a:lvl1pPr>
          </a:lstStyle>
          <a:p>
            <a:pPr lvl="0"/>
            <a:r>
              <a:rPr lang="en-GB" dirty="0"/>
              <a:t>Title to go here, text can </a:t>
            </a:r>
            <a:br>
              <a:rPr lang="en-GB" dirty="0"/>
            </a:br>
            <a:r>
              <a:rPr lang="en-GB" dirty="0"/>
              <a:t>run across two lines</a:t>
            </a:r>
            <a:endParaRPr lang="en-US" dirty="0"/>
          </a:p>
        </p:txBody>
      </p:sp>
      <p:pic>
        <p:nvPicPr>
          <p:cNvPr id="8" name="Picture 7">
            <a:extLst>
              <a:ext uri="{FF2B5EF4-FFF2-40B4-BE49-F238E27FC236}">
                <a16:creationId xmlns:a16="http://schemas.microsoft.com/office/drawing/2014/main" id="{11BEFF5C-0EA2-E34D-96D5-33EEBA3138BC}"/>
              </a:ext>
            </a:extLst>
          </p:cNvPr>
          <p:cNvPicPr>
            <a:picLocks noChangeAspect="1"/>
          </p:cNvPicPr>
          <p:nvPr userDrawn="1"/>
        </p:nvPicPr>
        <p:blipFill>
          <a:blip r:embed="rId3"/>
          <a:srcRect/>
          <a:stretch/>
        </p:blipFill>
        <p:spPr>
          <a:xfrm>
            <a:off x="511038" y="5880866"/>
            <a:ext cx="1854000" cy="629587"/>
          </a:xfrm>
          <a:prstGeom prst="rect">
            <a:avLst/>
          </a:prstGeom>
        </p:spPr>
      </p:pic>
      <p:sp>
        <p:nvSpPr>
          <p:cNvPr id="20" name="Picture Placeholder 19">
            <a:extLst>
              <a:ext uri="{FF2B5EF4-FFF2-40B4-BE49-F238E27FC236}">
                <a16:creationId xmlns:a16="http://schemas.microsoft.com/office/drawing/2014/main" id="{D4658276-038B-D542-93A6-F5F5D43658E4}"/>
              </a:ext>
            </a:extLst>
          </p:cNvPr>
          <p:cNvSpPr>
            <a:spLocks noGrp="1"/>
          </p:cNvSpPr>
          <p:nvPr>
            <p:ph type="pic" sz="quarter" idx="14" hasCustomPrompt="1"/>
          </p:nvPr>
        </p:nvSpPr>
        <p:spPr>
          <a:xfrm>
            <a:off x="8127188" y="3378200"/>
            <a:ext cx="4062412" cy="3276600"/>
          </a:xfrm>
          <a:prstGeom prst="rect">
            <a:avLst/>
          </a:prstGeom>
        </p:spPr>
        <p:txBody>
          <a:bodyPr anchor="ctr" anchorCtr="0">
            <a:normAutofit/>
          </a:bodyPr>
          <a:lstStyle>
            <a:lvl1pPr marL="0" indent="0" algn="ctr">
              <a:buFontTx/>
              <a:buNone/>
              <a:defRPr sz="2100">
                <a:solidFill>
                  <a:schemeClr val="tx1">
                    <a:alpha val="50000"/>
                  </a:schemeClr>
                </a:solidFill>
                <a:latin typeface="Arial" panose="020B0604020202020204" pitchFamily="34" charset="0"/>
                <a:cs typeface="Arial" panose="020B0604020202020204" pitchFamily="34" charset="0"/>
              </a:defRPr>
            </a:lvl1pPr>
          </a:lstStyle>
          <a:p>
            <a:r>
              <a:rPr lang="en-US" dirty="0"/>
              <a:t>Click to add image</a:t>
            </a:r>
          </a:p>
        </p:txBody>
      </p:sp>
      <p:sp>
        <p:nvSpPr>
          <p:cNvPr id="21" name="Picture Placeholder 19">
            <a:extLst>
              <a:ext uri="{FF2B5EF4-FFF2-40B4-BE49-F238E27FC236}">
                <a16:creationId xmlns:a16="http://schemas.microsoft.com/office/drawing/2014/main" id="{D4A0E34D-7BBA-6E43-AB19-17930ED1775A}"/>
              </a:ext>
            </a:extLst>
          </p:cNvPr>
          <p:cNvSpPr>
            <a:spLocks noGrp="1"/>
          </p:cNvSpPr>
          <p:nvPr>
            <p:ph type="pic" sz="quarter" idx="15" hasCustomPrompt="1"/>
          </p:nvPr>
        </p:nvSpPr>
        <p:spPr>
          <a:xfrm>
            <a:off x="8127188" y="41373"/>
            <a:ext cx="4062412" cy="3276600"/>
          </a:xfrm>
          <a:prstGeom prst="rect">
            <a:avLst/>
          </a:prstGeom>
        </p:spPr>
        <p:txBody>
          <a:bodyPr anchor="ctr" anchorCtr="0">
            <a:normAutofit/>
          </a:bodyPr>
          <a:lstStyle>
            <a:lvl1pPr marL="0" indent="0" algn="ctr">
              <a:buFontTx/>
              <a:buNone/>
              <a:defRPr sz="2100">
                <a:solidFill>
                  <a:schemeClr val="tx1">
                    <a:alpha val="50000"/>
                  </a:schemeClr>
                </a:solidFill>
                <a:latin typeface="Arial" panose="020B0604020202020204" pitchFamily="34" charset="0"/>
                <a:cs typeface="Arial" panose="020B0604020202020204" pitchFamily="34" charset="0"/>
              </a:defRPr>
            </a:lvl1pPr>
          </a:lstStyle>
          <a:p>
            <a:r>
              <a:rPr lang="en-US" dirty="0"/>
              <a:t>Click to add image</a:t>
            </a:r>
          </a:p>
        </p:txBody>
      </p:sp>
    </p:spTree>
    <p:extLst>
      <p:ext uri="{BB962C8B-B14F-4D97-AF65-F5344CB8AC3E}">
        <p14:creationId xmlns:p14="http://schemas.microsoft.com/office/powerpoint/2010/main" val="39829685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bullet points">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0F4809-B426-BB42-A2FC-A430C847F455}"/>
              </a:ext>
            </a:extLst>
          </p:cNvPr>
          <p:cNvPicPr>
            <a:picLocks/>
          </p:cNvPicPr>
          <p:nvPr userDrawn="1"/>
        </p:nvPicPr>
        <p:blipFill>
          <a:blip r:embed="rId2"/>
          <a:stretch>
            <a:fillRect/>
          </a:stretch>
        </p:blipFill>
        <p:spPr>
          <a:xfrm>
            <a:off x="0" y="6714000"/>
            <a:ext cx="12189600" cy="144000"/>
          </a:xfrm>
          <a:prstGeom prst="rect">
            <a:avLst/>
          </a:prstGeom>
        </p:spPr>
      </p:pic>
      <p:sp>
        <p:nvSpPr>
          <p:cNvPr id="3" name="Text Placeholder 2">
            <a:extLst>
              <a:ext uri="{FF2B5EF4-FFF2-40B4-BE49-F238E27FC236}">
                <a16:creationId xmlns:a16="http://schemas.microsoft.com/office/drawing/2014/main" id="{CFD850D5-5D66-8E48-A428-E3890A9C81F0}"/>
              </a:ext>
            </a:extLst>
          </p:cNvPr>
          <p:cNvSpPr>
            <a:spLocks noGrp="1"/>
          </p:cNvSpPr>
          <p:nvPr>
            <p:ph type="body" sz="quarter" idx="12" hasCustomPrompt="1"/>
          </p:nvPr>
        </p:nvSpPr>
        <p:spPr>
          <a:xfrm>
            <a:off x="720000" y="2260600"/>
            <a:ext cx="5916659" cy="2770188"/>
          </a:xfrm>
          <a:prstGeom prst="rect">
            <a:avLst/>
          </a:prstGeom>
        </p:spPr>
        <p:txBody>
          <a:bodyPr lIns="0" tIns="0" rIns="0" bIns="0">
            <a:noAutofit/>
          </a:bodyPr>
          <a:lstStyle>
            <a:lvl1pPr marL="216000" indent="-216000">
              <a:lnSpc>
                <a:spcPts val="2500"/>
              </a:lnSpc>
              <a:spcBef>
                <a:spcPts val="1200"/>
              </a:spcBef>
              <a:buClr>
                <a:srgbClr val="E03E52"/>
              </a:buClr>
              <a:defRPr sz="2100">
                <a:solidFill>
                  <a:srgbClr val="051C2C"/>
                </a:solidFill>
                <a:latin typeface="StagecoachCircular" panose="02010504010101010104" pitchFamily="2" charset="77"/>
                <a:cs typeface="StagecoachCircular" panose="02010504010101010104" pitchFamily="2" charset="77"/>
              </a:defRPr>
            </a:lvl1pPr>
            <a:lvl2pPr>
              <a:defRPr sz="2100">
                <a:latin typeface="Arial" panose="020B0604020202020204" pitchFamily="34" charset="0"/>
                <a:cs typeface="Arial" panose="020B0604020202020204" pitchFamily="34" charset="0"/>
              </a:defRPr>
            </a:lvl2pPr>
            <a:lvl3pPr>
              <a:defRPr sz="2100">
                <a:latin typeface="Arial" panose="020B0604020202020204" pitchFamily="34" charset="0"/>
                <a:cs typeface="Arial" panose="020B0604020202020204" pitchFamily="34" charset="0"/>
              </a:defRPr>
            </a:lvl3pPr>
            <a:lvl4pPr>
              <a:defRPr sz="2100">
                <a:latin typeface="Arial" panose="020B0604020202020204" pitchFamily="34" charset="0"/>
                <a:cs typeface="Arial" panose="020B0604020202020204" pitchFamily="34" charset="0"/>
              </a:defRPr>
            </a:lvl4pPr>
            <a:lvl5pPr>
              <a:defRPr sz="2100">
                <a:latin typeface="Arial" panose="020B0604020202020204" pitchFamily="34" charset="0"/>
                <a:cs typeface="Arial" panose="020B0604020202020204" pitchFamily="34" charset="0"/>
              </a:defRPr>
            </a:lvl5pPr>
          </a:lstStyle>
          <a:p>
            <a:pPr lvl="0"/>
            <a:r>
              <a:rPr lang="en-GB" dirty="0"/>
              <a:t>Bullet points</a:t>
            </a:r>
          </a:p>
          <a:p>
            <a:pPr lvl="0"/>
            <a:r>
              <a:rPr lang="en-GB" dirty="0"/>
              <a:t>Bullet points</a:t>
            </a:r>
          </a:p>
        </p:txBody>
      </p:sp>
      <p:sp>
        <p:nvSpPr>
          <p:cNvPr id="5" name="Text Placeholder 4">
            <a:extLst>
              <a:ext uri="{FF2B5EF4-FFF2-40B4-BE49-F238E27FC236}">
                <a16:creationId xmlns:a16="http://schemas.microsoft.com/office/drawing/2014/main" id="{463E4E9A-965B-484D-A4CE-EFD074064EAB}"/>
              </a:ext>
            </a:extLst>
          </p:cNvPr>
          <p:cNvSpPr>
            <a:spLocks noGrp="1"/>
          </p:cNvSpPr>
          <p:nvPr>
            <p:ph type="body" sz="quarter" idx="13" hasCustomPrompt="1"/>
          </p:nvPr>
        </p:nvSpPr>
        <p:spPr>
          <a:xfrm>
            <a:off x="719999" y="648058"/>
            <a:ext cx="10750547" cy="1114551"/>
          </a:xfrm>
          <a:prstGeom prst="rect">
            <a:avLst/>
          </a:prstGeom>
        </p:spPr>
        <p:txBody>
          <a:bodyPr lIns="0" tIns="0" rIns="0" bIns="0">
            <a:noAutofit/>
          </a:bodyPr>
          <a:lstStyle>
            <a:lvl1pPr marL="0" indent="0">
              <a:lnSpc>
                <a:spcPts val="4600"/>
              </a:lnSpc>
              <a:buFontTx/>
              <a:buNone/>
              <a:defRPr sz="4200" b="1">
                <a:solidFill>
                  <a:srgbClr val="0077C8"/>
                </a:solidFill>
                <a:latin typeface="StagecoachCircular" panose="02010504010101010104" pitchFamily="2" charset="77"/>
                <a:cs typeface="StagecoachCircular" panose="02010504010101010104" pitchFamily="2" charset="77"/>
              </a:defRPr>
            </a:lvl1pPr>
          </a:lstStyle>
          <a:p>
            <a:pPr lvl="0"/>
            <a:r>
              <a:rPr lang="en-GB" dirty="0"/>
              <a:t>Title to go here, text can </a:t>
            </a:r>
            <a:br>
              <a:rPr lang="en-GB" dirty="0"/>
            </a:br>
            <a:r>
              <a:rPr lang="en-GB" dirty="0"/>
              <a:t>run across two lines</a:t>
            </a:r>
            <a:endParaRPr lang="en-US" dirty="0"/>
          </a:p>
        </p:txBody>
      </p:sp>
      <p:pic>
        <p:nvPicPr>
          <p:cNvPr id="8" name="Picture 7">
            <a:extLst>
              <a:ext uri="{FF2B5EF4-FFF2-40B4-BE49-F238E27FC236}">
                <a16:creationId xmlns:a16="http://schemas.microsoft.com/office/drawing/2014/main" id="{11BEFF5C-0EA2-E34D-96D5-33EEBA3138BC}"/>
              </a:ext>
            </a:extLst>
          </p:cNvPr>
          <p:cNvPicPr>
            <a:picLocks noChangeAspect="1"/>
          </p:cNvPicPr>
          <p:nvPr userDrawn="1"/>
        </p:nvPicPr>
        <p:blipFill>
          <a:blip r:embed="rId3"/>
          <a:srcRect/>
          <a:stretch/>
        </p:blipFill>
        <p:spPr>
          <a:xfrm>
            <a:off x="511038" y="5880866"/>
            <a:ext cx="1854000" cy="629587"/>
          </a:xfrm>
          <a:prstGeom prst="rect">
            <a:avLst/>
          </a:prstGeom>
        </p:spPr>
      </p:pic>
      <p:sp>
        <p:nvSpPr>
          <p:cNvPr id="9" name="Rectangle 8">
            <a:extLst>
              <a:ext uri="{FF2B5EF4-FFF2-40B4-BE49-F238E27FC236}">
                <a16:creationId xmlns:a16="http://schemas.microsoft.com/office/drawing/2014/main" id="{588276D0-9F95-F241-BA48-DF36D9262C33}"/>
              </a:ext>
            </a:extLst>
          </p:cNvPr>
          <p:cNvSpPr/>
          <p:nvPr userDrawn="1"/>
        </p:nvSpPr>
        <p:spPr>
          <a:xfrm>
            <a:off x="8129016" y="0"/>
            <a:ext cx="4060584" cy="6714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A2955B91-C74B-F147-87BD-3984F1BFF565}"/>
              </a:ext>
            </a:extLst>
          </p:cNvPr>
          <p:cNvSpPr>
            <a:spLocks noGrp="1"/>
          </p:cNvSpPr>
          <p:nvPr>
            <p:ph type="body" sz="quarter" idx="14" hasCustomPrompt="1"/>
          </p:nvPr>
        </p:nvSpPr>
        <p:spPr>
          <a:xfrm>
            <a:off x="8446576" y="2240655"/>
            <a:ext cx="3023971" cy="1475506"/>
          </a:xfrm>
          <a:prstGeom prst="rect">
            <a:avLst/>
          </a:prstGeom>
        </p:spPr>
        <p:txBody>
          <a:bodyPr lIns="0" tIns="0" rIns="0" bIns="0">
            <a:noAutofit/>
          </a:bodyPr>
          <a:lstStyle>
            <a:lvl1pPr marL="0" indent="0">
              <a:lnSpc>
                <a:spcPts val="3000"/>
              </a:lnSpc>
              <a:spcBef>
                <a:spcPts val="0"/>
              </a:spcBef>
              <a:buNone/>
              <a:defRPr sz="2500">
                <a:solidFill>
                  <a:schemeClr val="bg1"/>
                </a:solidFill>
                <a:latin typeface="StagecoachCircular" panose="02010504010101010104" pitchFamily="2" charset="77"/>
                <a:cs typeface="StagecoachCircular" panose="02010504010101010104" pitchFamily="2" charset="77"/>
              </a:defRPr>
            </a:lvl1pPr>
          </a:lstStyle>
          <a:p>
            <a:pPr lvl="0"/>
            <a:r>
              <a:rPr lang="en-GB" dirty="0"/>
              <a:t>Pull quote text to </a:t>
            </a:r>
            <a:br>
              <a:rPr lang="en-GB" dirty="0"/>
            </a:br>
            <a:r>
              <a:rPr lang="en-GB" dirty="0"/>
              <a:t>go here run across </a:t>
            </a:r>
            <a:br>
              <a:rPr lang="en-GB" dirty="0"/>
            </a:br>
            <a:r>
              <a:rPr lang="en-GB" dirty="0"/>
              <a:t>three, or four lines</a:t>
            </a:r>
            <a:br>
              <a:rPr lang="en-GB" dirty="0"/>
            </a:br>
            <a:r>
              <a:rPr lang="en-GB" dirty="0"/>
              <a:t>if needed.</a:t>
            </a:r>
            <a:endParaRPr lang="en-US" dirty="0"/>
          </a:p>
        </p:txBody>
      </p:sp>
      <p:sp>
        <p:nvSpPr>
          <p:cNvPr id="14" name="Text Placeholder 2">
            <a:extLst>
              <a:ext uri="{FF2B5EF4-FFF2-40B4-BE49-F238E27FC236}">
                <a16:creationId xmlns:a16="http://schemas.microsoft.com/office/drawing/2014/main" id="{D04A6444-4644-3C4D-B77B-0F7BF091EE08}"/>
              </a:ext>
            </a:extLst>
          </p:cNvPr>
          <p:cNvSpPr>
            <a:spLocks noGrp="1"/>
          </p:cNvSpPr>
          <p:nvPr>
            <p:ph type="body" sz="quarter" idx="15" hasCustomPrompt="1"/>
          </p:nvPr>
        </p:nvSpPr>
        <p:spPr>
          <a:xfrm>
            <a:off x="8432951" y="4531483"/>
            <a:ext cx="3023971" cy="512938"/>
          </a:xfrm>
          <a:prstGeom prst="rect">
            <a:avLst/>
          </a:prstGeom>
        </p:spPr>
        <p:txBody>
          <a:bodyPr lIns="0" tIns="0" rIns="0" bIns="0">
            <a:noAutofit/>
          </a:bodyPr>
          <a:lstStyle>
            <a:lvl1pPr marL="0" indent="0">
              <a:lnSpc>
                <a:spcPts val="2200"/>
              </a:lnSpc>
              <a:spcBef>
                <a:spcPts val="0"/>
              </a:spcBef>
              <a:buNone/>
              <a:defRPr sz="1800">
                <a:solidFill>
                  <a:srgbClr val="051C2C"/>
                </a:solidFill>
                <a:latin typeface="StagecoachCircular" panose="02010504010101010104" pitchFamily="2" charset="77"/>
                <a:cs typeface="StagecoachCircular" panose="02010504010101010104" pitchFamily="2" charset="77"/>
              </a:defRPr>
            </a:lvl1pPr>
          </a:lstStyle>
          <a:p>
            <a:pPr lvl="0"/>
            <a:r>
              <a:rPr lang="en-GB" dirty="0"/>
              <a:t>Name of quote giver</a:t>
            </a:r>
            <a:br>
              <a:rPr lang="en-GB" dirty="0"/>
            </a:br>
            <a:r>
              <a:rPr lang="en-GB" dirty="0"/>
              <a:t>Job title &amp; company name</a:t>
            </a:r>
            <a:endParaRPr lang="en-US" dirty="0"/>
          </a:p>
        </p:txBody>
      </p:sp>
      <p:pic>
        <p:nvPicPr>
          <p:cNvPr id="15" name="Picture 14">
            <a:extLst>
              <a:ext uri="{FF2B5EF4-FFF2-40B4-BE49-F238E27FC236}">
                <a16:creationId xmlns:a16="http://schemas.microsoft.com/office/drawing/2014/main" id="{3886C64E-657D-9947-9312-542FDF3BE8E4}"/>
              </a:ext>
            </a:extLst>
          </p:cNvPr>
          <p:cNvPicPr>
            <a:picLocks noChangeAspect="1"/>
          </p:cNvPicPr>
          <p:nvPr userDrawn="1"/>
        </p:nvPicPr>
        <p:blipFill>
          <a:blip r:embed="rId4">
            <a:alphaModFix amt="30000"/>
          </a:blip>
          <a:srcRect/>
          <a:stretch/>
        </p:blipFill>
        <p:spPr>
          <a:xfrm>
            <a:off x="10876911" y="3913283"/>
            <a:ext cx="594000" cy="396000"/>
          </a:xfrm>
          <a:prstGeom prst="rect">
            <a:avLst/>
          </a:prstGeom>
        </p:spPr>
      </p:pic>
      <p:pic>
        <p:nvPicPr>
          <p:cNvPr id="16" name="Picture 15">
            <a:extLst>
              <a:ext uri="{FF2B5EF4-FFF2-40B4-BE49-F238E27FC236}">
                <a16:creationId xmlns:a16="http://schemas.microsoft.com/office/drawing/2014/main" id="{50A386DD-E234-8E49-B38C-970E6946A102}"/>
              </a:ext>
            </a:extLst>
          </p:cNvPr>
          <p:cNvPicPr>
            <a:picLocks noChangeAspect="1"/>
          </p:cNvPicPr>
          <p:nvPr userDrawn="1"/>
        </p:nvPicPr>
        <p:blipFill>
          <a:blip r:embed="rId5">
            <a:alphaModFix amt="30000"/>
          </a:blip>
          <a:srcRect/>
          <a:stretch/>
        </p:blipFill>
        <p:spPr>
          <a:xfrm>
            <a:off x="8432951" y="1638291"/>
            <a:ext cx="588600" cy="392400"/>
          </a:xfrm>
          <a:prstGeom prst="rect">
            <a:avLst/>
          </a:prstGeom>
        </p:spPr>
      </p:pic>
    </p:spTree>
    <p:extLst>
      <p:ext uri="{BB962C8B-B14F-4D97-AF65-F5344CB8AC3E}">
        <p14:creationId xmlns:p14="http://schemas.microsoft.com/office/powerpoint/2010/main" val="37530752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500"/>
                                        <p:tgtEl>
                                          <p:spTgt spid="10">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fade">
                                      <p:cBhvr>
                                        <p:cTn id="20"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copy and chart">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0F4809-B426-BB42-A2FC-A430C847F455}"/>
              </a:ext>
            </a:extLst>
          </p:cNvPr>
          <p:cNvPicPr>
            <a:picLocks/>
          </p:cNvPicPr>
          <p:nvPr userDrawn="1"/>
        </p:nvPicPr>
        <p:blipFill>
          <a:blip r:embed="rId2"/>
          <a:stretch>
            <a:fillRect/>
          </a:stretch>
        </p:blipFill>
        <p:spPr>
          <a:xfrm>
            <a:off x="0" y="6714000"/>
            <a:ext cx="12189600" cy="144000"/>
          </a:xfrm>
          <a:prstGeom prst="rect">
            <a:avLst/>
          </a:prstGeom>
        </p:spPr>
      </p:pic>
      <p:sp>
        <p:nvSpPr>
          <p:cNvPr id="16" name="Text Placeholder 15">
            <a:extLst>
              <a:ext uri="{FF2B5EF4-FFF2-40B4-BE49-F238E27FC236}">
                <a16:creationId xmlns:a16="http://schemas.microsoft.com/office/drawing/2014/main" id="{3B196883-F245-9E42-97E7-48EE0425FFA9}"/>
              </a:ext>
            </a:extLst>
          </p:cNvPr>
          <p:cNvSpPr>
            <a:spLocks noGrp="1"/>
          </p:cNvSpPr>
          <p:nvPr>
            <p:ph type="body" sz="quarter" idx="10" hasCustomPrompt="1"/>
          </p:nvPr>
        </p:nvSpPr>
        <p:spPr>
          <a:xfrm>
            <a:off x="720000" y="648058"/>
            <a:ext cx="10750548" cy="1193917"/>
          </a:xfrm>
          <a:prstGeom prst="rect">
            <a:avLst/>
          </a:prstGeom>
        </p:spPr>
        <p:txBody>
          <a:bodyPr wrap="square" lIns="0" tIns="0" rIns="0" bIns="0" anchor="t" anchorCtr="0">
            <a:spAutoFit/>
          </a:bodyPr>
          <a:lstStyle>
            <a:lvl1pPr marL="0" indent="0">
              <a:lnSpc>
                <a:spcPts val="4600"/>
              </a:lnSpc>
              <a:spcBef>
                <a:spcPts val="0"/>
              </a:spcBef>
              <a:buFontTx/>
              <a:buNone/>
              <a:defRPr sz="4200" b="1">
                <a:solidFill>
                  <a:srgbClr val="0077C8"/>
                </a:solidFill>
                <a:latin typeface="StagecoachCircular" panose="02010504010101010104" pitchFamily="2" charset="77"/>
                <a:cs typeface="StagecoachCircular" panose="02010504010101010104" pitchFamily="2" charset="77"/>
              </a:defRPr>
            </a:lvl1pPr>
          </a:lstStyle>
          <a:p>
            <a:pPr lvl="0"/>
            <a:r>
              <a:rPr lang="en-GB" dirty="0"/>
              <a:t>Title to go here, text can </a:t>
            </a:r>
            <a:br>
              <a:rPr lang="en-GB" dirty="0"/>
            </a:br>
            <a:r>
              <a:rPr lang="en-GB" dirty="0"/>
              <a:t>run across two lines</a:t>
            </a:r>
            <a:endParaRPr lang="en-US" dirty="0"/>
          </a:p>
        </p:txBody>
      </p:sp>
      <p:sp>
        <p:nvSpPr>
          <p:cNvPr id="19" name="Text Placeholder 18">
            <a:extLst>
              <a:ext uri="{FF2B5EF4-FFF2-40B4-BE49-F238E27FC236}">
                <a16:creationId xmlns:a16="http://schemas.microsoft.com/office/drawing/2014/main" id="{2C4B6568-9D10-594B-8B1E-8ABF39C0599B}"/>
              </a:ext>
            </a:extLst>
          </p:cNvPr>
          <p:cNvSpPr>
            <a:spLocks noGrp="1"/>
          </p:cNvSpPr>
          <p:nvPr>
            <p:ph type="body" sz="quarter" idx="11" hasCustomPrompt="1"/>
          </p:nvPr>
        </p:nvSpPr>
        <p:spPr>
          <a:xfrm>
            <a:off x="720726" y="2259962"/>
            <a:ext cx="5886452" cy="1017572"/>
          </a:xfrm>
          <a:prstGeom prst="rect">
            <a:avLst/>
          </a:prstGeom>
        </p:spPr>
        <p:txBody>
          <a:bodyPr wrap="square" lIns="0" tIns="0" rIns="0" bIns="0">
            <a:noAutofit/>
          </a:bodyPr>
          <a:lstStyle>
            <a:lvl1pPr marL="0" marR="0" indent="0" algn="l" defTabSz="914400" rtl="0" eaLnBrk="1" fontAlgn="auto" latinLnBrk="0" hangingPunct="1">
              <a:lnSpc>
                <a:spcPct val="90000"/>
              </a:lnSpc>
              <a:spcBef>
                <a:spcPts val="0"/>
              </a:spcBef>
              <a:spcAft>
                <a:spcPts val="0"/>
              </a:spcAft>
              <a:buClrTx/>
              <a:buSzTx/>
              <a:buFontTx/>
              <a:buNone/>
              <a:tabLst/>
              <a:defRPr sz="2100">
                <a:solidFill>
                  <a:srgbClr val="051C2C"/>
                </a:solidFill>
                <a:latin typeface="StagecoachCircular" panose="02010504010101010104" pitchFamily="2" charset="77"/>
                <a:cs typeface="StagecoachCircular" panose="02010504010101010104" pitchFamily="2" charset="77"/>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lang="en-GB" dirty="0"/>
              <a:t>Body copy</a:t>
            </a:r>
          </a:p>
        </p:txBody>
      </p:sp>
      <p:sp>
        <p:nvSpPr>
          <p:cNvPr id="12" name="Text Placeholder 11">
            <a:extLst>
              <a:ext uri="{FF2B5EF4-FFF2-40B4-BE49-F238E27FC236}">
                <a16:creationId xmlns:a16="http://schemas.microsoft.com/office/drawing/2014/main" id="{1FAA0353-0E77-344E-82C3-DEBE7E242D19}"/>
              </a:ext>
            </a:extLst>
          </p:cNvPr>
          <p:cNvSpPr>
            <a:spLocks noGrp="1"/>
          </p:cNvSpPr>
          <p:nvPr>
            <p:ph type="body" sz="quarter" idx="14" hasCustomPrompt="1"/>
          </p:nvPr>
        </p:nvSpPr>
        <p:spPr>
          <a:xfrm>
            <a:off x="972880" y="3627944"/>
            <a:ext cx="3103177" cy="345989"/>
          </a:xfrm>
          <a:prstGeom prst="rect">
            <a:avLst/>
          </a:prstGeom>
        </p:spPr>
        <p:txBody>
          <a:bodyPr lIns="0" tIns="0" rIns="0" bIns="54000" anchor="b" anchorCtr="0">
            <a:normAutofit/>
          </a:bodyPr>
          <a:lstStyle>
            <a:lvl1pPr marL="0" indent="0">
              <a:buNone/>
              <a:defRPr sz="1800">
                <a:solidFill>
                  <a:srgbClr val="051C2C"/>
                </a:solidFill>
                <a:latin typeface="StagecoachCircular" panose="02010504010101010104" pitchFamily="2" charset="77"/>
                <a:cs typeface="StagecoachCircular" panose="02010504010101010104" pitchFamily="2" charset="77"/>
              </a:defRPr>
            </a:lvl1pPr>
          </a:lstStyle>
          <a:p>
            <a:pPr lvl="0"/>
            <a:r>
              <a:rPr lang="en-GB" dirty="0"/>
              <a:t>Name of section</a:t>
            </a:r>
            <a:endParaRPr lang="en-US" dirty="0"/>
          </a:p>
        </p:txBody>
      </p:sp>
      <p:sp>
        <p:nvSpPr>
          <p:cNvPr id="25" name="Text Placeholder 24">
            <a:extLst>
              <a:ext uri="{FF2B5EF4-FFF2-40B4-BE49-F238E27FC236}">
                <a16:creationId xmlns:a16="http://schemas.microsoft.com/office/drawing/2014/main" id="{D40A563B-1D41-C946-9302-1A6376F26892}"/>
              </a:ext>
            </a:extLst>
          </p:cNvPr>
          <p:cNvSpPr>
            <a:spLocks noGrp="1"/>
          </p:cNvSpPr>
          <p:nvPr>
            <p:ph type="body" sz="quarter" idx="15" hasCustomPrompt="1"/>
          </p:nvPr>
        </p:nvSpPr>
        <p:spPr>
          <a:xfrm>
            <a:off x="720000" y="3541235"/>
            <a:ext cx="97500" cy="432000"/>
          </a:xfrm>
          <a:prstGeom prst="rect">
            <a:avLst/>
          </a:prstGeom>
          <a:solidFill>
            <a:srgbClr val="FFA400"/>
          </a:solidFill>
        </p:spPr>
        <p:txBody>
          <a:bodyPr lIns="0" tIns="0" rIns="0">
            <a:normAutofit/>
          </a:bodyPr>
          <a:lstStyle>
            <a:lvl1pPr marL="0" indent="0">
              <a:buFontTx/>
              <a:buNone/>
              <a:defRPr sz="900">
                <a:solidFill>
                  <a:srgbClr val="0077C8"/>
                </a:solidFill>
                <a:latin typeface="Arial" panose="020B0604020202020204" pitchFamily="34" charset="0"/>
                <a:cs typeface="Arial" panose="020B0604020202020204" pitchFamily="34" charset="0"/>
              </a:defRPr>
            </a:lvl1pPr>
          </a:lstStyle>
          <a:p>
            <a:pPr lvl="0"/>
            <a:r>
              <a:rPr lang="en-GB" dirty="0"/>
              <a:t>-</a:t>
            </a:r>
            <a:endParaRPr lang="en-US" dirty="0"/>
          </a:p>
        </p:txBody>
      </p:sp>
      <p:sp>
        <p:nvSpPr>
          <p:cNvPr id="26" name="Text Placeholder 24">
            <a:extLst>
              <a:ext uri="{FF2B5EF4-FFF2-40B4-BE49-F238E27FC236}">
                <a16:creationId xmlns:a16="http://schemas.microsoft.com/office/drawing/2014/main" id="{EFB74B8B-615B-A447-8AE4-0F4E35A5D467}"/>
              </a:ext>
            </a:extLst>
          </p:cNvPr>
          <p:cNvSpPr>
            <a:spLocks noGrp="1"/>
          </p:cNvSpPr>
          <p:nvPr>
            <p:ph type="body" sz="quarter" idx="16" hasCustomPrompt="1"/>
          </p:nvPr>
        </p:nvSpPr>
        <p:spPr>
          <a:xfrm>
            <a:off x="720000" y="4006381"/>
            <a:ext cx="97500" cy="432000"/>
          </a:xfrm>
          <a:prstGeom prst="rect">
            <a:avLst/>
          </a:prstGeom>
          <a:solidFill>
            <a:srgbClr val="0077C8"/>
          </a:solidFill>
        </p:spPr>
        <p:txBody>
          <a:bodyPr lIns="0" tIns="0" rIns="0">
            <a:normAutofit/>
          </a:bodyPr>
          <a:lstStyle>
            <a:lvl1pPr marL="0" indent="0">
              <a:buFontTx/>
              <a:buNone/>
              <a:defRPr sz="900">
                <a:solidFill>
                  <a:srgbClr val="009B77"/>
                </a:solidFill>
                <a:latin typeface="Arial" panose="020B0604020202020204" pitchFamily="34" charset="0"/>
                <a:cs typeface="Arial" panose="020B0604020202020204" pitchFamily="34" charset="0"/>
              </a:defRPr>
            </a:lvl1pPr>
          </a:lstStyle>
          <a:p>
            <a:pPr lvl="0"/>
            <a:r>
              <a:rPr lang="en-GB" dirty="0"/>
              <a:t>-</a:t>
            </a:r>
            <a:endParaRPr lang="en-US" dirty="0"/>
          </a:p>
        </p:txBody>
      </p:sp>
      <p:sp>
        <p:nvSpPr>
          <p:cNvPr id="27" name="Text Placeholder 24">
            <a:extLst>
              <a:ext uri="{FF2B5EF4-FFF2-40B4-BE49-F238E27FC236}">
                <a16:creationId xmlns:a16="http://schemas.microsoft.com/office/drawing/2014/main" id="{5419F507-59D0-DC41-AAAE-D4B143D156FC}"/>
              </a:ext>
            </a:extLst>
          </p:cNvPr>
          <p:cNvSpPr>
            <a:spLocks noGrp="1"/>
          </p:cNvSpPr>
          <p:nvPr>
            <p:ph type="body" sz="quarter" idx="17" hasCustomPrompt="1"/>
          </p:nvPr>
        </p:nvSpPr>
        <p:spPr>
          <a:xfrm>
            <a:off x="720000" y="4471527"/>
            <a:ext cx="97500" cy="432000"/>
          </a:xfrm>
          <a:prstGeom prst="rect">
            <a:avLst/>
          </a:prstGeom>
          <a:solidFill>
            <a:srgbClr val="009B77"/>
          </a:solidFill>
        </p:spPr>
        <p:txBody>
          <a:bodyPr lIns="0" tIns="0" rIns="0">
            <a:normAutofit/>
          </a:bodyPr>
          <a:lstStyle>
            <a:lvl1pPr marL="0" indent="0">
              <a:buFontTx/>
              <a:buNone/>
              <a:defRPr sz="900">
                <a:solidFill>
                  <a:srgbClr val="FFA400"/>
                </a:solidFill>
                <a:latin typeface="Arial" panose="020B0604020202020204" pitchFamily="34" charset="0"/>
                <a:cs typeface="Arial" panose="020B0604020202020204" pitchFamily="34" charset="0"/>
              </a:defRPr>
            </a:lvl1pPr>
          </a:lstStyle>
          <a:p>
            <a:pPr lvl="0"/>
            <a:r>
              <a:rPr lang="en-GB" dirty="0"/>
              <a:t>-</a:t>
            </a:r>
            <a:endParaRPr lang="en-US" dirty="0"/>
          </a:p>
        </p:txBody>
      </p:sp>
      <p:sp>
        <p:nvSpPr>
          <p:cNvPr id="28" name="Text Placeholder 24">
            <a:extLst>
              <a:ext uri="{FF2B5EF4-FFF2-40B4-BE49-F238E27FC236}">
                <a16:creationId xmlns:a16="http://schemas.microsoft.com/office/drawing/2014/main" id="{401F12D8-7C4E-A644-913B-D3CFA5DE5192}"/>
              </a:ext>
            </a:extLst>
          </p:cNvPr>
          <p:cNvSpPr>
            <a:spLocks noGrp="1"/>
          </p:cNvSpPr>
          <p:nvPr>
            <p:ph type="body" sz="quarter" idx="18" hasCustomPrompt="1"/>
          </p:nvPr>
        </p:nvSpPr>
        <p:spPr>
          <a:xfrm>
            <a:off x="720000" y="4936673"/>
            <a:ext cx="97500" cy="432000"/>
          </a:xfrm>
          <a:prstGeom prst="rect">
            <a:avLst/>
          </a:prstGeom>
          <a:solidFill>
            <a:srgbClr val="051C2C"/>
          </a:solidFill>
        </p:spPr>
        <p:txBody>
          <a:bodyPr lIns="0" tIns="0" rIns="0">
            <a:normAutofit/>
          </a:bodyPr>
          <a:lstStyle>
            <a:lvl1pPr marL="0" indent="0">
              <a:buFontTx/>
              <a:buNone/>
              <a:defRPr sz="900">
                <a:solidFill>
                  <a:srgbClr val="051C2C"/>
                </a:solidFill>
                <a:latin typeface="Arial" panose="020B0604020202020204" pitchFamily="34" charset="0"/>
                <a:cs typeface="Arial" panose="020B0604020202020204" pitchFamily="34" charset="0"/>
              </a:defRPr>
            </a:lvl1pPr>
          </a:lstStyle>
          <a:p>
            <a:pPr lvl="0"/>
            <a:r>
              <a:rPr lang="en-GB" dirty="0"/>
              <a:t>-</a:t>
            </a:r>
            <a:endParaRPr lang="en-US" dirty="0"/>
          </a:p>
        </p:txBody>
      </p:sp>
      <p:sp>
        <p:nvSpPr>
          <p:cNvPr id="29" name="Text Placeholder 11">
            <a:extLst>
              <a:ext uri="{FF2B5EF4-FFF2-40B4-BE49-F238E27FC236}">
                <a16:creationId xmlns:a16="http://schemas.microsoft.com/office/drawing/2014/main" id="{6D5AE0D9-F116-C343-9D4A-3DB7D495F184}"/>
              </a:ext>
            </a:extLst>
          </p:cNvPr>
          <p:cNvSpPr>
            <a:spLocks noGrp="1"/>
          </p:cNvSpPr>
          <p:nvPr>
            <p:ph type="body" sz="quarter" idx="19" hasCustomPrompt="1"/>
          </p:nvPr>
        </p:nvSpPr>
        <p:spPr>
          <a:xfrm>
            <a:off x="972880" y="4088557"/>
            <a:ext cx="3103177" cy="345989"/>
          </a:xfrm>
          <a:prstGeom prst="rect">
            <a:avLst/>
          </a:prstGeom>
        </p:spPr>
        <p:txBody>
          <a:bodyPr lIns="0" tIns="0" rIns="0" bIns="54000" anchor="b" anchorCtr="0">
            <a:normAutofit/>
          </a:bodyPr>
          <a:lstStyle>
            <a:lvl1pPr marL="0" indent="0">
              <a:buNone/>
              <a:defRPr sz="1800">
                <a:solidFill>
                  <a:srgbClr val="051C2C"/>
                </a:solidFill>
                <a:latin typeface="StagecoachCircular" panose="02010504010101010104" pitchFamily="2" charset="77"/>
                <a:cs typeface="StagecoachCircular" panose="02010504010101010104" pitchFamily="2" charset="77"/>
              </a:defRPr>
            </a:lvl1pPr>
          </a:lstStyle>
          <a:p>
            <a:pPr lvl="0"/>
            <a:r>
              <a:rPr lang="en-GB" dirty="0"/>
              <a:t>Name of section</a:t>
            </a:r>
            <a:endParaRPr lang="en-US" dirty="0"/>
          </a:p>
        </p:txBody>
      </p:sp>
      <p:sp>
        <p:nvSpPr>
          <p:cNvPr id="30" name="Text Placeholder 11">
            <a:extLst>
              <a:ext uri="{FF2B5EF4-FFF2-40B4-BE49-F238E27FC236}">
                <a16:creationId xmlns:a16="http://schemas.microsoft.com/office/drawing/2014/main" id="{CA2A4798-7280-6C41-915C-BE43AED718F1}"/>
              </a:ext>
            </a:extLst>
          </p:cNvPr>
          <p:cNvSpPr>
            <a:spLocks noGrp="1"/>
          </p:cNvSpPr>
          <p:nvPr>
            <p:ph type="body" sz="quarter" idx="20" hasCustomPrompt="1"/>
          </p:nvPr>
        </p:nvSpPr>
        <p:spPr>
          <a:xfrm>
            <a:off x="972880" y="4557538"/>
            <a:ext cx="3103177" cy="345989"/>
          </a:xfrm>
          <a:prstGeom prst="rect">
            <a:avLst/>
          </a:prstGeom>
        </p:spPr>
        <p:txBody>
          <a:bodyPr lIns="0" tIns="0" rIns="0" bIns="54000" anchor="b" anchorCtr="0">
            <a:normAutofit/>
          </a:bodyPr>
          <a:lstStyle>
            <a:lvl1pPr marL="0" indent="0">
              <a:buNone/>
              <a:defRPr sz="1800">
                <a:solidFill>
                  <a:srgbClr val="051C2C"/>
                </a:solidFill>
                <a:latin typeface="StagecoachCircular" panose="02010504010101010104" pitchFamily="2" charset="77"/>
                <a:cs typeface="StagecoachCircular" panose="02010504010101010104" pitchFamily="2" charset="77"/>
              </a:defRPr>
            </a:lvl1pPr>
          </a:lstStyle>
          <a:p>
            <a:pPr lvl="0"/>
            <a:r>
              <a:rPr lang="en-GB" dirty="0"/>
              <a:t>Name of section</a:t>
            </a:r>
            <a:endParaRPr lang="en-US" dirty="0"/>
          </a:p>
        </p:txBody>
      </p:sp>
      <p:sp>
        <p:nvSpPr>
          <p:cNvPr id="31" name="Text Placeholder 11">
            <a:extLst>
              <a:ext uri="{FF2B5EF4-FFF2-40B4-BE49-F238E27FC236}">
                <a16:creationId xmlns:a16="http://schemas.microsoft.com/office/drawing/2014/main" id="{F49B428F-CDBC-8E4E-A559-CB18DE8B3F4B}"/>
              </a:ext>
            </a:extLst>
          </p:cNvPr>
          <p:cNvSpPr>
            <a:spLocks noGrp="1"/>
          </p:cNvSpPr>
          <p:nvPr>
            <p:ph type="body" sz="quarter" idx="21" hasCustomPrompt="1"/>
          </p:nvPr>
        </p:nvSpPr>
        <p:spPr>
          <a:xfrm>
            <a:off x="972880" y="5018151"/>
            <a:ext cx="3103177" cy="345989"/>
          </a:xfrm>
          <a:prstGeom prst="rect">
            <a:avLst/>
          </a:prstGeom>
        </p:spPr>
        <p:txBody>
          <a:bodyPr lIns="0" tIns="0" rIns="0" bIns="54000" anchor="b" anchorCtr="0">
            <a:normAutofit/>
          </a:bodyPr>
          <a:lstStyle>
            <a:lvl1pPr marL="0" indent="0">
              <a:buNone/>
              <a:defRPr sz="1800">
                <a:solidFill>
                  <a:srgbClr val="051C2C"/>
                </a:solidFill>
                <a:latin typeface="StagecoachCircular" panose="02010504010101010104" pitchFamily="2" charset="77"/>
                <a:cs typeface="StagecoachCircular" panose="02010504010101010104" pitchFamily="2" charset="77"/>
              </a:defRPr>
            </a:lvl1pPr>
          </a:lstStyle>
          <a:p>
            <a:pPr lvl="0"/>
            <a:r>
              <a:rPr lang="en-GB" dirty="0"/>
              <a:t>Name of section</a:t>
            </a:r>
            <a:endParaRPr lang="en-US" dirty="0"/>
          </a:p>
        </p:txBody>
      </p:sp>
      <p:sp>
        <p:nvSpPr>
          <p:cNvPr id="32" name="Text Placeholder 11">
            <a:extLst>
              <a:ext uri="{FF2B5EF4-FFF2-40B4-BE49-F238E27FC236}">
                <a16:creationId xmlns:a16="http://schemas.microsoft.com/office/drawing/2014/main" id="{1D491C06-2586-0541-B86D-52EAFF321052}"/>
              </a:ext>
            </a:extLst>
          </p:cNvPr>
          <p:cNvSpPr>
            <a:spLocks noGrp="1"/>
          </p:cNvSpPr>
          <p:nvPr>
            <p:ph type="body" sz="quarter" idx="22" hasCustomPrompt="1"/>
          </p:nvPr>
        </p:nvSpPr>
        <p:spPr>
          <a:xfrm>
            <a:off x="4182752" y="3541235"/>
            <a:ext cx="945678" cy="432000"/>
          </a:xfrm>
          <a:prstGeom prst="rect">
            <a:avLst/>
          </a:prstGeom>
          <a:solidFill>
            <a:srgbClr val="FFA400"/>
          </a:solidFill>
        </p:spPr>
        <p:txBody>
          <a:bodyPr lIns="125999" tIns="0" rIns="0" bIns="54000" anchor="b" anchorCtr="0">
            <a:normAutofit/>
          </a:bodyPr>
          <a:lstStyle>
            <a:lvl1pPr marL="0" indent="0">
              <a:buNone/>
              <a:defRPr sz="2100" b="1">
                <a:solidFill>
                  <a:srgbClr val="051C2C"/>
                </a:solidFill>
                <a:latin typeface="StagecoachCircular" panose="02010504010101010104" pitchFamily="2" charset="77"/>
                <a:cs typeface="StagecoachCircular" panose="02010504010101010104" pitchFamily="2" charset="77"/>
              </a:defRPr>
            </a:lvl1pPr>
          </a:lstStyle>
          <a:p>
            <a:pPr lvl="0"/>
            <a:r>
              <a:rPr lang="en-GB" dirty="0"/>
              <a:t>55%</a:t>
            </a:r>
            <a:endParaRPr lang="en-US" dirty="0"/>
          </a:p>
        </p:txBody>
      </p:sp>
      <p:sp>
        <p:nvSpPr>
          <p:cNvPr id="33" name="Text Placeholder 11">
            <a:extLst>
              <a:ext uri="{FF2B5EF4-FFF2-40B4-BE49-F238E27FC236}">
                <a16:creationId xmlns:a16="http://schemas.microsoft.com/office/drawing/2014/main" id="{36B02E2D-C3B5-784F-84D5-4EBE79EAFB7C}"/>
              </a:ext>
            </a:extLst>
          </p:cNvPr>
          <p:cNvSpPr>
            <a:spLocks noGrp="1"/>
          </p:cNvSpPr>
          <p:nvPr>
            <p:ph type="body" sz="quarter" idx="23" hasCustomPrompt="1"/>
          </p:nvPr>
        </p:nvSpPr>
        <p:spPr>
          <a:xfrm>
            <a:off x="4182752" y="4005691"/>
            <a:ext cx="945678" cy="432000"/>
          </a:xfrm>
          <a:prstGeom prst="rect">
            <a:avLst/>
          </a:prstGeom>
          <a:solidFill>
            <a:srgbClr val="0077C8"/>
          </a:solidFill>
        </p:spPr>
        <p:txBody>
          <a:bodyPr lIns="125999" tIns="0" rIns="0" bIns="54000" anchor="b" anchorCtr="0">
            <a:normAutofit/>
          </a:bodyPr>
          <a:lstStyle>
            <a:lvl1pPr marL="0" indent="0">
              <a:buNone/>
              <a:defRPr sz="2100" b="1">
                <a:solidFill>
                  <a:schemeClr val="bg1"/>
                </a:solidFill>
                <a:latin typeface="StagecoachCircular" panose="02010504010101010104" pitchFamily="2" charset="77"/>
                <a:cs typeface="StagecoachCircular" panose="02010504010101010104" pitchFamily="2" charset="77"/>
              </a:defRPr>
            </a:lvl1pPr>
          </a:lstStyle>
          <a:p>
            <a:pPr lvl="0"/>
            <a:r>
              <a:rPr lang="en-GB" dirty="0"/>
              <a:t>22%</a:t>
            </a:r>
            <a:endParaRPr lang="en-US" dirty="0"/>
          </a:p>
        </p:txBody>
      </p:sp>
      <p:sp>
        <p:nvSpPr>
          <p:cNvPr id="35" name="Text Placeholder 11">
            <a:extLst>
              <a:ext uri="{FF2B5EF4-FFF2-40B4-BE49-F238E27FC236}">
                <a16:creationId xmlns:a16="http://schemas.microsoft.com/office/drawing/2014/main" id="{D77EFAD4-71EF-E541-93A7-08F6A78D2E2E}"/>
              </a:ext>
            </a:extLst>
          </p:cNvPr>
          <p:cNvSpPr>
            <a:spLocks noGrp="1"/>
          </p:cNvSpPr>
          <p:nvPr>
            <p:ph type="body" sz="quarter" idx="24" hasCustomPrompt="1"/>
          </p:nvPr>
        </p:nvSpPr>
        <p:spPr>
          <a:xfrm>
            <a:off x="4182752" y="4468200"/>
            <a:ext cx="945678" cy="432000"/>
          </a:xfrm>
          <a:prstGeom prst="rect">
            <a:avLst/>
          </a:prstGeom>
          <a:solidFill>
            <a:srgbClr val="009B77"/>
          </a:solidFill>
        </p:spPr>
        <p:txBody>
          <a:bodyPr lIns="125999" tIns="0" rIns="0" bIns="54000" anchor="b" anchorCtr="0">
            <a:normAutofit/>
          </a:bodyPr>
          <a:lstStyle>
            <a:lvl1pPr marL="0" indent="0">
              <a:buNone/>
              <a:defRPr sz="2100" b="1">
                <a:solidFill>
                  <a:schemeClr val="bg1"/>
                </a:solidFill>
                <a:latin typeface="StagecoachCircular" panose="02010504010101010104" pitchFamily="2" charset="77"/>
                <a:cs typeface="StagecoachCircular" panose="02010504010101010104" pitchFamily="2" charset="77"/>
              </a:defRPr>
            </a:lvl1pPr>
          </a:lstStyle>
          <a:p>
            <a:pPr lvl="0"/>
            <a:r>
              <a:rPr lang="en-GB" dirty="0"/>
              <a:t>14%</a:t>
            </a:r>
            <a:endParaRPr lang="en-US" dirty="0"/>
          </a:p>
        </p:txBody>
      </p:sp>
      <p:sp>
        <p:nvSpPr>
          <p:cNvPr id="36" name="Text Placeholder 11">
            <a:extLst>
              <a:ext uri="{FF2B5EF4-FFF2-40B4-BE49-F238E27FC236}">
                <a16:creationId xmlns:a16="http://schemas.microsoft.com/office/drawing/2014/main" id="{1AC01B61-9A55-8B40-A227-4CE5892007B6}"/>
              </a:ext>
            </a:extLst>
          </p:cNvPr>
          <p:cNvSpPr>
            <a:spLocks noGrp="1"/>
          </p:cNvSpPr>
          <p:nvPr>
            <p:ph type="body" sz="quarter" idx="25" hasCustomPrompt="1"/>
          </p:nvPr>
        </p:nvSpPr>
        <p:spPr>
          <a:xfrm>
            <a:off x="4182752" y="4932656"/>
            <a:ext cx="945678" cy="432000"/>
          </a:xfrm>
          <a:prstGeom prst="rect">
            <a:avLst/>
          </a:prstGeom>
          <a:solidFill>
            <a:srgbClr val="051C2C"/>
          </a:solidFill>
        </p:spPr>
        <p:txBody>
          <a:bodyPr lIns="125999" tIns="0" rIns="0" bIns="54000" anchor="b" anchorCtr="0">
            <a:normAutofit/>
          </a:bodyPr>
          <a:lstStyle>
            <a:lvl1pPr marL="0" indent="0">
              <a:buNone/>
              <a:defRPr sz="2100" b="1">
                <a:solidFill>
                  <a:schemeClr val="bg1"/>
                </a:solidFill>
                <a:latin typeface="StagecoachCircular" panose="02010504010101010104" pitchFamily="2" charset="77"/>
                <a:cs typeface="StagecoachCircular" panose="02010504010101010104" pitchFamily="2" charset="77"/>
              </a:defRPr>
            </a:lvl1pPr>
          </a:lstStyle>
          <a:p>
            <a:pPr lvl="0"/>
            <a:r>
              <a:rPr lang="en-GB" dirty="0"/>
              <a:t>9%</a:t>
            </a:r>
            <a:endParaRPr lang="en-US" dirty="0"/>
          </a:p>
        </p:txBody>
      </p:sp>
      <p:graphicFrame>
        <p:nvGraphicFramePr>
          <p:cNvPr id="37" name="Chart 36">
            <a:extLst>
              <a:ext uri="{FF2B5EF4-FFF2-40B4-BE49-F238E27FC236}">
                <a16:creationId xmlns:a16="http://schemas.microsoft.com/office/drawing/2014/main" id="{F33EE797-2BC9-9042-A23D-ED0245111B8C}"/>
              </a:ext>
            </a:extLst>
          </p:cNvPr>
          <p:cNvGraphicFramePr/>
          <p:nvPr userDrawn="1">
            <p:extLst>
              <p:ext uri="{D42A27DB-BD31-4B8C-83A1-F6EECF244321}">
                <p14:modId xmlns:p14="http://schemas.microsoft.com/office/powerpoint/2010/main" val="239563122"/>
              </p:ext>
            </p:extLst>
          </p:nvPr>
        </p:nvGraphicFramePr>
        <p:xfrm>
          <a:off x="7300392" y="2079614"/>
          <a:ext cx="3955766" cy="3897697"/>
        </p:xfrm>
        <a:graphic>
          <a:graphicData uri="http://schemas.openxmlformats.org/drawingml/2006/chart">
            <c:chart xmlns:c="http://schemas.openxmlformats.org/drawingml/2006/chart" xmlns:r="http://schemas.openxmlformats.org/officeDocument/2006/relationships" r:id="rId3"/>
          </a:graphicData>
        </a:graphic>
      </p:graphicFrame>
      <p:sp>
        <p:nvSpPr>
          <p:cNvPr id="40" name="Text Placeholder 39">
            <a:extLst>
              <a:ext uri="{FF2B5EF4-FFF2-40B4-BE49-F238E27FC236}">
                <a16:creationId xmlns:a16="http://schemas.microsoft.com/office/drawing/2014/main" id="{50C35D73-5D9C-9D4C-9216-4AC3D1FC578D}"/>
              </a:ext>
            </a:extLst>
          </p:cNvPr>
          <p:cNvSpPr>
            <a:spLocks noGrp="1"/>
          </p:cNvSpPr>
          <p:nvPr>
            <p:ph type="body" sz="quarter" idx="26" hasCustomPrompt="1"/>
          </p:nvPr>
        </p:nvSpPr>
        <p:spPr>
          <a:xfrm>
            <a:off x="9728548" y="3994331"/>
            <a:ext cx="725638" cy="440215"/>
          </a:xfrm>
          <a:prstGeom prst="rect">
            <a:avLst/>
          </a:prstGeom>
        </p:spPr>
        <p:txBody>
          <a:bodyPr lIns="0" tIns="0" rIns="0" bIns="0">
            <a:normAutofit/>
          </a:bodyPr>
          <a:lstStyle>
            <a:lvl1pPr marL="0" indent="0">
              <a:buFontTx/>
              <a:buNone/>
              <a:defRPr sz="2100" b="1">
                <a:latin typeface="StagecoachCircular" panose="02010504010101010104" pitchFamily="2" charset="77"/>
                <a:cs typeface="StagecoachCircular" panose="02010504010101010104" pitchFamily="2" charset="77"/>
              </a:defRPr>
            </a:lvl1pPr>
          </a:lstStyle>
          <a:p>
            <a:pPr lvl="0"/>
            <a:r>
              <a:rPr lang="en-GB" dirty="0"/>
              <a:t>55%</a:t>
            </a:r>
            <a:endParaRPr lang="en-US" dirty="0"/>
          </a:p>
        </p:txBody>
      </p:sp>
      <p:sp>
        <p:nvSpPr>
          <p:cNvPr id="41" name="Text Placeholder 39">
            <a:extLst>
              <a:ext uri="{FF2B5EF4-FFF2-40B4-BE49-F238E27FC236}">
                <a16:creationId xmlns:a16="http://schemas.microsoft.com/office/drawing/2014/main" id="{7FEBDB90-A2F1-3D4C-BFBA-0A63E99EF6EC}"/>
              </a:ext>
            </a:extLst>
          </p:cNvPr>
          <p:cNvSpPr>
            <a:spLocks noGrp="1"/>
          </p:cNvSpPr>
          <p:nvPr>
            <p:ph type="body" sz="quarter" idx="27" hasCustomPrompt="1"/>
          </p:nvPr>
        </p:nvSpPr>
        <p:spPr>
          <a:xfrm>
            <a:off x="7989946" y="4130660"/>
            <a:ext cx="725638" cy="440215"/>
          </a:xfrm>
          <a:prstGeom prst="rect">
            <a:avLst/>
          </a:prstGeom>
        </p:spPr>
        <p:txBody>
          <a:bodyPr lIns="0" tIns="0" rIns="0" bIns="0">
            <a:normAutofit/>
          </a:bodyPr>
          <a:lstStyle>
            <a:lvl1pPr marL="0" indent="0">
              <a:buFontTx/>
              <a:buNone/>
              <a:defRPr sz="2100" b="1">
                <a:solidFill>
                  <a:schemeClr val="bg1"/>
                </a:solidFill>
                <a:latin typeface="StagecoachCircular" panose="02010504010101010104" pitchFamily="2" charset="77"/>
                <a:cs typeface="StagecoachCircular" panose="02010504010101010104" pitchFamily="2" charset="77"/>
              </a:defRPr>
            </a:lvl1pPr>
          </a:lstStyle>
          <a:p>
            <a:pPr lvl="0"/>
            <a:r>
              <a:rPr lang="en-GB" dirty="0"/>
              <a:t>22%</a:t>
            </a:r>
            <a:endParaRPr lang="en-US" dirty="0"/>
          </a:p>
        </p:txBody>
      </p:sp>
      <p:sp>
        <p:nvSpPr>
          <p:cNvPr id="42" name="Text Placeholder 39">
            <a:extLst>
              <a:ext uri="{FF2B5EF4-FFF2-40B4-BE49-F238E27FC236}">
                <a16:creationId xmlns:a16="http://schemas.microsoft.com/office/drawing/2014/main" id="{77DC8F07-E988-4C42-B6F4-D14752A6844D}"/>
              </a:ext>
            </a:extLst>
          </p:cNvPr>
          <p:cNvSpPr>
            <a:spLocks noGrp="1"/>
          </p:cNvSpPr>
          <p:nvPr>
            <p:ph type="body" sz="quarter" idx="28" hasCustomPrompt="1"/>
          </p:nvPr>
        </p:nvSpPr>
        <p:spPr>
          <a:xfrm>
            <a:off x="7989946" y="2957104"/>
            <a:ext cx="574932" cy="440215"/>
          </a:xfrm>
          <a:prstGeom prst="rect">
            <a:avLst/>
          </a:prstGeom>
        </p:spPr>
        <p:txBody>
          <a:bodyPr lIns="0" tIns="0" rIns="0" bIns="0">
            <a:normAutofit/>
          </a:bodyPr>
          <a:lstStyle>
            <a:lvl1pPr marL="0" indent="0">
              <a:buFontTx/>
              <a:buNone/>
              <a:defRPr sz="2100" b="1">
                <a:solidFill>
                  <a:schemeClr val="bg1"/>
                </a:solidFill>
                <a:latin typeface="StagecoachCircular" panose="02010504010101010104" pitchFamily="2" charset="77"/>
                <a:cs typeface="StagecoachCircular" panose="02010504010101010104" pitchFamily="2" charset="77"/>
              </a:defRPr>
            </a:lvl1pPr>
          </a:lstStyle>
          <a:p>
            <a:pPr lvl="0"/>
            <a:r>
              <a:rPr lang="en-GB" dirty="0"/>
              <a:t>14%</a:t>
            </a:r>
            <a:endParaRPr lang="en-US" dirty="0"/>
          </a:p>
        </p:txBody>
      </p:sp>
      <p:sp>
        <p:nvSpPr>
          <p:cNvPr id="43" name="Text Placeholder 39">
            <a:extLst>
              <a:ext uri="{FF2B5EF4-FFF2-40B4-BE49-F238E27FC236}">
                <a16:creationId xmlns:a16="http://schemas.microsoft.com/office/drawing/2014/main" id="{32232FA1-6828-794E-8F4A-E157FFB60F05}"/>
              </a:ext>
            </a:extLst>
          </p:cNvPr>
          <p:cNvSpPr>
            <a:spLocks noGrp="1"/>
          </p:cNvSpPr>
          <p:nvPr>
            <p:ph type="body" sz="quarter" idx="29" hasCustomPrompt="1"/>
          </p:nvPr>
        </p:nvSpPr>
        <p:spPr>
          <a:xfrm>
            <a:off x="8715584" y="2540170"/>
            <a:ext cx="455356" cy="440215"/>
          </a:xfrm>
          <a:prstGeom prst="rect">
            <a:avLst/>
          </a:prstGeom>
        </p:spPr>
        <p:txBody>
          <a:bodyPr lIns="0" tIns="0" rIns="0" bIns="0">
            <a:normAutofit/>
          </a:bodyPr>
          <a:lstStyle>
            <a:lvl1pPr marL="0" indent="0">
              <a:buFontTx/>
              <a:buNone/>
              <a:defRPr sz="2100" b="1">
                <a:solidFill>
                  <a:schemeClr val="bg1"/>
                </a:solidFill>
                <a:latin typeface="StagecoachCircular" panose="02010504010101010104" pitchFamily="2" charset="77"/>
                <a:cs typeface="StagecoachCircular" panose="02010504010101010104" pitchFamily="2" charset="77"/>
              </a:defRPr>
            </a:lvl1pPr>
          </a:lstStyle>
          <a:p>
            <a:pPr lvl="0"/>
            <a:r>
              <a:rPr lang="en-GB" dirty="0"/>
              <a:t>9%</a:t>
            </a:r>
            <a:endParaRPr lang="en-US" dirty="0"/>
          </a:p>
        </p:txBody>
      </p:sp>
      <p:pic>
        <p:nvPicPr>
          <p:cNvPr id="24" name="Picture 23">
            <a:extLst>
              <a:ext uri="{FF2B5EF4-FFF2-40B4-BE49-F238E27FC236}">
                <a16:creationId xmlns:a16="http://schemas.microsoft.com/office/drawing/2014/main" id="{480E21F9-CC9E-5F40-AA69-2766206E5421}"/>
              </a:ext>
            </a:extLst>
          </p:cNvPr>
          <p:cNvPicPr>
            <a:picLocks noChangeAspect="1"/>
          </p:cNvPicPr>
          <p:nvPr userDrawn="1"/>
        </p:nvPicPr>
        <p:blipFill>
          <a:blip r:embed="rId4"/>
          <a:srcRect/>
          <a:stretch/>
        </p:blipFill>
        <p:spPr>
          <a:xfrm>
            <a:off x="511038" y="5880866"/>
            <a:ext cx="1854000" cy="629587"/>
          </a:xfrm>
          <a:prstGeom prst="rect">
            <a:avLst/>
          </a:prstGeom>
        </p:spPr>
      </p:pic>
    </p:spTree>
    <p:extLst>
      <p:ext uri="{BB962C8B-B14F-4D97-AF65-F5344CB8AC3E}">
        <p14:creationId xmlns:p14="http://schemas.microsoft.com/office/powerpoint/2010/main" val="393602144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rail engineering">
    <p:spTree>
      <p:nvGrpSpPr>
        <p:cNvPr id="1" name=""/>
        <p:cNvGrpSpPr/>
        <p:nvPr/>
      </p:nvGrpSpPr>
      <p:grpSpPr>
        <a:xfrm>
          <a:off x="0" y="0"/>
          <a:ext cx="0" cy="0"/>
          <a:chOff x="0" y="0"/>
          <a:chExt cx="0" cy="0"/>
        </a:xfrm>
      </p:grpSpPr>
      <p:pic>
        <p:nvPicPr>
          <p:cNvPr id="3" name="Imag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12192000" cy="3429000"/>
          </a:xfrm>
          <a:prstGeom prst="rect">
            <a:avLst/>
          </a:prstGeom>
          <a:blipFill>
            <a:blip r:embed="rId3" cstate="screen">
              <a:extLst>
                <a:ext uri="{28A0092B-C50C-407E-A947-70E740481C1C}">
                  <a14:useLocalDpi xmlns:a14="http://schemas.microsoft.com/office/drawing/2010/main"/>
                </a:ext>
              </a:extLst>
            </a:blip>
            <a:stretch>
              <a:fillRect/>
            </a:stretch>
          </a:blipFill>
        </p:spPr>
      </p:pic>
      <p:sp>
        <p:nvSpPr>
          <p:cNvPr id="7" name="Rectangle 6">
            <a:extLst>
              <a:ext uri="{FF2B5EF4-FFF2-40B4-BE49-F238E27FC236}">
                <a16:creationId xmlns:a16="http://schemas.microsoft.com/office/drawing/2014/main" id="{BE23B603-EDFB-1F45-B501-6CD8DE4265B4}"/>
              </a:ext>
            </a:extLst>
          </p:cNvPr>
          <p:cNvSpPr/>
          <p:nvPr userDrawn="1"/>
        </p:nvSpPr>
        <p:spPr>
          <a:xfrm>
            <a:off x="0" y="0"/>
            <a:ext cx="12192000" cy="67733"/>
          </a:xfrm>
          <a:prstGeom prst="rect">
            <a:avLst/>
          </a:prstGeom>
          <a:solidFill>
            <a:srgbClr val="003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1E8E3"/>
              </a:solidFill>
              <a:effectLst/>
              <a:uLnTx/>
              <a:uFillTx/>
              <a:latin typeface="Calibri Light"/>
              <a:ea typeface="+mn-ea"/>
              <a:cs typeface="+mn-cs"/>
            </a:endParaRPr>
          </a:p>
        </p:txBody>
      </p:sp>
      <p:pic>
        <p:nvPicPr>
          <p:cNvPr id="2" name="Graphic 1">
            <a:extLst>
              <a:ext uri="{FF2B5EF4-FFF2-40B4-BE49-F238E27FC236}">
                <a16:creationId xmlns:a16="http://schemas.microsoft.com/office/drawing/2014/main" id="{D1771126-C2D6-46D2-B103-9FE3DDDEC62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823435" y="5738365"/>
            <a:ext cx="2545130" cy="761918"/>
          </a:xfrm>
          <a:prstGeom prst="rect">
            <a:avLst/>
          </a:prstGeom>
        </p:spPr>
      </p:pic>
      <p:sp>
        <p:nvSpPr>
          <p:cNvPr id="9" name="Titre 9">
            <a:extLst>
              <a:ext uri="{FF2B5EF4-FFF2-40B4-BE49-F238E27FC236}">
                <a16:creationId xmlns:a16="http://schemas.microsoft.com/office/drawing/2014/main" id="{046BCB88-2248-45AC-8305-EAADEE0A741A}"/>
              </a:ext>
            </a:extLst>
          </p:cNvPr>
          <p:cNvSpPr>
            <a:spLocks noGrp="1"/>
          </p:cNvSpPr>
          <p:nvPr>
            <p:ph type="title"/>
          </p:nvPr>
        </p:nvSpPr>
        <p:spPr>
          <a:xfrm>
            <a:off x="431800" y="357717"/>
            <a:ext cx="11328400" cy="1624034"/>
          </a:xfrm>
          <a:prstGeom prst="rect">
            <a:avLst/>
          </a:prstGeom>
          <a:noFill/>
        </p:spPr>
        <p:txBody>
          <a:bodyPr wrap="square" lIns="0" tIns="0" rIns="0" bIns="0" rtlCol="0">
            <a:spAutoFit/>
          </a:bodyPr>
          <a:lstStyle>
            <a:lvl1pPr marL="0">
              <a:defRPr lang="fr-FR" sz="5400" b="1">
                <a:solidFill>
                  <a:srgbClr val="D22328"/>
                </a:solidFill>
                <a:latin typeface="Calibri" panose="020F0502020204030204" pitchFamily="34" charset="0"/>
                <a:ea typeface="Calibri" panose="020F0502020204030204" pitchFamily="34" charset="0"/>
                <a:cs typeface="Calibri" panose="020F0502020204030204" pitchFamily="34" charset="0"/>
              </a:defRPr>
            </a:lvl1pPr>
          </a:lstStyle>
          <a:p>
            <a:pPr marL="0" lvl="0"/>
            <a:r>
              <a:rPr lang="en-US"/>
              <a:t>Click to edit Master title style</a:t>
            </a:r>
            <a:endParaRPr lang="fr-FR"/>
          </a:p>
        </p:txBody>
      </p:sp>
      <p:sp>
        <p:nvSpPr>
          <p:cNvPr id="11" name="Espace réservé du texte 14">
            <a:extLst>
              <a:ext uri="{FF2B5EF4-FFF2-40B4-BE49-F238E27FC236}">
                <a16:creationId xmlns:a16="http://schemas.microsoft.com/office/drawing/2014/main" id="{05133197-DCF3-4408-9FAC-663FD1D07C45}"/>
              </a:ext>
            </a:extLst>
          </p:cNvPr>
          <p:cNvSpPr>
            <a:spLocks noGrp="1"/>
          </p:cNvSpPr>
          <p:nvPr>
            <p:ph type="body" sz="quarter" idx="11" hasCustomPrompt="1"/>
          </p:nvPr>
        </p:nvSpPr>
        <p:spPr>
          <a:xfrm>
            <a:off x="431800" y="1963156"/>
            <a:ext cx="1288814" cy="645433"/>
          </a:xfrm>
          <a:prstGeom prst="rect">
            <a:avLst/>
          </a:prstGeom>
        </p:spPr>
        <p:txBody>
          <a:bodyPr wrap="none" lIns="0" tIns="0" rIns="0" bIns="0" anchor="t">
            <a:spAutoFit/>
          </a:bodyPr>
          <a:lstStyle>
            <a:lvl1pPr marL="0" indent="0">
              <a:buNone/>
              <a:defRPr lang="fr-FR" sz="1867" smtClean="0">
                <a:solidFill>
                  <a:srgbClr val="53565A"/>
                </a:solidFill>
                <a:latin typeface="+mn-lt"/>
                <a:ea typeface="Lato Light" charset="0"/>
                <a:cs typeface="Calibri" panose="020F0502020204030204" pitchFamily="34" charset="0"/>
              </a:defRPr>
            </a:lvl1pPr>
            <a:lvl2pPr>
              <a:defRPr lang="fr-FR" sz="1800" smtClean="0"/>
            </a:lvl2pPr>
            <a:lvl3pPr>
              <a:defRPr lang="fr-FR" sz="1800" smtClean="0"/>
            </a:lvl3pPr>
            <a:lvl4pPr>
              <a:defRPr lang="fr-FR" smtClean="0"/>
            </a:lvl4pPr>
            <a:lvl5pPr>
              <a:defRPr lang="fr-FR"/>
            </a:lvl5pPr>
          </a:lstStyle>
          <a:p>
            <a:r>
              <a:rPr lang="fr-FR"/>
              <a:t>Click and </a:t>
            </a:r>
            <a:r>
              <a:rPr lang="fr-FR" err="1"/>
              <a:t>edit</a:t>
            </a:r>
            <a:endParaRPr lang="fr-FR"/>
          </a:p>
          <a:p>
            <a:endParaRPr lang="fr-FR"/>
          </a:p>
        </p:txBody>
      </p:sp>
    </p:spTree>
    <p:extLst>
      <p:ext uri="{BB962C8B-B14F-4D97-AF65-F5344CB8AC3E}">
        <p14:creationId xmlns:p14="http://schemas.microsoft.com/office/powerpoint/2010/main" val="2650183187"/>
      </p:ext>
    </p:extLst>
  </p:cSld>
  <p:clrMapOvr>
    <a:masterClrMapping/>
  </p:clrMapOvr>
  <p:extLst>
    <p:ext uri="{DCECCB84-F9BA-43D5-87BE-67443E8EF086}">
      <p15:sldGuideLst xmlns:p15="http://schemas.microsoft.com/office/powerpoint/2012/main">
        <p15:guide id="1" orient="horz" pos="1620">
          <p15:clr>
            <a:srgbClr val="FBAE40"/>
          </p15:clr>
        </p15:guide>
        <p15:guide id="2" orient="horz" pos="216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ransport plann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23B603-EDFB-1F45-B501-6CD8DE4265B4}"/>
              </a:ext>
            </a:extLst>
          </p:cNvPr>
          <p:cNvSpPr/>
          <p:nvPr userDrawn="1"/>
        </p:nvSpPr>
        <p:spPr>
          <a:xfrm>
            <a:off x="0" y="0"/>
            <a:ext cx="12192000" cy="67733"/>
          </a:xfrm>
          <a:prstGeom prst="rect">
            <a:avLst/>
          </a:prstGeom>
          <a:solidFill>
            <a:srgbClr val="003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1E8E3"/>
              </a:solidFill>
              <a:effectLst/>
              <a:uLnTx/>
              <a:uFillTx/>
              <a:latin typeface="Calibri Light"/>
              <a:ea typeface="+mn-ea"/>
              <a:cs typeface="+mn-cs"/>
            </a:endParaRPr>
          </a:p>
        </p:txBody>
      </p:sp>
      <p:sp>
        <p:nvSpPr>
          <p:cNvPr id="9" name="Titre 9">
            <a:extLst>
              <a:ext uri="{FF2B5EF4-FFF2-40B4-BE49-F238E27FC236}">
                <a16:creationId xmlns:a16="http://schemas.microsoft.com/office/drawing/2014/main" id="{26698881-4A6D-43E2-BC47-964353583A9F}"/>
              </a:ext>
            </a:extLst>
          </p:cNvPr>
          <p:cNvSpPr>
            <a:spLocks noGrp="1"/>
          </p:cNvSpPr>
          <p:nvPr>
            <p:ph type="title"/>
          </p:nvPr>
        </p:nvSpPr>
        <p:spPr>
          <a:xfrm>
            <a:off x="431800" y="357717"/>
            <a:ext cx="11328400" cy="1624034"/>
          </a:xfrm>
          <a:prstGeom prst="rect">
            <a:avLst/>
          </a:prstGeom>
          <a:noFill/>
        </p:spPr>
        <p:txBody>
          <a:bodyPr wrap="square" lIns="0" tIns="0" rIns="0" bIns="0" rtlCol="0">
            <a:spAutoFit/>
          </a:bodyPr>
          <a:lstStyle>
            <a:lvl1pPr marL="0">
              <a:defRPr lang="fr-FR" sz="5400" b="1">
                <a:solidFill>
                  <a:srgbClr val="D22328"/>
                </a:solidFill>
                <a:latin typeface="Calibri" panose="020F0502020204030204" pitchFamily="34" charset="0"/>
                <a:ea typeface="Calibri" panose="020F0502020204030204" pitchFamily="34" charset="0"/>
                <a:cs typeface="Calibri" panose="020F0502020204030204" pitchFamily="34" charset="0"/>
              </a:defRPr>
            </a:lvl1pPr>
          </a:lstStyle>
          <a:p>
            <a:pPr marL="0" lvl="0"/>
            <a:r>
              <a:rPr lang="en-US"/>
              <a:t>Click to edit Master title style</a:t>
            </a:r>
            <a:endParaRPr lang="fr-FR"/>
          </a:p>
        </p:txBody>
      </p:sp>
      <p:sp>
        <p:nvSpPr>
          <p:cNvPr id="13" name="Espace réservé du texte 14">
            <a:extLst>
              <a:ext uri="{FF2B5EF4-FFF2-40B4-BE49-F238E27FC236}">
                <a16:creationId xmlns:a16="http://schemas.microsoft.com/office/drawing/2014/main" id="{D856B611-C558-44A6-B888-BB0E44D427E9}"/>
              </a:ext>
            </a:extLst>
          </p:cNvPr>
          <p:cNvSpPr>
            <a:spLocks noGrp="1"/>
          </p:cNvSpPr>
          <p:nvPr>
            <p:ph type="body" sz="quarter" idx="11" hasCustomPrompt="1"/>
          </p:nvPr>
        </p:nvSpPr>
        <p:spPr>
          <a:xfrm>
            <a:off x="431800" y="1963156"/>
            <a:ext cx="1288814" cy="645433"/>
          </a:xfrm>
          <a:prstGeom prst="rect">
            <a:avLst/>
          </a:prstGeom>
        </p:spPr>
        <p:txBody>
          <a:bodyPr wrap="none" lIns="0" tIns="0" rIns="0" bIns="0" anchor="t">
            <a:spAutoFit/>
          </a:bodyPr>
          <a:lstStyle>
            <a:lvl1pPr marL="0" indent="0">
              <a:buNone/>
              <a:defRPr lang="fr-FR" sz="1867" smtClean="0">
                <a:solidFill>
                  <a:srgbClr val="53565A"/>
                </a:solidFill>
                <a:latin typeface="+mn-lt"/>
                <a:ea typeface="Lato Light" charset="0"/>
                <a:cs typeface="Calibri" panose="020F0502020204030204" pitchFamily="34" charset="0"/>
              </a:defRPr>
            </a:lvl1pPr>
            <a:lvl2pPr>
              <a:defRPr lang="fr-FR" sz="1800" smtClean="0"/>
            </a:lvl2pPr>
            <a:lvl3pPr>
              <a:defRPr lang="fr-FR" sz="1800" smtClean="0"/>
            </a:lvl3pPr>
            <a:lvl4pPr>
              <a:defRPr lang="fr-FR" smtClean="0"/>
            </a:lvl4pPr>
            <a:lvl5pPr>
              <a:defRPr lang="fr-FR"/>
            </a:lvl5pPr>
          </a:lstStyle>
          <a:p>
            <a:r>
              <a:rPr lang="fr-FR"/>
              <a:t>Click and </a:t>
            </a:r>
            <a:r>
              <a:rPr lang="fr-FR" err="1"/>
              <a:t>edit</a:t>
            </a:r>
            <a:endParaRPr lang="fr-FR"/>
          </a:p>
          <a:p>
            <a:endParaRPr lang="fr-FR"/>
          </a:p>
        </p:txBody>
      </p:sp>
      <p:pic>
        <p:nvPicPr>
          <p:cNvPr id="14" name="Graphic 13">
            <a:extLst>
              <a:ext uri="{FF2B5EF4-FFF2-40B4-BE49-F238E27FC236}">
                <a16:creationId xmlns:a16="http://schemas.microsoft.com/office/drawing/2014/main" id="{8946955A-8EE9-4CDA-8BF1-CF6745BD012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23435" y="5807939"/>
            <a:ext cx="2545130" cy="761918"/>
          </a:xfrm>
          <a:prstGeom prst="rect">
            <a:avLst/>
          </a:prstGeom>
        </p:spPr>
      </p:pic>
    </p:spTree>
    <p:extLst>
      <p:ext uri="{BB962C8B-B14F-4D97-AF65-F5344CB8AC3E}">
        <p14:creationId xmlns:p14="http://schemas.microsoft.com/office/powerpoint/2010/main" val="4029053833"/>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8764CDE9-2D6B-4A8B-AAA0-277A94812539}" type="datetimeFigureOut">
              <a:rPr lang="en-GB" smtClean="0"/>
              <a:t>19/09/2023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9F6643C-26F8-403A-A14D-164B29CC4147}" type="slidenum">
              <a:rPr lang="en-GB" smtClean="0"/>
              <a:t>‹#›</a:t>
            </a:fld>
            <a:endParaRPr lang="en-GB"/>
          </a:p>
        </p:txBody>
      </p:sp>
    </p:spTree>
    <p:extLst>
      <p:ext uri="{BB962C8B-B14F-4D97-AF65-F5344CB8AC3E}">
        <p14:creationId xmlns:p14="http://schemas.microsoft.com/office/powerpoint/2010/main" val="22047131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Highways Infrastructur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EAAD0E9-D312-D949-8BEA-F8D6344B4D4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12" y="3428999"/>
            <a:ext cx="12181175" cy="3429001"/>
          </a:xfrm>
          <a:prstGeom prst="rect">
            <a:avLst/>
          </a:prstGeom>
        </p:spPr>
      </p:pic>
      <p:sp>
        <p:nvSpPr>
          <p:cNvPr id="7" name="Rectangle 6">
            <a:extLst>
              <a:ext uri="{FF2B5EF4-FFF2-40B4-BE49-F238E27FC236}">
                <a16:creationId xmlns:a16="http://schemas.microsoft.com/office/drawing/2014/main" id="{BE23B603-EDFB-1F45-B501-6CD8DE4265B4}"/>
              </a:ext>
            </a:extLst>
          </p:cNvPr>
          <p:cNvSpPr/>
          <p:nvPr userDrawn="1"/>
        </p:nvSpPr>
        <p:spPr>
          <a:xfrm>
            <a:off x="0" y="0"/>
            <a:ext cx="12192000" cy="67733"/>
          </a:xfrm>
          <a:prstGeom prst="rect">
            <a:avLst/>
          </a:prstGeom>
          <a:solidFill>
            <a:srgbClr val="003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1E8E3"/>
              </a:solidFill>
              <a:effectLst/>
              <a:uLnTx/>
              <a:uFillTx/>
              <a:latin typeface="Calibri Light"/>
              <a:ea typeface="+mn-ea"/>
              <a:cs typeface="+mn-cs"/>
            </a:endParaRPr>
          </a:p>
        </p:txBody>
      </p:sp>
      <p:sp>
        <p:nvSpPr>
          <p:cNvPr id="9" name="Titre 9">
            <a:extLst>
              <a:ext uri="{FF2B5EF4-FFF2-40B4-BE49-F238E27FC236}">
                <a16:creationId xmlns:a16="http://schemas.microsoft.com/office/drawing/2014/main" id="{8DD1FF1B-50F3-466B-AE70-304DBC1F81C9}"/>
              </a:ext>
            </a:extLst>
          </p:cNvPr>
          <p:cNvSpPr>
            <a:spLocks noGrp="1"/>
          </p:cNvSpPr>
          <p:nvPr>
            <p:ph type="title"/>
          </p:nvPr>
        </p:nvSpPr>
        <p:spPr>
          <a:xfrm>
            <a:off x="431800" y="357717"/>
            <a:ext cx="11328400" cy="1624034"/>
          </a:xfrm>
          <a:prstGeom prst="rect">
            <a:avLst/>
          </a:prstGeom>
          <a:noFill/>
        </p:spPr>
        <p:txBody>
          <a:bodyPr wrap="square" lIns="0" tIns="0" rIns="0" bIns="0" rtlCol="0">
            <a:spAutoFit/>
          </a:bodyPr>
          <a:lstStyle>
            <a:lvl1pPr marL="0">
              <a:defRPr lang="fr-FR" sz="5400" b="1">
                <a:solidFill>
                  <a:srgbClr val="D22328"/>
                </a:solidFill>
                <a:latin typeface="Calibri" panose="020F0502020204030204" pitchFamily="34" charset="0"/>
                <a:ea typeface="Calibri" panose="020F0502020204030204" pitchFamily="34" charset="0"/>
                <a:cs typeface="Calibri" panose="020F0502020204030204" pitchFamily="34" charset="0"/>
              </a:defRPr>
            </a:lvl1pPr>
          </a:lstStyle>
          <a:p>
            <a:pPr marL="0" lvl="0"/>
            <a:r>
              <a:rPr lang="en-US"/>
              <a:t>Click to edit Master title style</a:t>
            </a:r>
            <a:endParaRPr lang="fr-FR"/>
          </a:p>
        </p:txBody>
      </p:sp>
      <p:sp>
        <p:nvSpPr>
          <p:cNvPr id="12" name="Espace réservé du texte 14">
            <a:extLst>
              <a:ext uri="{FF2B5EF4-FFF2-40B4-BE49-F238E27FC236}">
                <a16:creationId xmlns:a16="http://schemas.microsoft.com/office/drawing/2014/main" id="{92B7F3B4-AE6D-405C-B229-1BABD184DFE0}"/>
              </a:ext>
            </a:extLst>
          </p:cNvPr>
          <p:cNvSpPr>
            <a:spLocks noGrp="1"/>
          </p:cNvSpPr>
          <p:nvPr>
            <p:ph type="body" sz="quarter" idx="11" hasCustomPrompt="1"/>
          </p:nvPr>
        </p:nvSpPr>
        <p:spPr>
          <a:xfrm>
            <a:off x="431800" y="1963156"/>
            <a:ext cx="1288814" cy="645433"/>
          </a:xfrm>
          <a:prstGeom prst="rect">
            <a:avLst/>
          </a:prstGeom>
        </p:spPr>
        <p:txBody>
          <a:bodyPr wrap="none" lIns="0" tIns="0" rIns="0" bIns="0" anchor="t">
            <a:spAutoFit/>
          </a:bodyPr>
          <a:lstStyle>
            <a:lvl1pPr marL="0" indent="0">
              <a:buNone/>
              <a:defRPr lang="fr-FR" sz="1867" smtClean="0">
                <a:solidFill>
                  <a:srgbClr val="53565A"/>
                </a:solidFill>
                <a:latin typeface="+mn-lt"/>
                <a:ea typeface="Lato Light" charset="0"/>
                <a:cs typeface="Calibri" panose="020F0502020204030204" pitchFamily="34" charset="0"/>
              </a:defRPr>
            </a:lvl1pPr>
            <a:lvl2pPr>
              <a:defRPr lang="fr-FR" sz="1800" smtClean="0"/>
            </a:lvl2pPr>
            <a:lvl3pPr>
              <a:defRPr lang="fr-FR" sz="1800" smtClean="0"/>
            </a:lvl3pPr>
            <a:lvl4pPr>
              <a:defRPr lang="fr-FR" smtClean="0"/>
            </a:lvl4pPr>
            <a:lvl5pPr>
              <a:defRPr lang="fr-FR"/>
            </a:lvl5pPr>
          </a:lstStyle>
          <a:p>
            <a:r>
              <a:rPr lang="fr-FR"/>
              <a:t>Click and </a:t>
            </a:r>
            <a:r>
              <a:rPr lang="fr-FR" err="1"/>
              <a:t>edit</a:t>
            </a:r>
            <a:endParaRPr lang="fr-FR"/>
          </a:p>
          <a:p>
            <a:endParaRPr lang="fr-FR"/>
          </a:p>
        </p:txBody>
      </p:sp>
      <p:pic>
        <p:nvPicPr>
          <p:cNvPr id="13" name="Graphic 12">
            <a:extLst>
              <a:ext uri="{FF2B5EF4-FFF2-40B4-BE49-F238E27FC236}">
                <a16:creationId xmlns:a16="http://schemas.microsoft.com/office/drawing/2014/main" id="{6E71DC59-7AE6-49C5-A718-0BF41EFA6BB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23435" y="5738365"/>
            <a:ext cx="2545130" cy="761918"/>
          </a:xfrm>
          <a:prstGeom prst="rect">
            <a:avLst/>
          </a:prstGeom>
        </p:spPr>
      </p:pic>
    </p:spTree>
    <p:extLst>
      <p:ext uri="{BB962C8B-B14F-4D97-AF65-F5344CB8AC3E}">
        <p14:creationId xmlns:p14="http://schemas.microsoft.com/office/powerpoint/2010/main" val="4085902349"/>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Aviation">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71D160E-FB92-5B4C-B53C-41FBEF86743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430524"/>
            <a:ext cx="12192000" cy="3425952"/>
          </a:xfrm>
          <a:prstGeom prst="rect">
            <a:avLst/>
          </a:prstGeom>
        </p:spPr>
      </p:pic>
      <p:pic>
        <p:nvPicPr>
          <p:cNvPr id="9" name="Picture 8">
            <a:extLst>
              <a:ext uri="{FF2B5EF4-FFF2-40B4-BE49-F238E27FC236}">
                <a16:creationId xmlns:a16="http://schemas.microsoft.com/office/drawing/2014/main" id="{9FB3446F-9500-4523-85BE-ADC9D4FEE5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3435" y="5738365"/>
            <a:ext cx="3213792" cy="827178"/>
          </a:xfrm>
          <a:prstGeom prst="rect">
            <a:avLst/>
          </a:prstGeom>
        </p:spPr>
      </p:pic>
      <p:sp>
        <p:nvSpPr>
          <p:cNvPr id="7" name="Rectangle 6">
            <a:extLst>
              <a:ext uri="{FF2B5EF4-FFF2-40B4-BE49-F238E27FC236}">
                <a16:creationId xmlns:a16="http://schemas.microsoft.com/office/drawing/2014/main" id="{BE23B603-EDFB-1F45-B501-6CD8DE4265B4}"/>
              </a:ext>
            </a:extLst>
          </p:cNvPr>
          <p:cNvSpPr/>
          <p:nvPr userDrawn="1"/>
        </p:nvSpPr>
        <p:spPr>
          <a:xfrm>
            <a:off x="0" y="0"/>
            <a:ext cx="12192000" cy="67733"/>
          </a:xfrm>
          <a:prstGeom prst="rect">
            <a:avLst/>
          </a:prstGeom>
          <a:solidFill>
            <a:srgbClr val="003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1E8E3"/>
              </a:solidFill>
              <a:effectLst/>
              <a:uLnTx/>
              <a:uFillTx/>
              <a:latin typeface="Calibri Light"/>
              <a:ea typeface="+mn-ea"/>
              <a:cs typeface="+mn-cs"/>
            </a:endParaRPr>
          </a:p>
        </p:txBody>
      </p:sp>
      <p:sp>
        <p:nvSpPr>
          <p:cNvPr id="11" name="Titre 9">
            <a:extLst>
              <a:ext uri="{FF2B5EF4-FFF2-40B4-BE49-F238E27FC236}">
                <a16:creationId xmlns:a16="http://schemas.microsoft.com/office/drawing/2014/main" id="{9FE9ABCA-5051-43D2-9FA1-6618B6C1520B}"/>
              </a:ext>
            </a:extLst>
          </p:cNvPr>
          <p:cNvSpPr>
            <a:spLocks noGrp="1"/>
          </p:cNvSpPr>
          <p:nvPr>
            <p:ph type="title"/>
          </p:nvPr>
        </p:nvSpPr>
        <p:spPr>
          <a:xfrm>
            <a:off x="431800" y="357717"/>
            <a:ext cx="11328400" cy="1624034"/>
          </a:xfrm>
          <a:prstGeom prst="rect">
            <a:avLst/>
          </a:prstGeom>
          <a:noFill/>
        </p:spPr>
        <p:txBody>
          <a:bodyPr wrap="square" lIns="0" tIns="0" rIns="0" bIns="0" rtlCol="0">
            <a:spAutoFit/>
          </a:bodyPr>
          <a:lstStyle>
            <a:lvl1pPr marL="0">
              <a:defRPr lang="fr-FR" sz="5400" b="1">
                <a:solidFill>
                  <a:srgbClr val="D22328"/>
                </a:solidFill>
                <a:latin typeface="Calibri" panose="020F0502020204030204" pitchFamily="34" charset="0"/>
                <a:ea typeface="Calibri" panose="020F0502020204030204" pitchFamily="34" charset="0"/>
                <a:cs typeface="Calibri" panose="020F0502020204030204" pitchFamily="34" charset="0"/>
              </a:defRPr>
            </a:lvl1pPr>
          </a:lstStyle>
          <a:p>
            <a:pPr marL="0" lvl="0"/>
            <a:r>
              <a:rPr lang="en-US"/>
              <a:t>Click to edit Master title style</a:t>
            </a:r>
            <a:endParaRPr lang="fr-FR"/>
          </a:p>
        </p:txBody>
      </p:sp>
      <p:sp>
        <p:nvSpPr>
          <p:cNvPr id="12" name="Espace réservé du texte 14">
            <a:extLst>
              <a:ext uri="{FF2B5EF4-FFF2-40B4-BE49-F238E27FC236}">
                <a16:creationId xmlns:a16="http://schemas.microsoft.com/office/drawing/2014/main" id="{EAB05455-3CE7-467A-9E43-00E8014352CB}"/>
              </a:ext>
            </a:extLst>
          </p:cNvPr>
          <p:cNvSpPr>
            <a:spLocks noGrp="1"/>
          </p:cNvSpPr>
          <p:nvPr>
            <p:ph type="body" sz="quarter" idx="11" hasCustomPrompt="1"/>
          </p:nvPr>
        </p:nvSpPr>
        <p:spPr>
          <a:xfrm>
            <a:off x="431800" y="1963156"/>
            <a:ext cx="1288814" cy="645433"/>
          </a:xfrm>
          <a:prstGeom prst="rect">
            <a:avLst/>
          </a:prstGeom>
        </p:spPr>
        <p:txBody>
          <a:bodyPr wrap="none" lIns="0" tIns="0" rIns="0" bIns="0" anchor="t">
            <a:spAutoFit/>
          </a:bodyPr>
          <a:lstStyle>
            <a:lvl1pPr marL="0" indent="0">
              <a:buNone/>
              <a:defRPr lang="fr-FR" sz="1867" smtClean="0">
                <a:solidFill>
                  <a:srgbClr val="53565A"/>
                </a:solidFill>
                <a:latin typeface="+mn-lt"/>
                <a:ea typeface="Lato Light" charset="0"/>
                <a:cs typeface="Calibri" panose="020F0502020204030204" pitchFamily="34" charset="0"/>
              </a:defRPr>
            </a:lvl1pPr>
            <a:lvl2pPr>
              <a:defRPr lang="fr-FR" sz="1800" smtClean="0"/>
            </a:lvl2pPr>
            <a:lvl3pPr>
              <a:defRPr lang="fr-FR" sz="1800" smtClean="0"/>
            </a:lvl3pPr>
            <a:lvl4pPr>
              <a:defRPr lang="fr-FR" smtClean="0"/>
            </a:lvl4pPr>
            <a:lvl5pPr>
              <a:defRPr lang="fr-FR"/>
            </a:lvl5pPr>
          </a:lstStyle>
          <a:p>
            <a:r>
              <a:rPr lang="fr-FR"/>
              <a:t>Click and </a:t>
            </a:r>
            <a:r>
              <a:rPr lang="fr-FR" err="1"/>
              <a:t>edit</a:t>
            </a:r>
            <a:endParaRPr lang="fr-FR"/>
          </a:p>
          <a:p>
            <a:endParaRPr lang="fr-FR"/>
          </a:p>
        </p:txBody>
      </p:sp>
    </p:spTree>
    <p:extLst>
      <p:ext uri="{BB962C8B-B14F-4D97-AF65-F5344CB8AC3E}">
        <p14:creationId xmlns:p14="http://schemas.microsoft.com/office/powerpoint/2010/main" val="1264054731"/>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sp readin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7D04F05-7B64-ED4A-867E-6A2FFF5082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412" y="3428999"/>
            <a:ext cx="12181175" cy="3429001"/>
          </a:xfrm>
          <a:prstGeom prst="rect">
            <a:avLst/>
          </a:prstGeom>
        </p:spPr>
      </p:pic>
      <p:sp>
        <p:nvSpPr>
          <p:cNvPr id="7" name="Rectangle 6">
            <a:extLst>
              <a:ext uri="{FF2B5EF4-FFF2-40B4-BE49-F238E27FC236}">
                <a16:creationId xmlns:a16="http://schemas.microsoft.com/office/drawing/2014/main" id="{BE23B603-EDFB-1F45-B501-6CD8DE4265B4}"/>
              </a:ext>
            </a:extLst>
          </p:cNvPr>
          <p:cNvSpPr/>
          <p:nvPr userDrawn="1"/>
        </p:nvSpPr>
        <p:spPr>
          <a:xfrm>
            <a:off x="0" y="0"/>
            <a:ext cx="12192000" cy="67733"/>
          </a:xfrm>
          <a:prstGeom prst="rect">
            <a:avLst/>
          </a:prstGeom>
          <a:solidFill>
            <a:srgbClr val="003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1E8E3"/>
              </a:solidFill>
              <a:effectLst/>
              <a:uLnTx/>
              <a:uFillTx/>
              <a:latin typeface="Calibri Light"/>
              <a:ea typeface="+mn-ea"/>
              <a:cs typeface="+mn-cs"/>
            </a:endParaRPr>
          </a:p>
        </p:txBody>
      </p:sp>
      <p:sp>
        <p:nvSpPr>
          <p:cNvPr id="9" name="Titre 9">
            <a:extLst>
              <a:ext uri="{FF2B5EF4-FFF2-40B4-BE49-F238E27FC236}">
                <a16:creationId xmlns:a16="http://schemas.microsoft.com/office/drawing/2014/main" id="{BF319D93-A635-49E1-AF8B-CE064D01EAAC}"/>
              </a:ext>
            </a:extLst>
          </p:cNvPr>
          <p:cNvSpPr>
            <a:spLocks noGrp="1"/>
          </p:cNvSpPr>
          <p:nvPr>
            <p:ph type="title"/>
          </p:nvPr>
        </p:nvSpPr>
        <p:spPr>
          <a:xfrm>
            <a:off x="431800" y="357717"/>
            <a:ext cx="11328400" cy="1624034"/>
          </a:xfrm>
          <a:prstGeom prst="rect">
            <a:avLst/>
          </a:prstGeom>
          <a:noFill/>
        </p:spPr>
        <p:txBody>
          <a:bodyPr wrap="square" lIns="0" tIns="0" rIns="0" bIns="0" rtlCol="0">
            <a:spAutoFit/>
          </a:bodyPr>
          <a:lstStyle>
            <a:lvl1pPr marL="0">
              <a:defRPr lang="fr-FR" sz="5400" b="1">
                <a:solidFill>
                  <a:srgbClr val="D22328"/>
                </a:solidFill>
                <a:latin typeface="Calibri" panose="020F0502020204030204" pitchFamily="34" charset="0"/>
                <a:ea typeface="Calibri" panose="020F0502020204030204" pitchFamily="34" charset="0"/>
                <a:cs typeface="Calibri" panose="020F0502020204030204" pitchFamily="34" charset="0"/>
              </a:defRPr>
            </a:lvl1pPr>
          </a:lstStyle>
          <a:p>
            <a:pPr marL="0" lvl="0"/>
            <a:r>
              <a:rPr lang="en-US"/>
              <a:t>Click to edit Master title style</a:t>
            </a:r>
            <a:endParaRPr lang="fr-FR"/>
          </a:p>
        </p:txBody>
      </p:sp>
      <p:sp>
        <p:nvSpPr>
          <p:cNvPr id="12" name="Espace réservé du texte 14">
            <a:extLst>
              <a:ext uri="{FF2B5EF4-FFF2-40B4-BE49-F238E27FC236}">
                <a16:creationId xmlns:a16="http://schemas.microsoft.com/office/drawing/2014/main" id="{0563E825-83EE-4358-B9C3-98A9C96AC359}"/>
              </a:ext>
            </a:extLst>
          </p:cNvPr>
          <p:cNvSpPr>
            <a:spLocks noGrp="1"/>
          </p:cNvSpPr>
          <p:nvPr>
            <p:ph type="body" sz="quarter" idx="11" hasCustomPrompt="1"/>
          </p:nvPr>
        </p:nvSpPr>
        <p:spPr>
          <a:xfrm>
            <a:off x="431800" y="1963156"/>
            <a:ext cx="1288814" cy="645433"/>
          </a:xfrm>
          <a:prstGeom prst="rect">
            <a:avLst/>
          </a:prstGeom>
        </p:spPr>
        <p:txBody>
          <a:bodyPr wrap="none" lIns="0" tIns="0" rIns="0" bIns="0" anchor="t">
            <a:spAutoFit/>
          </a:bodyPr>
          <a:lstStyle>
            <a:lvl1pPr marL="0" indent="0">
              <a:buNone/>
              <a:defRPr lang="fr-FR" sz="1867" smtClean="0">
                <a:solidFill>
                  <a:srgbClr val="53565A"/>
                </a:solidFill>
                <a:latin typeface="+mn-lt"/>
                <a:ea typeface="Lato Light" charset="0"/>
                <a:cs typeface="Calibri" panose="020F0502020204030204" pitchFamily="34" charset="0"/>
              </a:defRPr>
            </a:lvl1pPr>
            <a:lvl2pPr>
              <a:defRPr lang="fr-FR" sz="1800" smtClean="0"/>
            </a:lvl2pPr>
            <a:lvl3pPr>
              <a:defRPr lang="fr-FR" sz="1800" smtClean="0"/>
            </a:lvl3pPr>
            <a:lvl4pPr>
              <a:defRPr lang="fr-FR" smtClean="0"/>
            </a:lvl4pPr>
            <a:lvl5pPr>
              <a:defRPr lang="fr-FR"/>
            </a:lvl5pPr>
          </a:lstStyle>
          <a:p>
            <a:r>
              <a:rPr lang="fr-FR"/>
              <a:t>Click and </a:t>
            </a:r>
            <a:r>
              <a:rPr lang="fr-FR" err="1"/>
              <a:t>edit</a:t>
            </a:r>
            <a:endParaRPr lang="fr-FR"/>
          </a:p>
          <a:p>
            <a:endParaRPr lang="fr-FR"/>
          </a:p>
        </p:txBody>
      </p:sp>
      <p:pic>
        <p:nvPicPr>
          <p:cNvPr id="13" name="Graphic 12">
            <a:extLst>
              <a:ext uri="{FF2B5EF4-FFF2-40B4-BE49-F238E27FC236}">
                <a16:creationId xmlns:a16="http://schemas.microsoft.com/office/drawing/2014/main" id="{32DD3F4C-75C1-4547-9EB6-E84A5A51BFD9}"/>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23435" y="5738365"/>
            <a:ext cx="2545130" cy="761918"/>
          </a:xfrm>
          <a:prstGeom prst="rect">
            <a:avLst/>
          </a:prstGeom>
        </p:spPr>
      </p:pic>
    </p:spTree>
    <p:extLst>
      <p:ext uri="{BB962C8B-B14F-4D97-AF65-F5344CB8AC3E}">
        <p14:creationId xmlns:p14="http://schemas.microsoft.com/office/powerpoint/2010/main" val="2568368761"/>
      </p:ext>
    </p:extLst>
  </p:cSld>
  <p:clrMapOvr>
    <a:masterClrMapping/>
  </p:clrMapOvr>
  <p:extLst>
    <p:ext uri="{DCECCB84-F9BA-43D5-87BE-67443E8EF086}">
      <p15:sldGuideLst xmlns:p15="http://schemas.microsoft.com/office/powerpoint/2012/main">
        <p15:guide id="1" orient="horz" pos="162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Choose your own image">
    <p:spTree>
      <p:nvGrpSpPr>
        <p:cNvPr id="1" name=""/>
        <p:cNvGrpSpPr/>
        <p:nvPr/>
      </p:nvGrpSpPr>
      <p:grpSpPr>
        <a:xfrm>
          <a:off x="0" y="0"/>
          <a:ext cx="0" cy="0"/>
          <a:chOff x="0" y="0"/>
          <a:chExt cx="0" cy="0"/>
        </a:xfrm>
      </p:grpSpPr>
      <p:sp>
        <p:nvSpPr>
          <p:cNvPr id="8" name="Espace réservé pour une image  7"/>
          <p:cNvSpPr>
            <a:spLocks noGrp="1"/>
          </p:cNvSpPr>
          <p:nvPr>
            <p:ph type="pic" sz="quarter" idx="12" hasCustomPrompt="1"/>
          </p:nvPr>
        </p:nvSpPr>
        <p:spPr>
          <a:xfrm>
            <a:off x="0" y="3429000"/>
            <a:ext cx="12192000" cy="3429000"/>
          </a:xfrm>
          <a:prstGeom prst="rect">
            <a:avLst/>
          </a:prstGeom>
          <a:solidFill>
            <a:srgbClr val="FFFFFF"/>
          </a:solidFill>
        </p:spPr>
        <p:txBody>
          <a:bodyPr anchor="ctr" anchorCtr="0"/>
          <a:lstStyle>
            <a:lvl1pPr marL="0" indent="0" algn="ctr">
              <a:buNone/>
              <a:defRPr sz="1600" b="0" i="0">
                <a:latin typeface="Lato Light" charset="0"/>
                <a:ea typeface="Lato Light" charset="0"/>
                <a:cs typeface="Lato Light" charset="0"/>
              </a:defRPr>
            </a:lvl1pPr>
          </a:lstStyle>
          <a:p>
            <a:r>
              <a:rPr lang="en-US" dirty="0"/>
              <a:t>Slide the image to the reserved space or click on the icon to add it 
</a:t>
            </a:r>
            <a:endParaRPr lang="fr-FR" dirty="0"/>
          </a:p>
        </p:txBody>
      </p:sp>
      <p:sp>
        <p:nvSpPr>
          <p:cNvPr id="7" name="Rectangle 6">
            <a:extLst>
              <a:ext uri="{FF2B5EF4-FFF2-40B4-BE49-F238E27FC236}">
                <a16:creationId xmlns:a16="http://schemas.microsoft.com/office/drawing/2014/main" id="{BE23B603-EDFB-1F45-B501-6CD8DE4265B4}"/>
              </a:ext>
            </a:extLst>
          </p:cNvPr>
          <p:cNvSpPr/>
          <p:nvPr userDrawn="1"/>
        </p:nvSpPr>
        <p:spPr>
          <a:xfrm>
            <a:off x="0" y="0"/>
            <a:ext cx="12192000" cy="67733"/>
          </a:xfrm>
          <a:prstGeom prst="rect">
            <a:avLst/>
          </a:prstGeom>
          <a:solidFill>
            <a:srgbClr val="003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1E8E3"/>
              </a:solidFill>
              <a:effectLst/>
              <a:uLnTx/>
              <a:uFillTx/>
              <a:latin typeface="Calibri Light"/>
              <a:ea typeface="+mn-ea"/>
              <a:cs typeface="+mn-cs"/>
            </a:endParaRPr>
          </a:p>
        </p:txBody>
      </p:sp>
      <p:sp>
        <p:nvSpPr>
          <p:cNvPr id="9" name="Titre 9">
            <a:extLst>
              <a:ext uri="{FF2B5EF4-FFF2-40B4-BE49-F238E27FC236}">
                <a16:creationId xmlns:a16="http://schemas.microsoft.com/office/drawing/2014/main" id="{06A5B498-C490-48CC-8277-3EED7D39FC8A}"/>
              </a:ext>
            </a:extLst>
          </p:cNvPr>
          <p:cNvSpPr>
            <a:spLocks noGrp="1"/>
          </p:cNvSpPr>
          <p:nvPr>
            <p:ph type="title"/>
          </p:nvPr>
        </p:nvSpPr>
        <p:spPr>
          <a:xfrm>
            <a:off x="431800" y="357717"/>
            <a:ext cx="11328400" cy="1624034"/>
          </a:xfrm>
          <a:prstGeom prst="rect">
            <a:avLst/>
          </a:prstGeom>
          <a:noFill/>
        </p:spPr>
        <p:txBody>
          <a:bodyPr wrap="square" lIns="0" tIns="0" rIns="0" bIns="0" rtlCol="0">
            <a:spAutoFit/>
          </a:bodyPr>
          <a:lstStyle>
            <a:lvl1pPr marL="0">
              <a:defRPr lang="fr-FR" sz="5400" b="1">
                <a:solidFill>
                  <a:srgbClr val="D22328"/>
                </a:solidFill>
                <a:latin typeface="Calibri" panose="020F0502020204030204" pitchFamily="34" charset="0"/>
                <a:ea typeface="Calibri" panose="020F0502020204030204" pitchFamily="34" charset="0"/>
                <a:cs typeface="Calibri" panose="020F0502020204030204" pitchFamily="34" charset="0"/>
              </a:defRPr>
            </a:lvl1pPr>
          </a:lstStyle>
          <a:p>
            <a:pPr marL="0" lvl="0"/>
            <a:r>
              <a:rPr lang="en-US"/>
              <a:t>Click to edit Master title style</a:t>
            </a:r>
            <a:endParaRPr lang="fr-FR"/>
          </a:p>
        </p:txBody>
      </p:sp>
      <p:sp>
        <p:nvSpPr>
          <p:cNvPr id="12" name="Espace réservé du texte 14">
            <a:extLst>
              <a:ext uri="{FF2B5EF4-FFF2-40B4-BE49-F238E27FC236}">
                <a16:creationId xmlns:a16="http://schemas.microsoft.com/office/drawing/2014/main" id="{EC0E93C3-D2AA-4C9A-A217-09EF6164B454}"/>
              </a:ext>
            </a:extLst>
          </p:cNvPr>
          <p:cNvSpPr>
            <a:spLocks noGrp="1"/>
          </p:cNvSpPr>
          <p:nvPr>
            <p:ph type="body" sz="quarter" idx="11" hasCustomPrompt="1"/>
          </p:nvPr>
        </p:nvSpPr>
        <p:spPr>
          <a:xfrm>
            <a:off x="431800" y="1963156"/>
            <a:ext cx="1288814" cy="645433"/>
          </a:xfrm>
          <a:prstGeom prst="rect">
            <a:avLst/>
          </a:prstGeom>
        </p:spPr>
        <p:txBody>
          <a:bodyPr wrap="none" lIns="0" tIns="0" rIns="0" bIns="0" anchor="t">
            <a:spAutoFit/>
          </a:bodyPr>
          <a:lstStyle>
            <a:lvl1pPr marL="0" indent="0">
              <a:buNone/>
              <a:defRPr lang="fr-FR" sz="1867" smtClean="0">
                <a:solidFill>
                  <a:srgbClr val="53565A"/>
                </a:solidFill>
                <a:latin typeface="+mn-lt"/>
                <a:ea typeface="Lato Light" charset="0"/>
                <a:cs typeface="Calibri" panose="020F0502020204030204" pitchFamily="34" charset="0"/>
              </a:defRPr>
            </a:lvl1pPr>
            <a:lvl2pPr>
              <a:defRPr lang="fr-FR" sz="1800" smtClean="0"/>
            </a:lvl2pPr>
            <a:lvl3pPr>
              <a:defRPr lang="fr-FR" sz="1800" smtClean="0"/>
            </a:lvl3pPr>
            <a:lvl4pPr>
              <a:defRPr lang="fr-FR" smtClean="0"/>
            </a:lvl4pPr>
            <a:lvl5pPr>
              <a:defRPr lang="fr-FR"/>
            </a:lvl5pPr>
          </a:lstStyle>
          <a:p>
            <a:r>
              <a:rPr lang="fr-FR"/>
              <a:t>Click and </a:t>
            </a:r>
            <a:r>
              <a:rPr lang="fr-FR" err="1"/>
              <a:t>edit</a:t>
            </a:r>
            <a:endParaRPr lang="fr-FR"/>
          </a:p>
          <a:p>
            <a:endParaRPr lang="fr-FR"/>
          </a:p>
        </p:txBody>
      </p:sp>
      <p:pic>
        <p:nvPicPr>
          <p:cNvPr id="13" name="Graphic 12">
            <a:extLst>
              <a:ext uri="{FF2B5EF4-FFF2-40B4-BE49-F238E27FC236}">
                <a16:creationId xmlns:a16="http://schemas.microsoft.com/office/drawing/2014/main" id="{74C90E10-AFA2-4E2B-92E8-4E381B1C8B1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823435" y="5738365"/>
            <a:ext cx="2545130" cy="761918"/>
          </a:xfrm>
          <a:prstGeom prst="rect">
            <a:avLst/>
          </a:prstGeom>
        </p:spPr>
      </p:pic>
    </p:spTree>
    <p:extLst>
      <p:ext uri="{BB962C8B-B14F-4D97-AF65-F5344CB8AC3E}">
        <p14:creationId xmlns:p14="http://schemas.microsoft.com/office/powerpoint/2010/main" val="204435207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31800" y="321028"/>
            <a:ext cx="11328400" cy="590996"/>
          </a:xfrm>
        </p:spPr>
        <p:txBody>
          <a:bodyPr/>
          <a:lstStyle>
            <a:lvl1pPr>
              <a:spcBef>
                <a:spcPts val="1000"/>
              </a:spcBef>
              <a:defRPr/>
            </a:lvl1pPr>
          </a:lstStyle>
          <a:p>
            <a:r>
              <a:rPr lang="fr-FR" err="1"/>
              <a:t>Summary</a:t>
            </a:r>
            <a:endParaRPr lang="fr-FR"/>
          </a:p>
        </p:txBody>
      </p:sp>
      <p:sp>
        <p:nvSpPr>
          <p:cNvPr id="15" name="Espace réservé du numéro de diapositive 14"/>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4" name="Espace réservé du texte 3">
            <a:extLst>
              <a:ext uri="{FF2B5EF4-FFF2-40B4-BE49-F238E27FC236}">
                <a16:creationId xmlns:a16="http://schemas.microsoft.com/office/drawing/2014/main" id="{29020ED9-405A-8B49-8DEC-C794B75633A0}"/>
              </a:ext>
            </a:extLst>
          </p:cNvPr>
          <p:cNvSpPr>
            <a:spLocks noGrp="1"/>
          </p:cNvSpPr>
          <p:nvPr>
            <p:ph type="body" sz="quarter" idx="16" hasCustomPrompt="1"/>
          </p:nvPr>
        </p:nvSpPr>
        <p:spPr>
          <a:xfrm>
            <a:off x="431800" y="1250950"/>
            <a:ext cx="5664201" cy="4493683"/>
          </a:xfrm>
          <a:prstGeom prst="rect">
            <a:avLst/>
          </a:prstGeom>
        </p:spPr>
        <p:txBody>
          <a:bodyPr lIns="0" tIns="0" rIns="0" bIns="0"/>
          <a:lstStyle>
            <a:lvl1pPr marL="358775" indent="-358775">
              <a:buClr>
                <a:srgbClr val="CA122E"/>
              </a:buClr>
              <a:buSzPct val="75000"/>
              <a:buFont typeface="+mj-lt"/>
              <a:buAutoNum type="arabicPeriod"/>
              <a:defRPr lang="fr-FR" sz="2400" b="1" kern="1200" baseline="0" smtClean="0">
                <a:solidFill>
                  <a:srgbClr val="00353B"/>
                </a:solidFill>
                <a:latin typeface="+mj-lt"/>
                <a:ea typeface="Lato Black" charset="0"/>
                <a:cs typeface="Lato Black" charset="0"/>
              </a:defRPr>
            </a:lvl1pPr>
            <a:lvl2pPr marL="684213" indent="-325438">
              <a:buSzPct val="90000"/>
              <a:buFont typeface="Wingdings" pitchFamily="2" charset="2"/>
              <a:buChar char="§"/>
              <a:defRPr lang="fr-FR" sz="2000" b="0" i="0" kern="1200" dirty="0" smtClean="0">
                <a:solidFill>
                  <a:srgbClr val="53565A"/>
                </a:solidFill>
                <a:latin typeface="+mj-lt"/>
                <a:ea typeface="Lato Medium" charset="0"/>
                <a:cs typeface="Lato Medium" charset="0"/>
              </a:defRPr>
            </a:lvl2pPr>
          </a:lstStyle>
          <a:p>
            <a:pPr lvl="0"/>
            <a:r>
              <a:rPr lang="en-US"/>
              <a:t>Click to change the styles of the mask text</a:t>
            </a:r>
            <a:endParaRPr lang="fr-FR"/>
          </a:p>
          <a:p>
            <a:pPr lvl="1"/>
            <a:r>
              <a:rPr lang="fr-FR"/>
              <a:t>Second </a:t>
            </a:r>
            <a:r>
              <a:rPr lang="fr-FR" err="1"/>
              <a:t>level</a:t>
            </a:r>
            <a:endParaRPr lang="fr-FR"/>
          </a:p>
        </p:txBody>
      </p:sp>
      <p:sp>
        <p:nvSpPr>
          <p:cNvPr id="5" name="Footer Placeholder 3">
            <a:extLst>
              <a:ext uri="{FF2B5EF4-FFF2-40B4-BE49-F238E27FC236}">
                <a16:creationId xmlns:a16="http://schemas.microsoft.com/office/drawing/2014/main" id="{C9F18600-80B6-43D8-B41D-E7D7A6D674CC}"/>
              </a:ext>
            </a:extLst>
          </p:cNvPr>
          <p:cNvSpPr>
            <a:spLocks noGrp="1"/>
          </p:cNvSpPr>
          <p:nvPr>
            <p:ph type="ftr" sz="quarter" idx="3"/>
          </p:nvPr>
        </p:nvSpPr>
        <p:spPr>
          <a:xfrm>
            <a:off x="3218880" y="6599479"/>
            <a:ext cx="5753593" cy="279400"/>
          </a:xfrm>
          <a:prstGeom prst="rect">
            <a:avLst/>
          </a:prstGeom>
        </p:spPr>
        <p:txBody>
          <a:bodyPr vert="horz" lIns="91440" tIns="45720" rIns="91440" bIns="45720" rtlCol="0" anchor="ctr"/>
          <a:lstStyle>
            <a:lvl1pPr algn="ctr">
              <a:defRPr sz="1200">
                <a:solidFill>
                  <a:srgbClr val="FFFFFF"/>
                </a:solidFill>
              </a:defRPr>
            </a:lvl1pPr>
          </a:lstStyle>
          <a:p>
            <a:r>
              <a:rPr lang="en-GB" dirty="0"/>
              <a:t>Doncaster Social Prescribing Engagement Report</a:t>
            </a:r>
          </a:p>
        </p:txBody>
      </p:sp>
    </p:spTree>
    <p:extLst>
      <p:ext uri="{BB962C8B-B14F-4D97-AF65-F5344CB8AC3E}">
        <p14:creationId xmlns:p14="http://schemas.microsoft.com/office/powerpoint/2010/main" val="3195265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re 1"/>
          <p:cNvSpPr>
            <a:spLocks noGrp="1"/>
          </p:cNvSpPr>
          <p:nvPr>
            <p:ph type="title"/>
          </p:nvPr>
        </p:nvSpPr>
        <p:spPr>
          <a:xfrm>
            <a:off x="431800" y="366184"/>
            <a:ext cx="11328400" cy="538481"/>
          </a:xfrm>
        </p:spPr>
        <p:txBody>
          <a:bodyPr/>
          <a:lstStyle>
            <a:lvl1pPr>
              <a:lnSpc>
                <a:spcPct val="80000"/>
              </a:lnSpc>
              <a:defRPr/>
            </a:lvl1pPr>
          </a:lstStyle>
          <a:p>
            <a:r>
              <a:rPr lang="en-US"/>
              <a:t>Click to edit Master title style</a:t>
            </a:r>
            <a:endParaRPr lang="fr-FR"/>
          </a:p>
        </p:txBody>
      </p:sp>
      <p:sp>
        <p:nvSpPr>
          <p:cNvPr id="15" name="Espace réservé du numéro de diapositive 14"/>
          <p:cNvSpPr>
            <a:spLocks noGrp="1"/>
          </p:cNvSpPr>
          <p:nvPr>
            <p:ph type="sldNum" sz="quarter" idx="15"/>
          </p:nvPr>
        </p:nvSpPr>
        <p:spPr>
          <a:xfrm>
            <a:off x="431800" y="6599479"/>
            <a:ext cx="2647949" cy="2794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9" name="Espace réservé du texte 8">
            <a:extLst>
              <a:ext uri="{FF2B5EF4-FFF2-40B4-BE49-F238E27FC236}">
                <a16:creationId xmlns:a16="http://schemas.microsoft.com/office/drawing/2014/main" id="{B25978D4-0CFF-D849-BB1E-381878D15C8E}"/>
              </a:ext>
            </a:extLst>
          </p:cNvPr>
          <p:cNvSpPr>
            <a:spLocks noGrp="1"/>
          </p:cNvSpPr>
          <p:nvPr>
            <p:ph type="body" sz="quarter" idx="17" hasCustomPrompt="1"/>
          </p:nvPr>
        </p:nvSpPr>
        <p:spPr>
          <a:xfrm>
            <a:off x="435600" y="1232097"/>
            <a:ext cx="11328400" cy="4741333"/>
          </a:xfrm>
          <a:prstGeom prst="rect">
            <a:avLst/>
          </a:prstGeom>
        </p:spPr>
        <p:txBody>
          <a:bodyPr lIns="0" tIns="0" rIns="0" bIns="0"/>
          <a:lstStyle>
            <a:lvl1pPr marL="0" indent="0">
              <a:lnSpc>
                <a:spcPct val="90000"/>
              </a:lnSpc>
              <a:buFontTx/>
              <a:buNone/>
              <a:defRPr kumimoji="0" lang="fr-FR" sz="2800" b="1" i="0" u="none" strike="noStrike" kern="1200" cap="none" spc="0" normalizeH="0" baseline="0" dirty="0" smtClean="0">
                <a:ln>
                  <a:noFill/>
                </a:ln>
                <a:solidFill>
                  <a:srgbClr val="003D4A"/>
                </a:solidFill>
                <a:effectLst/>
                <a:uLnTx/>
                <a:uFillTx/>
                <a:latin typeface="Calibri" panose="020F0502020204030204" pitchFamily="34" charset="0"/>
                <a:ea typeface="Calibri" panose="020F0502020204030204" pitchFamily="34" charset="0"/>
                <a:cs typeface="Calibri" panose="020F0502020204030204" pitchFamily="34" charset="0"/>
              </a:defRPr>
            </a:lvl1pPr>
            <a:lvl2pPr marL="0" indent="0">
              <a:lnSpc>
                <a:spcPct val="90000"/>
              </a:lnSpc>
              <a:buNone/>
              <a:defRPr kumimoji="0" lang="fr-FR" sz="2400" b="0" i="0" u="none" strike="noStrike" kern="1200" cap="none" spc="0" normalizeH="0" baseline="0" dirty="0" smtClean="0">
                <a:ln>
                  <a:noFill/>
                </a:ln>
                <a:solidFill>
                  <a:srgbClr val="5A5A5A"/>
                </a:solidFill>
                <a:effectLst/>
                <a:uLnTx/>
                <a:uFillTx/>
                <a:latin typeface="+mj-lt"/>
                <a:ea typeface="Lato Medium" panose="020F0502020204030203" pitchFamily="34" charset="0"/>
                <a:cs typeface="Calibri" panose="020F0502020204030204" pitchFamily="34" charset="0"/>
              </a:defRPr>
            </a:lvl2pPr>
            <a:lvl3pPr marL="360000" indent="-360000">
              <a:lnSpc>
                <a:spcPct val="90000"/>
              </a:lnSpc>
              <a:spcBef>
                <a:spcPts val="800"/>
              </a:spcBef>
              <a:buClr>
                <a:srgbClr val="CA122E"/>
              </a:buClr>
              <a:buFont typeface="Wingdings" panose="05000000000000000000" pitchFamily="2" charset="2"/>
              <a:buChar char="§"/>
              <a:tabLst>
                <a:tab pos="352425" algn="l"/>
              </a:tabLst>
              <a:defRPr kumimoji="0" lang="fr-FR" sz="2133" b="0" i="0" u="none" strike="noStrike" kern="1200" cap="none" spc="0" normalizeH="0" baseline="0" dirty="0" smtClean="0">
                <a:ln>
                  <a:noFill/>
                </a:ln>
                <a:solidFill>
                  <a:srgbClr val="5A5A5A"/>
                </a:solidFill>
                <a:effectLst/>
                <a:uLnTx/>
                <a:uFillTx/>
                <a:latin typeface="+mj-lt"/>
                <a:ea typeface="Lato" panose="020F0502020204030203" pitchFamily="34" charset="0"/>
                <a:cs typeface="Calibri" panose="020F0502020204030204" pitchFamily="34" charset="0"/>
              </a:defRPr>
            </a:lvl3pPr>
            <a:lvl4pPr marL="722313" indent="-363538">
              <a:lnSpc>
                <a:spcPct val="90000"/>
              </a:lnSpc>
              <a:buSzPct val="90000"/>
              <a:buFont typeface="Wingdings" pitchFamily="2" charset="2"/>
              <a:buChar char="§"/>
              <a:tabLst>
                <a:tab pos="722313" algn="l"/>
              </a:tabLst>
              <a:defRPr kumimoji="0" lang="fr-FR" sz="1867" b="0" i="0" u="none" strike="noStrike" kern="1200" cap="none" spc="0" normalizeH="0" baseline="0" dirty="0" smtClean="0">
                <a:ln>
                  <a:noFill/>
                </a:ln>
                <a:solidFill>
                  <a:srgbClr val="5A5A5A"/>
                </a:solidFill>
                <a:effectLst/>
                <a:uLnTx/>
                <a:uFillTx/>
                <a:latin typeface="+mj-lt"/>
                <a:ea typeface="Lato" panose="020F0502020204030203" pitchFamily="34" charset="0"/>
                <a:cs typeface="Calibri" panose="020F0502020204030204" pitchFamily="34" charset="0"/>
              </a:defRPr>
            </a:lvl4pPr>
            <a:lvl5pPr marL="977900" indent="-255588">
              <a:lnSpc>
                <a:spcPct val="90000"/>
              </a:lnSpc>
              <a:buSzPct val="75000"/>
              <a:buFont typeface="Wingdings" pitchFamily="2" charset="2"/>
              <a:buChar char="§"/>
              <a:tabLst>
                <a:tab pos="977900" algn="l"/>
              </a:tabLst>
              <a:defRPr kumimoji="0" lang="fr-FR" sz="1600" b="0" i="0" u="none" strike="noStrike" kern="1200" cap="none" spc="0" normalizeH="0" baseline="0" dirty="0" smtClean="0">
                <a:ln>
                  <a:noFill/>
                </a:ln>
                <a:solidFill>
                  <a:srgbClr val="5A5A5A"/>
                </a:solidFill>
                <a:effectLst/>
                <a:uLnTx/>
                <a:uFillTx/>
                <a:latin typeface="+mj-lt"/>
                <a:ea typeface="Lato" panose="020F0502020204030203" pitchFamily="34" charset="0"/>
                <a:cs typeface="Calibri" panose="020F0502020204030204" pitchFamily="34" charset="0"/>
              </a:defRPr>
            </a:lvl5pPr>
          </a:lstStyle>
          <a:p>
            <a:pPr lvl="0"/>
            <a:r>
              <a:rPr lang="en-US"/>
              <a:t>Click to change the styles of the mask text</a:t>
            </a:r>
            <a:endParaRPr lang="fr-FR"/>
          </a:p>
          <a:p>
            <a:pPr lvl="1"/>
            <a:r>
              <a:rPr lang="fr-FR"/>
              <a:t>Second </a:t>
            </a:r>
            <a:r>
              <a:rPr lang="fr-FR" err="1"/>
              <a:t>level</a:t>
            </a:r>
            <a:endParaRPr lang="fr-FR"/>
          </a:p>
          <a:p>
            <a:pPr lvl="2"/>
            <a:r>
              <a:rPr lang="fr-FR" err="1"/>
              <a:t>Third</a:t>
            </a:r>
            <a:r>
              <a:rPr lang="fr-FR"/>
              <a:t> </a:t>
            </a:r>
            <a:r>
              <a:rPr lang="fr-FR" err="1"/>
              <a:t>level</a:t>
            </a:r>
            <a:endParaRPr lang="fr-FR"/>
          </a:p>
          <a:p>
            <a:pPr lvl="3"/>
            <a:r>
              <a:rPr lang="fr-FR" err="1"/>
              <a:t>Fourth</a:t>
            </a:r>
            <a:r>
              <a:rPr lang="fr-FR"/>
              <a:t> </a:t>
            </a:r>
            <a:r>
              <a:rPr lang="fr-FR" err="1"/>
              <a:t>level</a:t>
            </a:r>
            <a:endParaRPr lang="fr-FR"/>
          </a:p>
          <a:p>
            <a:pPr lvl="4"/>
            <a:r>
              <a:rPr lang="fr-FR" err="1"/>
              <a:t>Fifth</a:t>
            </a:r>
            <a:r>
              <a:rPr lang="fr-FR"/>
              <a:t> </a:t>
            </a:r>
            <a:r>
              <a:rPr lang="fr-FR" err="1"/>
              <a:t>level</a:t>
            </a:r>
            <a:endParaRPr lang="fr-FR"/>
          </a:p>
        </p:txBody>
      </p:sp>
      <p:sp>
        <p:nvSpPr>
          <p:cNvPr id="6" name="Footer Placeholder 3">
            <a:extLst>
              <a:ext uri="{FF2B5EF4-FFF2-40B4-BE49-F238E27FC236}">
                <a16:creationId xmlns:a16="http://schemas.microsoft.com/office/drawing/2014/main" id="{457DFED5-5613-4F9A-A002-94AE0097A6FD}"/>
              </a:ext>
            </a:extLst>
          </p:cNvPr>
          <p:cNvSpPr>
            <a:spLocks noGrp="1"/>
          </p:cNvSpPr>
          <p:nvPr>
            <p:ph type="ftr" sz="quarter" idx="3"/>
          </p:nvPr>
        </p:nvSpPr>
        <p:spPr>
          <a:xfrm>
            <a:off x="3218880" y="6599479"/>
            <a:ext cx="5753593" cy="279400"/>
          </a:xfrm>
          <a:prstGeom prst="rect">
            <a:avLst/>
          </a:prstGeom>
        </p:spPr>
        <p:txBody>
          <a:bodyPr vert="horz" lIns="91440" tIns="45720" rIns="91440" bIns="45720" rtlCol="0" anchor="ctr"/>
          <a:lstStyle>
            <a:lvl1pPr algn="ctr">
              <a:defRPr sz="1200">
                <a:solidFill>
                  <a:srgbClr val="FFFFFF"/>
                </a:solidFill>
              </a:defRPr>
            </a:lvl1pPr>
          </a:lstStyle>
          <a:p>
            <a:r>
              <a:rPr lang="en-GB" dirty="0"/>
              <a:t>Doncaster Social Prescribing Engagement Report</a:t>
            </a:r>
          </a:p>
        </p:txBody>
      </p:sp>
    </p:spTree>
    <p:extLst>
      <p:ext uri="{BB962C8B-B14F-4D97-AF65-F5344CB8AC3E}">
        <p14:creationId xmlns:p14="http://schemas.microsoft.com/office/powerpoint/2010/main" val="40312658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and 1 image">
    <p:spTree>
      <p:nvGrpSpPr>
        <p:cNvPr id="1" name=""/>
        <p:cNvGrpSpPr/>
        <p:nvPr/>
      </p:nvGrpSpPr>
      <p:grpSpPr>
        <a:xfrm>
          <a:off x="0" y="0"/>
          <a:ext cx="0" cy="0"/>
          <a:chOff x="0" y="0"/>
          <a:chExt cx="0" cy="0"/>
        </a:xfrm>
      </p:grpSpPr>
      <p:sp>
        <p:nvSpPr>
          <p:cNvPr id="2" name="Titre 1"/>
          <p:cNvSpPr>
            <a:spLocks noGrp="1"/>
          </p:cNvSpPr>
          <p:nvPr>
            <p:ph type="title"/>
          </p:nvPr>
        </p:nvSpPr>
        <p:spPr>
          <a:xfrm>
            <a:off x="431800" y="356400"/>
            <a:ext cx="11328400" cy="1192058"/>
          </a:xfrm>
        </p:spPr>
        <p:txBody>
          <a:bodyPr/>
          <a:lstStyle>
            <a:lvl1pPr>
              <a:lnSpc>
                <a:spcPct val="80000"/>
              </a:lnSpc>
              <a:defRPr/>
            </a:lvl1pPr>
          </a:lstStyle>
          <a:p>
            <a:r>
              <a:rPr lang="en-US"/>
              <a:t>Click to edit Master title style</a:t>
            </a:r>
            <a:endParaRPr lang="fr-FR"/>
          </a:p>
        </p:txBody>
      </p:sp>
      <p:sp>
        <p:nvSpPr>
          <p:cNvPr id="7" name="Espace réservé pour une image  6"/>
          <p:cNvSpPr>
            <a:spLocks noGrp="1"/>
          </p:cNvSpPr>
          <p:nvPr>
            <p:ph type="pic" sz="quarter" idx="13"/>
          </p:nvPr>
        </p:nvSpPr>
        <p:spPr>
          <a:xfrm>
            <a:off x="442913" y="3668185"/>
            <a:ext cx="11306723" cy="2603500"/>
          </a:xfrm>
          <a:prstGeom prst="rect">
            <a:avLst/>
          </a:prstGeom>
        </p:spPr>
        <p:txBody>
          <a:bodyPr/>
          <a:lstStyle>
            <a:lvl1pPr marL="0" indent="0" algn="ctr">
              <a:buNone/>
              <a:defRPr sz="1600" b="0" i="0">
                <a:solidFill>
                  <a:schemeClr val="tx1">
                    <a:lumMod val="65000"/>
                    <a:lumOff val="35000"/>
                  </a:schemeClr>
                </a:solidFill>
                <a:latin typeface="Lato Medium" charset="0"/>
                <a:ea typeface="Lato Medium" charset="0"/>
                <a:cs typeface="Lato Medium" charset="0"/>
              </a:defRPr>
            </a:lvl1pPr>
          </a:lstStyle>
          <a:p>
            <a:r>
              <a:rPr lang="en-US" dirty="0"/>
              <a:t>Click icon to add picture</a:t>
            </a:r>
            <a:endParaRPr lang="fr-FR" dirty="0"/>
          </a:p>
        </p:txBody>
      </p:sp>
      <p:sp>
        <p:nvSpPr>
          <p:cNvPr id="15" name="Espace réservé du numéro de diapositive 14"/>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4" name="Text Placeholder 3">
            <a:extLst>
              <a:ext uri="{FF2B5EF4-FFF2-40B4-BE49-F238E27FC236}">
                <a16:creationId xmlns:a16="http://schemas.microsoft.com/office/drawing/2014/main" id="{5E296D70-7A13-410F-BC00-0ABF88CEC482}"/>
              </a:ext>
            </a:extLst>
          </p:cNvPr>
          <p:cNvSpPr>
            <a:spLocks noGrp="1"/>
          </p:cNvSpPr>
          <p:nvPr>
            <p:ph type="body" sz="quarter" idx="16"/>
          </p:nvPr>
        </p:nvSpPr>
        <p:spPr>
          <a:xfrm>
            <a:off x="435600" y="1231200"/>
            <a:ext cx="11317288" cy="2435225"/>
          </a:xfrm>
          <a:prstGeom prst="rect">
            <a:avLst/>
          </a:prstGeom>
        </p:spPr>
        <p:txBody>
          <a:bodyPr lIns="0" tIns="0" rIns="0" bIns="0"/>
          <a:lstStyle>
            <a:lvl1pPr marL="0" indent="0">
              <a:buNone/>
              <a:defRPr b="1">
                <a:solidFill>
                  <a:srgbClr val="003D4A"/>
                </a:solidFill>
                <a:latin typeface="+mj-lt"/>
              </a:defRPr>
            </a:lvl1pPr>
            <a:lvl2pPr marL="0" indent="0">
              <a:buFont typeface="Wingdings" panose="05000000000000000000" pitchFamily="2" charset="2"/>
              <a:buNone/>
              <a:defRPr>
                <a:solidFill>
                  <a:srgbClr val="5A5A5A"/>
                </a:solidFill>
                <a:latin typeface="+mj-lt"/>
              </a:defRPr>
            </a:lvl2pPr>
            <a:lvl3pPr marL="354013" indent="-354013">
              <a:spcBef>
                <a:spcPts val="800"/>
              </a:spcBef>
              <a:buClr>
                <a:srgbClr val="D22328"/>
              </a:buClr>
              <a:buFont typeface="Wingdings" panose="05000000000000000000" pitchFamily="2" charset="2"/>
              <a:buChar char="§"/>
              <a:tabLst>
                <a:tab pos="354013" algn="l"/>
              </a:tabLst>
              <a:defRPr sz="2130">
                <a:solidFill>
                  <a:srgbClr val="5A5A5A"/>
                </a:solidFill>
                <a:latin typeface="+mj-lt"/>
              </a:defRPr>
            </a:lvl3pPr>
            <a:lvl4pPr marL="720725" indent="-366713">
              <a:buSzPct val="90000"/>
              <a:buFont typeface="Wingdings" panose="05000000000000000000" pitchFamily="2" charset="2"/>
              <a:buChar char="§"/>
              <a:defRPr sz="1870">
                <a:solidFill>
                  <a:srgbClr val="5A5A5A"/>
                </a:solidFill>
                <a:latin typeface="+mj-lt"/>
              </a:defRPr>
            </a:lvl4pPr>
            <a:lvl5pPr marL="982663" indent="-261938">
              <a:buSzPct val="75000"/>
              <a:buFont typeface="Wingdings" panose="05000000000000000000" pitchFamily="2" charset="2"/>
              <a:buChar char="§"/>
              <a:defRPr sz="1600">
                <a:solidFill>
                  <a:srgbClr val="5A5A5A"/>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3">
            <a:extLst>
              <a:ext uri="{FF2B5EF4-FFF2-40B4-BE49-F238E27FC236}">
                <a16:creationId xmlns:a16="http://schemas.microsoft.com/office/drawing/2014/main" id="{17DD62EA-ECBA-46F2-A991-3CD7610E2F69}"/>
              </a:ext>
            </a:extLst>
          </p:cNvPr>
          <p:cNvSpPr>
            <a:spLocks noGrp="1"/>
          </p:cNvSpPr>
          <p:nvPr>
            <p:ph type="ftr" sz="quarter" idx="3"/>
          </p:nvPr>
        </p:nvSpPr>
        <p:spPr>
          <a:xfrm>
            <a:off x="3218880" y="6599479"/>
            <a:ext cx="5753593" cy="279400"/>
          </a:xfrm>
          <a:prstGeom prst="rect">
            <a:avLst/>
          </a:prstGeom>
        </p:spPr>
        <p:txBody>
          <a:bodyPr vert="horz" lIns="91440" tIns="45720" rIns="91440" bIns="45720" rtlCol="0" anchor="ctr"/>
          <a:lstStyle>
            <a:lvl1pPr algn="ctr">
              <a:defRPr sz="1200">
                <a:solidFill>
                  <a:srgbClr val="FFFFFF"/>
                </a:solidFill>
              </a:defRPr>
            </a:lvl1pPr>
          </a:lstStyle>
          <a:p>
            <a:r>
              <a:rPr lang="en-GB" dirty="0"/>
              <a:t>Doncaster Social Prescribing Engagement Report</a:t>
            </a:r>
          </a:p>
        </p:txBody>
      </p:sp>
    </p:spTree>
    <p:extLst>
      <p:ext uri="{BB962C8B-B14F-4D97-AF65-F5344CB8AC3E}">
        <p14:creationId xmlns:p14="http://schemas.microsoft.com/office/powerpoint/2010/main" val="2240074091"/>
      </p:ext>
    </p:extLst>
  </p:cSld>
  <p:clrMapOvr>
    <a:masterClrMapping/>
  </p:clrMapOvr>
  <p:extLst>
    <p:ext uri="{DCECCB84-F9BA-43D5-87BE-67443E8EF086}">
      <p15:sldGuideLst xmlns:p15="http://schemas.microsoft.com/office/powerpoint/2012/main">
        <p15:guide id="1" pos="279">
          <p15:clr>
            <a:srgbClr val="FBAE40"/>
          </p15:clr>
        </p15:guide>
        <p15:guide id="2" orient="horz" pos="777">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and 2 images">
    <p:spTree>
      <p:nvGrpSpPr>
        <p:cNvPr id="1" name=""/>
        <p:cNvGrpSpPr/>
        <p:nvPr/>
      </p:nvGrpSpPr>
      <p:grpSpPr>
        <a:xfrm>
          <a:off x="0" y="0"/>
          <a:ext cx="0" cy="0"/>
          <a:chOff x="0" y="0"/>
          <a:chExt cx="0" cy="0"/>
        </a:xfrm>
      </p:grpSpPr>
      <p:sp>
        <p:nvSpPr>
          <p:cNvPr id="2" name="Titre 1"/>
          <p:cNvSpPr>
            <a:spLocks noGrp="1"/>
          </p:cNvSpPr>
          <p:nvPr>
            <p:ph type="title"/>
          </p:nvPr>
        </p:nvSpPr>
        <p:spPr>
          <a:xfrm>
            <a:off x="431801" y="357717"/>
            <a:ext cx="11281833" cy="1192058"/>
          </a:xfrm>
        </p:spPr>
        <p:txBody>
          <a:bodyPr/>
          <a:lstStyle>
            <a:lvl1pPr>
              <a:lnSpc>
                <a:spcPct val="80000"/>
              </a:lnSpc>
              <a:defRPr/>
            </a:lvl1pPr>
          </a:lstStyle>
          <a:p>
            <a:r>
              <a:rPr lang="en-US"/>
              <a:t>Click to edit Master title style</a:t>
            </a:r>
            <a:endParaRPr lang="fr-FR"/>
          </a:p>
        </p:txBody>
      </p:sp>
      <p:sp>
        <p:nvSpPr>
          <p:cNvPr id="5" name="Espace réservé pour une image  6"/>
          <p:cNvSpPr>
            <a:spLocks noGrp="1"/>
          </p:cNvSpPr>
          <p:nvPr>
            <p:ph type="pic" sz="quarter" idx="13"/>
          </p:nvPr>
        </p:nvSpPr>
        <p:spPr>
          <a:xfrm>
            <a:off x="442785" y="3668183"/>
            <a:ext cx="5509215" cy="2603500"/>
          </a:xfrm>
          <a:prstGeom prst="rect">
            <a:avLst/>
          </a:prstGeom>
        </p:spPr>
        <p:txBody>
          <a:bodyPr/>
          <a:lstStyle>
            <a:lvl1pPr marL="0" indent="0" algn="ctr">
              <a:buNone/>
              <a:defRPr sz="1600" b="0" i="0">
                <a:solidFill>
                  <a:schemeClr val="tx1">
                    <a:lumMod val="65000"/>
                    <a:lumOff val="35000"/>
                  </a:schemeClr>
                </a:solidFill>
                <a:latin typeface="Lato Medium" charset="0"/>
                <a:ea typeface="Lato Medium" charset="0"/>
                <a:cs typeface="Lato Medium" charset="0"/>
              </a:defRPr>
            </a:lvl1pPr>
          </a:lstStyle>
          <a:p>
            <a:r>
              <a:rPr lang="en-US" dirty="0"/>
              <a:t>Click icon to add picture</a:t>
            </a:r>
            <a:endParaRPr lang="fr-FR" dirty="0"/>
          </a:p>
        </p:txBody>
      </p:sp>
      <p:sp>
        <p:nvSpPr>
          <p:cNvPr id="8" name="Espace réservé pour une image  6"/>
          <p:cNvSpPr>
            <a:spLocks noGrp="1"/>
          </p:cNvSpPr>
          <p:nvPr>
            <p:ph type="pic" sz="quarter" idx="14"/>
          </p:nvPr>
        </p:nvSpPr>
        <p:spPr>
          <a:xfrm>
            <a:off x="6250986" y="3668183"/>
            <a:ext cx="5509215" cy="2603500"/>
          </a:xfrm>
          <a:prstGeom prst="rect">
            <a:avLst/>
          </a:prstGeom>
        </p:spPr>
        <p:txBody>
          <a:bodyPr/>
          <a:lstStyle>
            <a:lvl1pPr marL="0" indent="0" algn="ctr">
              <a:buNone/>
              <a:defRPr sz="1600" b="0" i="0">
                <a:solidFill>
                  <a:schemeClr val="tx1">
                    <a:lumMod val="65000"/>
                    <a:lumOff val="35000"/>
                  </a:schemeClr>
                </a:solidFill>
                <a:latin typeface="Lato Medium" charset="0"/>
                <a:ea typeface="Lato Medium" charset="0"/>
                <a:cs typeface="Lato Medium" charset="0"/>
              </a:defRPr>
            </a:lvl1pPr>
          </a:lstStyle>
          <a:p>
            <a:r>
              <a:rPr lang="en-US" dirty="0"/>
              <a:t>Click icon to add picture</a:t>
            </a:r>
            <a:endParaRPr lang="fr-FR" dirty="0"/>
          </a:p>
        </p:txBody>
      </p:sp>
      <p:sp>
        <p:nvSpPr>
          <p:cNvPr id="12" name="Espace réservé du numéro de diapositive 11"/>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7" name="Espace réservé du texte 6">
            <a:extLst>
              <a:ext uri="{FF2B5EF4-FFF2-40B4-BE49-F238E27FC236}">
                <a16:creationId xmlns:a16="http://schemas.microsoft.com/office/drawing/2014/main" id="{E8BC0EB9-924D-ED42-BAE3-71A51E77E5D9}"/>
              </a:ext>
            </a:extLst>
          </p:cNvPr>
          <p:cNvSpPr>
            <a:spLocks noGrp="1"/>
          </p:cNvSpPr>
          <p:nvPr>
            <p:ph type="body" sz="quarter" idx="20" hasCustomPrompt="1"/>
          </p:nvPr>
        </p:nvSpPr>
        <p:spPr>
          <a:xfrm>
            <a:off x="436073" y="1231200"/>
            <a:ext cx="11317416" cy="2178049"/>
          </a:xfrm>
          <a:prstGeom prst="rect">
            <a:avLst/>
          </a:prstGeom>
        </p:spPr>
        <p:txBody>
          <a:bodyPr lIns="0" tIns="0" rIns="0" bIns="0"/>
          <a:lstStyle>
            <a:lvl1pPr marL="0" indent="0">
              <a:lnSpc>
                <a:spcPct val="90000"/>
              </a:lnSpc>
              <a:buFontTx/>
              <a:buNone/>
              <a:defRPr kumimoji="0" lang="fr-FR" sz="2800" b="1" i="0" u="none" strike="noStrike" kern="1200" cap="none" spc="0" normalizeH="0" baseline="0" dirty="0" smtClean="0">
                <a:ln>
                  <a:noFill/>
                </a:ln>
                <a:solidFill>
                  <a:srgbClr val="003D4A"/>
                </a:solidFill>
                <a:effectLst/>
                <a:uLnTx/>
                <a:uFillTx/>
                <a:latin typeface="Calibri" panose="020F0502020204030204" pitchFamily="34" charset="0"/>
                <a:ea typeface="Calibri" panose="020F0502020204030204" pitchFamily="34" charset="0"/>
                <a:cs typeface="Calibri" panose="020F0502020204030204" pitchFamily="34" charset="0"/>
              </a:defRPr>
            </a:lvl1pPr>
            <a:lvl2pPr marL="0" indent="0">
              <a:lnSpc>
                <a:spcPct val="90000"/>
              </a:lnSpc>
              <a:buFontTx/>
              <a:buNone/>
              <a:defRPr kumimoji="0" lang="fr-FR" sz="2400" b="0" i="0" u="none" strike="noStrike" kern="1200" cap="none" spc="0" normalizeH="0" baseline="0" dirty="0">
                <a:ln>
                  <a:noFill/>
                </a:ln>
                <a:solidFill>
                  <a:srgbClr val="5A5A5A"/>
                </a:solidFill>
                <a:effectLst/>
                <a:uLnTx/>
                <a:uFillTx/>
                <a:latin typeface="+mj-lt"/>
                <a:ea typeface="Lato Medium" panose="020F0502020204030203" pitchFamily="34" charset="0"/>
                <a:cs typeface="Calibri" panose="020F0502020204030204" pitchFamily="34" charset="0"/>
              </a:defRPr>
            </a:lvl2pPr>
            <a:lvl3pPr marL="360000" indent="-360000">
              <a:lnSpc>
                <a:spcPct val="90000"/>
              </a:lnSpc>
              <a:spcBef>
                <a:spcPts val="800"/>
              </a:spcBef>
              <a:buClr>
                <a:srgbClr val="CA122E"/>
              </a:buClr>
              <a:buSzPct val="100000"/>
              <a:buFont typeface="Wingdings" panose="05000000000000000000" pitchFamily="2" charset="2"/>
              <a:buChar char="§"/>
              <a:tabLst>
                <a:tab pos="1433513" algn="l"/>
              </a:tabLst>
              <a:defRPr kumimoji="0" lang="fr-FR" sz="2130" b="0" i="0" u="none" strike="noStrike" kern="1200" cap="none" spc="0" normalizeH="0" baseline="0" dirty="0" err="1">
                <a:ln>
                  <a:noFill/>
                </a:ln>
                <a:solidFill>
                  <a:srgbClr val="5A5A5A"/>
                </a:solidFill>
                <a:effectLst/>
                <a:uLnTx/>
                <a:uFillTx/>
                <a:latin typeface="+mj-lt"/>
                <a:ea typeface="Lato" panose="020F0502020204030203" pitchFamily="34" charset="0"/>
                <a:cs typeface="Calibri" panose="020F0502020204030204" pitchFamily="34" charset="0"/>
              </a:defRPr>
            </a:lvl3pPr>
            <a:lvl4pPr marL="722313" indent="-369888">
              <a:lnSpc>
                <a:spcPct val="90000"/>
              </a:lnSpc>
              <a:buSzPct val="90000"/>
              <a:buFont typeface="Wingdings" pitchFamily="2" charset="2"/>
              <a:buChar char="§"/>
              <a:tabLst>
                <a:tab pos="722313" algn="l"/>
              </a:tabLst>
              <a:defRPr kumimoji="0" lang="fr-FR" sz="1867" b="0" i="0" u="none" strike="noStrike" kern="1200" cap="none" spc="0" normalizeH="0" baseline="0" dirty="0" smtClean="0">
                <a:ln>
                  <a:noFill/>
                </a:ln>
                <a:solidFill>
                  <a:srgbClr val="5A5A5A"/>
                </a:solidFill>
                <a:effectLst/>
                <a:uLnTx/>
                <a:uFillTx/>
                <a:latin typeface="+mj-lt"/>
                <a:ea typeface="Lato" panose="020F0502020204030203" pitchFamily="34" charset="0"/>
                <a:cs typeface="Lato" panose="020F0502020204030203" pitchFamily="34" charset="0"/>
              </a:defRPr>
            </a:lvl4pPr>
            <a:lvl5pPr marL="977900" indent="-255588">
              <a:lnSpc>
                <a:spcPct val="90000"/>
              </a:lnSpc>
              <a:buSzPct val="75000"/>
              <a:buFont typeface="Wingdings" pitchFamily="2" charset="2"/>
              <a:buChar char="§"/>
              <a:tabLst>
                <a:tab pos="977900" algn="l"/>
              </a:tabLst>
              <a:defRPr kumimoji="0" lang="fr-FR" sz="1600" b="0" i="0" u="none" strike="noStrike" kern="1200" cap="none" spc="0" normalizeH="0" baseline="0" dirty="0" smtClean="0">
                <a:ln>
                  <a:noFill/>
                </a:ln>
                <a:solidFill>
                  <a:srgbClr val="5A5A5A"/>
                </a:solidFill>
                <a:effectLst/>
                <a:uLnTx/>
                <a:uFillTx/>
                <a:latin typeface="+mj-lt"/>
                <a:ea typeface="Lato" panose="020F0502020204030203" pitchFamily="34" charset="0"/>
                <a:cs typeface="Lato" panose="020F0502020204030203" pitchFamily="34" charset="0"/>
              </a:defRPr>
            </a:lvl5pPr>
          </a:lstStyle>
          <a:p>
            <a:pPr lvl="0"/>
            <a:r>
              <a:rPr lang="en-US"/>
              <a:t>Click to change the styles of the mask text</a:t>
            </a:r>
            <a:endParaRPr lang="fr-FR"/>
          </a:p>
          <a:p>
            <a:pPr lvl="1"/>
            <a:r>
              <a:rPr lang="en-US"/>
              <a:t>Second level</a:t>
            </a:r>
          </a:p>
          <a:p>
            <a:pPr lvl="2"/>
            <a:r>
              <a:rPr lang="en-US"/>
              <a:t>Third level</a:t>
            </a:r>
          </a:p>
          <a:p>
            <a:pPr lvl="3"/>
            <a:r>
              <a:rPr lang="en-US"/>
              <a:t>Fourth level</a:t>
            </a:r>
          </a:p>
          <a:p>
            <a:pPr lvl="4"/>
            <a:r>
              <a:rPr lang="en-US"/>
              <a:t>Fifth level</a:t>
            </a:r>
            <a:endParaRPr lang="fr-FR"/>
          </a:p>
        </p:txBody>
      </p:sp>
      <p:sp>
        <p:nvSpPr>
          <p:cNvPr id="9" name="Footer Placeholder 3">
            <a:extLst>
              <a:ext uri="{FF2B5EF4-FFF2-40B4-BE49-F238E27FC236}">
                <a16:creationId xmlns:a16="http://schemas.microsoft.com/office/drawing/2014/main" id="{17F27543-A3F4-4D2B-85F7-DC683EEB4ADD}"/>
              </a:ext>
            </a:extLst>
          </p:cNvPr>
          <p:cNvSpPr>
            <a:spLocks noGrp="1"/>
          </p:cNvSpPr>
          <p:nvPr>
            <p:ph type="ftr" sz="quarter" idx="3"/>
          </p:nvPr>
        </p:nvSpPr>
        <p:spPr>
          <a:xfrm>
            <a:off x="3218880" y="6599479"/>
            <a:ext cx="5753593" cy="279400"/>
          </a:xfrm>
          <a:prstGeom prst="rect">
            <a:avLst/>
          </a:prstGeom>
        </p:spPr>
        <p:txBody>
          <a:bodyPr vert="horz" lIns="91440" tIns="45720" rIns="91440" bIns="45720" rtlCol="0" anchor="ctr"/>
          <a:lstStyle>
            <a:lvl1pPr algn="ctr">
              <a:defRPr sz="1200">
                <a:solidFill>
                  <a:srgbClr val="FFFFFF"/>
                </a:solidFill>
              </a:defRPr>
            </a:lvl1pPr>
          </a:lstStyle>
          <a:p>
            <a:r>
              <a:rPr lang="en-GB" dirty="0"/>
              <a:t>Doncaster Social Prescribing Engagement Report</a:t>
            </a:r>
          </a:p>
        </p:txBody>
      </p:sp>
    </p:spTree>
    <p:extLst>
      <p:ext uri="{BB962C8B-B14F-4D97-AF65-F5344CB8AC3E}">
        <p14:creationId xmlns:p14="http://schemas.microsoft.com/office/powerpoint/2010/main" val="10295479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re 1"/>
          <p:cNvSpPr>
            <a:spLocks noGrp="1"/>
          </p:cNvSpPr>
          <p:nvPr>
            <p:ph type="title"/>
          </p:nvPr>
        </p:nvSpPr>
        <p:spPr>
          <a:xfrm>
            <a:off x="431801" y="357717"/>
            <a:ext cx="11281833" cy="1192058"/>
          </a:xfrm>
        </p:spPr>
        <p:txBody>
          <a:bodyPr/>
          <a:lstStyle>
            <a:lvl1pPr>
              <a:lnSpc>
                <a:spcPct val="80000"/>
              </a:lnSpc>
              <a:defRPr/>
            </a:lvl1pPr>
          </a:lstStyle>
          <a:p>
            <a:r>
              <a:rPr lang="en-US"/>
              <a:t>Click to edit Master title style</a:t>
            </a:r>
            <a:endParaRPr lang="fr-FR"/>
          </a:p>
        </p:txBody>
      </p:sp>
      <p:sp>
        <p:nvSpPr>
          <p:cNvPr id="5" name="Espace réservé pour une image  4"/>
          <p:cNvSpPr>
            <a:spLocks noGrp="1"/>
          </p:cNvSpPr>
          <p:nvPr>
            <p:ph type="pic" sz="quarter" idx="11"/>
          </p:nvPr>
        </p:nvSpPr>
        <p:spPr>
          <a:xfrm>
            <a:off x="431801" y="1250951"/>
            <a:ext cx="11328399" cy="5020733"/>
          </a:xfrm>
          <a:prstGeom prst="rect">
            <a:avLst/>
          </a:prstGeom>
        </p:spPr>
        <p:txBody>
          <a:bodyPr/>
          <a:lstStyle>
            <a:lvl1pPr marL="0" indent="0" algn="ctr" defTabSz="914377" rtl="0" eaLnBrk="1" latinLnBrk="0" hangingPunct="1">
              <a:lnSpc>
                <a:spcPct val="90000"/>
              </a:lnSpc>
              <a:spcBef>
                <a:spcPts val="1000"/>
              </a:spcBef>
              <a:buFont typeface="Arial" panose="020B0604020202020204" pitchFamily="34" charset="0"/>
              <a:buNone/>
              <a:defRPr lang="fr-FR" sz="1600" b="0" i="0" kern="1200">
                <a:solidFill>
                  <a:schemeClr val="tx1">
                    <a:lumMod val="65000"/>
                    <a:lumOff val="35000"/>
                  </a:schemeClr>
                </a:solidFill>
                <a:latin typeface="Lato Medium" charset="0"/>
                <a:ea typeface="Lato Medium" charset="0"/>
                <a:cs typeface="Lato Medium" charset="0"/>
              </a:defRPr>
            </a:lvl1pPr>
          </a:lstStyle>
          <a:p>
            <a:r>
              <a:rPr lang="en-US" dirty="0"/>
              <a:t>Click icon to add picture</a:t>
            </a:r>
            <a:endParaRPr lang="fr-FR" dirty="0"/>
          </a:p>
        </p:txBody>
      </p:sp>
      <p:sp>
        <p:nvSpPr>
          <p:cNvPr id="8" name="Espace réservé du numéro de diapositive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6" name="Footer Placeholder 3">
            <a:extLst>
              <a:ext uri="{FF2B5EF4-FFF2-40B4-BE49-F238E27FC236}">
                <a16:creationId xmlns:a16="http://schemas.microsoft.com/office/drawing/2014/main" id="{B22FBAED-1018-4BEF-8972-5EF86EDA55BC}"/>
              </a:ext>
            </a:extLst>
          </p:cNvPr>
          <p:cNvSpPr>
            <a:spLocks noGrp="1"/>
          </p:cNvSpPr>
          <p:nvPr>
            <p:ph type="ftr" sz="quarter" idx="3"/>
          </p:nvPr>
        </p:nvSpPr>
        <p:spPr>
          <a:xfrm>
            <a:off x="3218880" y="6599479"/>
            <a:ext cx="5753593" cy="279400"/>
          </a:xfrm>
          <a:prstGeom prst="rect">
            <a:avLst/>
          </a:prstGeom>
        </p:spPr>
        <p:txBody>
          <a:bodyPr vert="horz" lIns="91440" tIns="45720" rIns="91440" bIns="45720" rtlCol="0" anchor="ctr"/>
          <a:lstStyle>
            <a:lvl1pPr algn="ctr">
              <a:defRPr sz="1200">
                <a:solidFill>
                  <a:srgbClr val="FFFFFF"/>
                </a:solidFill>
              </a:defRPr>
            </a:lvl1pPr>
          </a:lstStyle>
          <a:p>
            <a:r>
              <a:rPr lang="en-GB" dirty="0"/>
              <a:t>Doncaster Social Prescribing Engagement Report</a:t>
            </a:r>
          </a:p>
        </p:txBody>
      </p:sp>
    </p:spTree>
    <p:extLst>
      <p:ext uri="{BB962C8B-B14F-4D97-AF65-F5344CB8AC3E}">
        <p14:creationId xmlns:p14="http://schemas.microsoft.com/office/powerpoint/2010/main" val="2316371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3" name="Footer Placeholder 3">
            <a:extLst>
              <a:ext uri="{FF2B5EF4-FFF2-40B4-BE49-F238E27FC236}">
                <a16:creationId xmlns:a16="http://schemas.microsoft.com/office/drawing/2014/main" id="{01DE5664-C014-4381-875F-7C3C786F1B4B}"/>
              </a:ext>
            </a:extLst>
          </p:cNvPr>
          <p:cNvSpPr>
            <a:spLocks noGrp="1"/>
          </p:cNvSpPr>
          <p:nvPr>
            <p:ph type="ftr" sz="quarter" idx="3"/>
          </p:nvPr>
        </p:nvSpPr>
        <p:spPr>
          <a:xfrm>
            <a:off x="3218880" y="6599479"/>
            <a:ext cx="5753593" cy="279400"/>
          </a:xfrm>
          <a:prstGeom prst="rect">
            <a:avLst/>
          </a:prstGeom>
        </p:spPr>
        <p:txBody>
          <a:bodyPr vert="horz" lIns="91440" tIns="45720" rIns="91440" bIns="45720" rtlCol="0" anchor="ctr"/>
          <a:lstStyle>
            <a:lvl1pPr algn="ctr">
              <a:defRPr sz="1200">
                <a:solidFill>
                  <a:srgbClr val="FFFFFF"/>
                </a:solidFill>
              </a:defRPr>
            </a:lvl1pPr>
          </a:lstStyle>
          <a:p>
            <a:r>
              <a:rPr lang="en-GB" dirty="0"/>
              <a:t>Doncaster Social Prescribing Engagement Report</a:t>
            </a:r>
          </a:p>
        </p:txBody>
      </p:sp>
    </p:spTree>
    <p:extLst>
      <p:ext uri="{BB962C8B-B14F-4D97-AF65-F5344CB8AC3E}">
        <p14:creationId xmlns:p14="http://schemas.microsoft.com/office/powerpoint/2010/main" val="73457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764CDE9-2D6B-4A8B-AAA0-277A94812539}" type="datetimeFigureOut">
              <a:rPr lang="en-GB" smtClean="0"/>
              <a:t>19/09/2023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9F6643C-26F8-403A-A14D-164B29CC4147}" type="slidenum">
              <a:rPr lang="en-GB" smtClean="0"/>
              <a:t>‹#›</a:t>
            </a:fld>
            <a:endParaRPr lang="en-GB"/>
          </a:p>
        </p:txBody>
      </p:sp>
    </p:spTree>
    <p:extLst>
      <p:ext uri="{BB962C8B-B14F-4D97-AF65-F5344CB8AC3E}">
        <p14:creationId xmlns:p14="http://schemas.microsoft.com/office/powerpoint/2010/main" val="23666698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and graphic">
    <p:spTree>
      <p:nvGrpSpPr>
        <p:cNvPr id="1" name=""/>
        <p:cNvGrpSpPr/>
        <p:nvPr/>
      </p:nvGrpSpPr>
      <p:grpSpPr>
        <a:xfrm>
          <a:off x="0" y="0"/>
          <a:ext cx="0" cy="0"/>
          <a:chOff x="0" y="0"/>
          <a:chExt cx="0" cy="0"/>
        </a:xfrm>
      </p:grpSpPr>
      <p:sp>
        <p:nvSpPr>
          <p:cNvPr id="2" name="Titre 1"/>
          <p:cNvSpPr>
            <a:spLocks noGrp="1"/>
          </p:cNvSpPr>
          <p:nvPr>
            <p:ph type="title"/>
          </p:nvPr>
        </p:nvSpPr>
        <p:spPr>
          <a:xfrm>
            <a:off x="431801" y="357717"/>
            <a:ext cx="11281833" cy="1192058"/>
          </a:xfrm>
        </p:spPr>
        <p:txBody>
          <a:bodyPr/>
          <a:lstStyle>
            <a:lvl1pPr>
              <a:lnSpc>
                <a:spcPct val="80000"/>
              </a:lnSpc>
              <a:defRPr/>
            </a:lvl1pPr>
          </a:lstStyle>
          <a:p>
            <a:r>
              <a:rPr lang="en-US"/>
              <a:t>Click to edit Master title style</a:t>
            </a:r>
            <a:endParaRPr lang="fr-FR"/>
          </a:p>
        </p:txBody>
      </p:sp>
      <p:sp>
        <p:nvSpPr>
          <p:cNvPr id="10" name="Espace réservé du graphique 7"/>
          <p:cNvSpPr>
            <a:spLocks noGrp="1"/>
          </p:cNvSpPr>
          <p:nvPr>
            <p:ph type="chart" sz="quarter" idx="16"/>
          </p:nvPr>
        </p:nvSpPr>
        <p:spPr>
          <a:xfrm>
            <a:off x="431801" y="3668185"/>
            <a:ext cx="11328400" cy="2614084"/>
          </a:xfrm>
          <a:prstGeom prst="rect">
            <a:avLst/>
          </a:prstGeom>
        </p:spPr>
        <p:txBody>
          <a:bodyPr/>
          <a:lstStyle>
            <a:lvl1pPr marL="0" indent="0" algn="ctr">
              <a:buNone/>
              <a:defRPr lang="fr-FR" sz="1600" b="0" i="0" kern="1200">
                <a:solidFill>
                  <a:schemeClr val="tx1">
                    <a:lumMod val="65000"/>
                    <a:lumOff val="35000"/>
                  </a:schemeClr>
                </a:solidFill>
                <a:latin typeface="Lato Medium" charset="0"/>
                <a:ea typeface="Lato Medium" charset="0"/>
                <a:cs typeface="Lato Medium" charset="0"/>
              </a:defRPr>
            </a:lvl1pPr>
          </a:lstStyle>
          <a:p>
            <a:r>
              <a:rPr lang="en-US" dirty="0"/>
              <a:t>Click icon to add chart</a:t>
            </a:r>
            <a:endParaRPr lang="fr-FR" dirty="0"/>
          </a:p>
        </p:txBody>
      </p:sp>
      <p:sp>
        <p:nvSpPr>
          <p:cNvPr id="8" name="Espace réservé du numéro de diapositive 7"/>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11" name="Espace réservé du texte 10">
            <a:extLst>
              <a:ext uri="{FF2B5EF4-FFF2-40B4-BE49-F238E27FC236}">
                <a16:creationId xmlns:a16="http://schemas.microsoft.com/office/drawing/2014/main" id="{9E2DB0E3-6937-164D-9C9B-DE8D51A37837}"/>
              </a:ext>
            </a:extLst>
          </p:cNvPr>
          <p:cNvSpPr>
            <a:spLocks noGrp="1"/>
          </p:cNvSpPr>
          <p:nvPr>
            <p:ph type="body" sz="quarter" idx="20" hasCustomPrompt="1"/>
          </p:nvPr>
        </p:nvSpPr>
        <p:spPr>
          <a:xfrm>
            <a:off x="435600" y="1231200"/>
            <a:ext cx="11328400" cy="2178049"/>
          </a:xfrm>
          <a:prstGeom prst="rect">
            <a:avLst/>
          </a:prstGeom>
        </p:spPr>
        <p:txBody>
          <a:bodyPr lIns="0" tIns="0" rIns="0" bIns="0"/>
          <a:lstStyle>
            <a:lvl1pPr marL="0" indent="0">
              <a:lnSpc>
                <a:spcPct val="90000"/>
              </a:lnSpc>
              <a:buFontTx/>
              <a:buNone/>
              <a:defRPr kumimoji="0" lang="fr-FR" sz="2800" b="1" i="0" u="none" strike="noStrike" kern="1200" cap="none" spc="0" normalizeH="0" baseline="0" dirty="0" smtClean="0">
                <a:ln>
                  <a:noFill/>
                </a:ln>
                <a:solidFill>
                  <a:srgbClr val="003D4A"/>
                </a:solidFill>
                <a:effectLst/>
                <a:uLnTx/>
                <a:uFillTx/>
                <a:latin typeface="Calibri" panose="020F0502020204030204" pitchFamily="34" charset="0"/>
                <a:ea typeface="Calibri" panose="020F0502020204030204" pitchFamily="34" charset="0"/>
                <a:cs typeface="Calibri" panose="020F0502020204030204" pitchFamily="34" charset="0"/>
              </a:defRPr>
            </a:lvl1pPr>
            <a:lvl2pPr marL="0" indent="0">
              <a:lnSpc>
                <a:spcPct val="90000"/>
              </a:lnSpc>
              <a:buNone/>
              <a:defRPr kumimoji="0" lang="fr-FR" sz="2400" b="0" i="0" u="none" strike="noStrike" kern="1200" cap="none" spc="0" normalizeH="0" baseline="0" dirty="0">
                <a:ln>
                  <a:noFill/>
                </a:ln>
                <a:solidFill>
                  <a:srgbClr val="5A5A5A"/>
                </a:solidFill>
                <a:effectLst/>
                <a:uLnTx/>
                <a:uFillTx/>
                <a:latin typeface="+mj-lt"/>
                <a:ea typeface="Lato Medium" panose="020F0502020204030203" pitchFamily="34" charset="0"/>
                <a:cs typeface="Calibri" panose="020F0502020204030204" pitchFamily="34" charset="0"/>
              </a:defRPr>
            </a:lvl2pPr>
            <a:lvl3pPr marL="352425" indent="-352425">
              <a:lnSpc>
                <a:spcPct val="90000"/>
              </a:lnSpc>
              <a:spcBef>
                <a:spcPts val="800"/>
              </a:spcBef>
              <a:buClr>
                <a:srgbClr val="CA122E"/>
              </a:buClr>
              <a:buFont typeface="Wingdings" pitchFamily="2" charset="2"/>
              <a:buChar char="§"/>
              <a:tabLst>
                <a:tab pos="352425" algn="l"/>
              </a:tabLst>
              <a:defRPr kumimoji="0" lang="fr-FR" sz="2133" b="0" i="0" u="none" strike="noStrike" kern="1200" cap="none" spc="0" normalizeH="0" baseline="0" dirty="0" err="1">
                <a:ln>
                  <a:noFill/>
                </a:ln>
                <a:solidFill>
                  <a:srgbClr val="5A5A5A"/>
                </a:solidFill>
                <a:effectLst/>
                <a:uLnTx/>
                <a:uFillTx/>
                <a:latin typeface="+mj-lt"/>
                <a:ea typeface="Lato" panose="020F0502020204030203" pitchFamily="34" charset="0"/>
                <a:cs typeface="Calibri" panose="020F0502020204030204" pitchFamily="34" charset="0"/>
              </a:defRPr>
            </a:lvl3pPr>
            <a:lvl4pPr marL="722313" indent="-369888">
              <a:lnSpc>
                <a:spcPct val="90000"/>
              </a:lnSpc>
              <a:buSzPct val="90000"/>
              <a:buFont typeface="Wingdings" pitchFamily="2" charset="2"/>
              <a:buChar char="§"/>
              <a:tabLst>
                <a:tab pos="722313" algn="l"/>
              </a:tabLst>
              <a:defRPr kumimoji="0" lang="fr-FR" sz="1867" b="0" i="0" u="none" strike="noStrike" kern="1200" cap="none" spc="0" normalizeH="0" baseline="0" dirty="0" smtClean="0">
                <a:ln>
                  <a:noFill/>
                </a:ln>
                <a:solidFill>
                  <a:srgbClr val="5A5A5A"/>
                </a:solidFill>
                <a:effectLst/>
                <a:uLnTx/>
                <a:uFillTx/>
                <a:latin typeface="+mj-lt"/>
                <a:ea typeface="Lato" panose="020F0502020204030203" pitchFamily="34" charset="0"/>
                <a:cs typeface="Lato" panose="020F0502020204030203" pitchFamily="34" charset="0"/>
              </a:defRPr>
            </a:lvl4pPr>
            <a:lvl5pPr marL="977900" indent="-255588">
              <a:lnSpc>
                <a:spcPct val="90000"/>
              </a:lnSpc>
              <a:buSzPct val="75000"/>
              <a:buFont typeface="Wingdings" pitchFamily="2" charset="2"/>
              <a:buChar char="§"/>
              <a:tabLst>
                <a:tab pos="977900" algn="l"/>
              </a:tabLst>
              <a:defRPr kumimoji="0" lang="fr-FR" sz="1600" b="0" i="0" u="none" strike="noStrike" kern="1200" cap="none" spc="0" normalizeH="0" baseline="0" dirty="0" smtClean="0">
                <a:ln>
                  <a:noFill/>
                </a:ln>
                <a:solidFill>
                  <a:srgbClr val="5A5A5A"/>
                </a:solidFill>
                <a:effectLst/>
                <a:uLnTx/>
                <a:uFillTx/>
                <a:latin typeface="+mj-lt"/>
                <a:ea typeface="Lato" panose="020F0502020204030203" pitchFamily="34" charset="0"/>
                <a:cs typeface="Lato" panose="020F0502020204030203" pitchFamily="34" charset="0"/>
              </a:defRPr>
            </a:lvl5pPr>
          </a:lstStyle>
          <a:p>
            <a:pPr lvl="0"/>
            <a:r>
              <a:rPr lang="en-US"/>
              <a:t>Click to change the styles of the mask text</a:t>
            </a:r>
            <a:endParaRPr lang="fr-FR"/>
          </a:p>
          <a:p>
            <a:pPr lvl="1"/>
            <a:r>
              <a:rPr lang="fr-FR"/>
              <a:t>Second </a:t>
            </a:r>
            <a:r>
              <a:rPr lang="fr-FR" err="1"/>
              <a:t>level</a:t>
            </a:r>
            <a:endParaRPr lang="fr-FR"/>
          </a:p>
          <a:p>
            <a:pPr lvl="2"/>
            <a:r>
              <a:rPr lang="fr-FR" err="1"/>
              <a:t>Third</a:t>
            </a:r>
            <a:r>
              <a:rPr lang="fr-FR"/>
              <a:t> </a:t>
            </a:r>
            <a:r>
              <a:rPr lang="fr-FR" err="1"/>
              <a:t>level</a:t>
            </a:r>
            <a:endParaRPr lang="fr-FR"/>
          </a:p>
          <a:p>
            <a:pPr lvl="3"/>
            <a:r>
              <a:rPr lang="fr-FR" err="1"/>
              <a:t>Fourth</a:t>
            </a:r>
            <a:r>
              <a:rPr lang="fr-FR"/>
              <a:t> </a:t>
            </a:r>
            <a:r>
              <a:rPr lang="fr-FR" err="1"/>
              <a:t>level</a:t>
            </a:r>
            <a:endParaRPr lang="fr-FR"/>
          </a:p>
          <a:p>
            <a:pPr lvl="4"/>
            <a:r>
              <a:rPr lang="fr-FR" err="1"/>
              <a:t>Fifth</a:t>
            </a:r>
            <a:r>
              <a:rPr lang="fr-FR"/>
              <a:t> </a:t>
            </a:r>
            <a:r>
              <a:rPr lang="fr-FR" err="1"/>
              <a:t>level</a:t>
            </a:r>
            <a:endParaRPr lang="fr-FR"/>
          </a:p>
        </p:txBody>
      </p:sp>
      <p:sp>
        <p:nvSpPr>
          <p:cNvPr id="6" name="Footer Placeholder 3">
            <a:extLst>
              <a:ext uri="{FF2B5EF4-FFF2-40B4-BE49-F238E27FC236}">
                <a16:creationId xmlns:a16="http://schemas.microsoft.com/office/drawing/2014/main" id="{AC2DD806-7B94-4FB1-A376-C2AF29961103}"/>
              </a:ext>
            </a:extLst>
          </p:cNvPr>
          <p:cNvSpPr>
            <a:spLocks noGrp="1"/>
          </p:cNvSpPr>
          <p:nvPr>
            <p:ph type="ftr" sz="quarter" idx="3"/>
          </p:nvPr>
        </p:nvSpPr>
        <p:spPr>
          <a:xfrm>
            <a:off x="3218880" y="6599479"/>
            <a:ext cx="5753593" cy="279400"/>
          </a:xfrm>
          <a:prstGeom prst="rect">
            <a:avLst/>
          </a:prstGeom>
        </p:spPr>
        <p:txBody>
          <a:bodyPr vert="horz" lIns="91440" tIns="45720" rIns="91440" bIns="45720" rtlCol="0" anchor="ctr"/>
          <a:lstStyle>
            <a:lvl1pPr algn="ctr">
              <a:defRPr sz="1200">
                <a:solidFill>
                  <a:srgbClr val="FFFFFF"/>
                </a:solidFill>
              </a:defRPr>
            </a:lvl1pPr>
          </a:lstStyle>
          <a:p>
            <a:r>
              <a:rPr lang="en-GB" dirty="0"/>
              <a:t>Doncaster Social Prescribing Engagement Report</a:t>
            </a:r>
          </a:p>
        </p:txBody>
      </p:sp>
    </p:spTree>
    <p:extLst>
      <p:ext uri="{BB962C8B-B14F-4D97-AF65-F5344CB8AC3E}">
        <p14:creationId xmlns:p14="http://schemas.microsoft.com/office/powerpoint/2010/main" val="24572348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and 2 graphics">
    <p:spTree>
      <p:nvGrpSpPr>
        <p:cNvPr id="1" name=""/>
        <p:cNvGrpSpPr/>
        <p:nvPr/>
      </p:nvGrpSpPr>
      <p:grpSpPr>
        <a:xfrm>
          <a:off x="0" y="0"/>
          <a:ext cx="0" cy="0"/>
          <a:chOff x="0" y="0"/>
          <a:chExt cx="0" cy="0"/>
        </a:xfrm>
      </p:grpSpPr>
      <p:sp>
        <p:nvSpPr>
          <p:cNvPr id="2" name="Titre 1"/>
          <p:cNvSpPr>
            <a:spLocks noGrp="1"/>
          </p:cNvSpPr>
          <p:nvPr>
            <p:ph type="title"/>
          </p:nvPr>
        </p:nvSpPr>
        <p:spPr>
          <a:xfrm>
            <a:off x="431801" y="357717"/>
            <a:ext cx="11281833" cy="1192058"/>
          </a:xfrm>
        </p:spPr>
        <p:txBody>
          <a:bodyPr/>
          <a:lstStyle>
            <a:lvl1pPr>
              <a:lnSpc>
                <a:spcPct val="80000"/>
              </a:lnSpc>
              <a:defRPr/>
            </a:lvl1pPr>
          </a:lstStyle>
          <a:p>
            <a:r>
              <a:rPr lang="en-US"/>
              <a:t>Click to edit Master title style</a:t>
            </a:r>
            <a:endParaRPr lang="fr-FR"/>
          </a:p>
        </p:txBody>
      </p:sp>
      <p:sp>
        <p:nvSpPr>
          <p:cNvPr id="9" name="Espace réservé du graphique 7"/>
          <p:cNvSpPr>
            <a:spLocks noGrp="1"/>
          </p:cNvSpPr>
          <p:nvPr>
            <p:ph type="chart" sz="quarter" idx="15"/>
          </p:nvPr>
        </p:nvSpPr>
        <p:spPr>
          <a:xfrm>
            <a:off x="431800" y="3668185"/>
            <a:ext cx="5513917" cy="2614084"/>
          </a:xfrm>
          <a:prstGeom prst="rect">
            <a:avLst/>
          </a:prstGeom>
        </p:spPr>
        <p:txBody>
          <a:bodyPr/>
          <a:lstStyle>
            <a:lvl1pPr marL="0" indent="0" algn="ctr">
              <a:buNone/>
              <a:defRPr lang="fr-FR" sz="1600" b="0" i="0" kern="1200">
                <a:solidFill>
                  <a:schemeClr val="tx1">
                    <a:lumMod val="65000"/>
                    <a:lumOff val="35000"/>
                  </a:schemeClr>
                </a:solidFill>
                <a:latin typeface="Lato Medium" charset="0"/>
                <a:ea typeface="Lato Medium" charset="0"/>
                <a:cs typeface="Lato Medium" charset="0"/>
              </a:defRPr>
            </a:lvl1pPr>
          </a:lstStyle>
          <a:p>
            <a:r>
              <a:rPr lang="en-US" dirty="0"/>
              <a:t>Click icon to add chart</a:t>
            </a:r>
            <a:endParaRPr lang="fr-FR" dirty="0"/>
          </a:p>
        </p:txBody>
      </p:sp>
      <p:sp>
        <p:nvSpPr>
          <p:cNvPr id="10" name="Espace réservé du graphique 7"/>
          <p:cNvSpPr>
            <a:spLocks noGrp="1"/>
          </p:cNvSpPr>
          <p:nvPr>
            <p:ph type="chart" sz="quarter" idx="16"/>
          </p:nvPr>
        </p:nvSpPr>
        <p:spPr>
          <a:xfrm>
            <a:off x="6246283" y="3668185"/>
            <a:ext cx="5513917" cy="2614084"/>
          </a:xfrm>
          <a:prstGeom prst="rect">
            <a:avLst/>
          </a:prstGeom>
        </p:spPr>
        <p:txBody>
          <a:bodyPr/>
          <a:lstStyle>
            <a:lvl1pPr marL="0" indent="0" algn="ctr">
              <a:buNone/>
              <a:defRPr lang="fr-FR" sz="1600" b="0" i="0" kern="1200">
                <a:solidFill>
                  <a:schemeClr val="tx1">
                    <a:lumMod val="65000"/>
                    <a:lumOff val="35000"/>
                  </a:schemeClr>
                </a:solidFill>
                <a:latin typeface="Lato Medium" charset="0"/>
                <a:ea typeface="Lato Medium" charset="0"/>
                <a:cs typeface="Lato Medium" charset="0"/>
              </a:defRPr>
            </a:lvl1pPr>
          </a:lstStyle>
          <a:p>
            <a:r>
              <a:rPr lang="en-US" dirty="0"/>
              <a:t>Click icon to add chart</a:t>
            </a:r>
            <a:endParaRPr lang="fr-FR" dirty="0"/>
          </a:p>
        </p:txBody>
      </p:sp>
      <p:sp>
        <p:nvSpPr>
          <p:cNvPr id="5" name="Espace réservé du numéro de diapositive 4"/>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13" name="Espace réservé du texte 12">
            <a:extLst>
              <a:ext uri="{FF2B5EF4-FFF2-40B4-BE49-F238E27FC236}">
                <a16:creationId xmlns:a16="http://schemas.microsoft.com/office/drawing/2014/main" id="{0D02C22B-E85E-8549-BF32-162F152F62BF}"/>
              </a:ext>
            </a:extLst>
          </p:cNvPr>
          <p:cNvSpPr>
            <a:spLocks noGrp="1"/>
          </p:cNvSpPr>
          <p:nvPr>
            <p:ph type="body" sz="quarter" idx="21" hasCustomPrompt="1"/>
          </p:nvPr>
        </p:nvSpPr>
        <p:spPr>
          <a:xfrm>
            <a:off x="435600" y="1232098"/>
            <a:ext cx="11328400" cy="2178049"/>
          </a:xfrm>
          <a:prstGeom prst="rect">
            <a:avLst/>
          </a:prstGeom>
        </p:spPr>
        <p:txBody>
          <a:bodyPr lIns="0" tIns="0" rIns="0" bIns="0"/>
          <a:lstStyle>
            <a:lvl1pPr marL="0" indent="0">
              <a:lnSpc>
                <a:spcPct val="90000"/>
              </a:lnSpc>
              <a:buFontTx/>
              <a:buNone/>
              <a:defRPr kumimoji="0" lang="fr-FR" sz="2800" b="1" i="0" u="none" strike="noStrike" kern="1200" cap="none" spc="0" normalizeH="0" baseline="0" smtClean="0">
                <a:ln>
                  <a:noFill/>
                </a:ln>
                <a:solidFill>
                  <a:srgbClr val="003D4A"/>
                </a:solidFill>
                <a:effectLst/>
                <a:uLnTx/>
                <a:uFillTx/>
                <a:latin typeface="Calibri" panose="020F0502020204030204" pitchFamily="34" charset="0"/>
                <a:ea typeface="Calibri" panose="020F0502020204030204" pitchFamily="34" charset="0"/>
                <a:cs typeface="Calibri" panose="020F0502020204030204" pitchFamily="34" charset="0"/>
              </a:defRPr>
            </a:lvl1pPr>
            <a:lvl2pPr marL="0" indent="0">
              <a:lnSpc>
                <a:spcPct val="90000"/>
              </a:lnSpc>
              <a:buFontTx/>
              <a:buNone/>
              <a:defRPr kumimoji="0" lang="fr-FR" sz="2400" b="0" i="0" u="none" strike="noStrike" kern="1200" cap="none" spc="0" normalizeH="0" baseline="0" dirty="0">
                <a:ln>
                  <a:noFill/>
                </a:ln>
                <a:solidFill>
                  <a:srgbClr val="5A5A5A"/>
                </a:solidFill>
                <a:effectLst/>
                <a:uLnTx/>
                <a:uFillTx/>
                <a:latin typeface="+mj-lt"/>
                <a:ea typeface="Lato Medium" panose="020F0502020204030203" pitchFamily="34" charset="0"/>
                <a:cs typeface="Calibri" panose="020F0502020204030204" pitchFamily="34" charset="0"/>
              </a:defRPr>
            </a:lvl2pPr>
            <a:lvl3pPr marL="352425" indent="-352425">
              <a:lnSpc>
                <a:spcPct val="90000"/>
              </a:lnSpc>
              <a:spcBef>
                <a:spcPts val="800"/>
              </a:spcBef>
              <a:buClr>
                <a:srgbClr val="CA122E"/>
              </a:buClr>
              <a:buFont typeface="Wingdings" pitchFamily="2" charset="2"/>
              <a:buChar char="§"/>
              <a:tabLst>
                <a:tab pos="352425" algn="l"/>
              </a:tabLst>
              <a:defRPr kumimoji="0" lang="fr-FR" sz="2133" b="0" i="0" u="none" strike="noStrike" kern="1200" cap="none" spc="0" normalizeH="0" baseline="0" dirty="0" err="1">
                <a:ln>
                  <a:noFill/>
                </a:ln>
                <a:solidFill>
                  <a:srgbClr val="5A5A5A"/>
                </a:solidFill>
                <a:effectLst/>
                <a:uLnTx/>
                <a:uFillTx/>
                <a:latin typeface="+mj-lt"/>
                <a:ea typeface="Lato" panose="020F0502020204030203" pitchFamily="34" charset="0"/>
                <a:cs typeface="Calibri" panose="020F0502020204030204" pitchFamily="34" charset="0"/>
              </a:defRPr>
            </a:lvl3pPr>
            <a:lvl4pPr marL="722313" indent="-369888">
              <a:lnSpc>
                <a:spcPct val="90000"/>
              </a:lnSpc>
              <a:buSzPct val="90000"/>
              <a:buFont typeface="Wingdings" pitchFamily="2" charset="2"/>
              <a:buChar char="§"/>
              <a:tabLst>
                <a:tab pos="722313" algn="l"/>
              </a:tabLst>
              <a:defRPr kumimoji="0" lang="fr-FR" sz="1867" b="0" i="0" u="none" strike="noStrike" kern="1200" cap="none" spc="0" normalizeH="0" baseline="0" dirty="0" smtClean="0">
                <a:ln>
                  <a:noFill/>
                </a:ln>
                <a:solidFill>
                  <a:srgbClr val="5A5A5A"/>
                </a:solidFill>
                <a:effectLst/>
                <a:uLnTx/>
                <a:uFillTx/>
                <a:latin typeface="+mj-lt"/>
                <a:ea typeface="Lato" panose="020F0502020204030203" pitchFamily="34" charset="0"/>
                <a:cs typeface="Lato" panose="020F0502020204030203" pitchFamily="34" charset="0"/>
              </a:defRPr>
            </a:lvl4pPr>
            <a:lvl5pPr marL="977900" indent="-255588">
              <a:lnSpc>
                <a:spcPct val="90000"/>
              </a:lnSpc>
              <a:buSzPct val="75000"/>
              <a:buFont typeface="Wingdings" pitchFamily="2" charset="2"/>
              <a:buChar char="§"/>
              <a:tabLst>
                <a:tab pos="977900" algn="l"/>
              </a:tabLst>
              <a:defRPr kumimoji="0" lang="fr-FR" sz="1600" b="0" i="0" u="none" strike="noStrike" kern="1200" cap="none" spc="0" normalizeH="0" baseline="0" dirty="0" smtClean="0">
                <a:ln>
                  <a:noFill/>
                </a:ln>
                <a:solidFill>
                  <a:srgbClr val="5A5A5A"/>
                </a:solidFill>
                <a:effectLst/>
                <a:uLnTx/>
                <a:uFillTx/>
                <a:latin typeface="+mj-lt"/>
                <a:ea typeface="Lato" panose="020F0502020204030203" pitchFamily="34" charset="0"/>
                <a:cs typeface="Lato" panose="020F0502020204030203" pitchFamily="34" charset="0"/>
              </a:defRPr>
            </a:lvl5pPr>
          </a:lstStyle>
          <a:p>
            <a:pPr lvl="0"/>
            <a:r>
              <a:rPr lang="en-US"/>
              <a:t>Click to change the styles of the mask text</a:t>
            </a:r>
            <a:endParaRPr lang="fr-FR"/>
          </a:p>
          <a:p>
            <a:pPr lvl="1"/>
            <a:r>
              <a:rPr lang="fr-FR"/>
              <a:t>Second </a:t>
            </a:r>
            <a:r>
              <a:rPr lang="fr-FR" err="1"/>
              <a:t>level</a:t>
            </a:r>
            <a:endParaRPr lang="fr-FR"/>
          </a:p>
          <a:p>
            <a:pPr lvl="2"/>
            <a:r>
              <a:rPr lang="fr-FR" err="1"/>
              <a:t>Third</a:t>
            </a:r>
            <a:r>
              <a:rPr lang="fr-FR"/>
              <a:t> </a:t>
            </a:r>
            <a:r>
              <a:rPr lang="fr-FR" err="1"/>
              <a:t>level</a:t>
            </a:r>
            <a:endParaRPr lang="fr-FR"/>
          </a:p>
          <a:p>
            <a:pPr lvl="3"/>
            <a:r>
              <a:rPr lang="fr-FR" err="1"/>
              <a:t>Fourth</a:t>
            </a:r>
            <a:r>
              <a:rPr lang="fr-FR"/>
              <a:t> </a:t>
            </a:r>
            <a:r>
              <a:rPr lang="fr-FR" err="1"/>
              <a:t>level</a:t>
            </a:r>
            <a:endParaRPr lang="fr-FR"/>
          </a:p>
          <a:p>
            <a:pPr lvl="4"/>
            <a:r>
              <a:rPr lang="fr-FR" err="1"/>
              <a:t>Fifth</a:t>
            </a:r>
            <a:r>
              <a:rPr lang="fr-FR"/>
              <a:t> </a:t>
            </a:r>
            <a:r>
              <a:rPr lang="fr-FR" err="1"/>
              <a:t>level</a:t>
            </a:r>
            <a:endParaRPr lang="fr-FR"/>
          </a:p>
        </p:txBody>
      </p:sp>
      <p:sp>
        <p:nvSpPr>
          <p:cNvPr id="7" name="Footer Placeholder 3">
            <a:extLst>
              <a:ext uri="{FF2B5EF4-FFF2-40B4-BE49-F238E27FC236}">
                <a16:creationId xmlns:a16="http://schemas.microsoft.com/office/drawing/2014/main" id="{C0B9FD29-5F70-4DF3-B5BA-947883DF5A74}"/>
              </a:ext>
            </a:extLst>
          </p:cNvPr>
          <p:cNvSpPr>
            <a:spLocks noGrp="1"/>
          </p:cNvSpPr>
          <p:nvPr>
            <p:ph type="ftr" sz="quarter" idx="3"/>
          </p:nvPr>
        </p:nvSpPr>
        <p:spPr>
          <a:xfrm>
            <a:off x="3218880" y="6599479"/>
            <a:ext cx="5753593" cy="279400"/>
          </a:xfrm>
          <a:prstGeom prst="rect">
            <a:avLst/>
          </a:prstGeom>
        </p:spPr>
        <p:txBody>
          <a:bodyPr vert="horz" lIns="91440" tIns="45720" rIns="91440" bIns="45720" rtlCol="0" anchor="ctr"/>
          <a:lstStyle>
            <a:lvl1pPr algn="ctr">
              <a:defRPr sz="1200">
                <a:solidFill>
                  <a:srgbClr val="FFFFFF"/>
                </a:solidFill>
              </a:defRPr>
            </a:lvl1pPr>
          </a:lstStyle>
          <a:p>
            <a:r>
              <a:rPr lang="en-GB" dirty="0"/>
              <a:t>Doncaster Social Prescribing Engagement Report</a:t>
            </a:r>
          </a:p>
        </p:txBody>
      </p:sp>
    </p:spTree>
    <p:extLst>
      <p:ext uri="{BB962C8B-B14F-4D97-AF65-F5344CB8AC3E}">
        <p14:creationId xmlns:p14="http://schemas.microsoft.com/office/powerpoint/2010/main" val="16868184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ey figures">
    <p:spTree>
      <p:nvGrpSpPr>
        <p:cNvPr id="1" name=""/>
        <p:cNvGrpSpPr/>
        <p:nvPr/>
      </p:nvGrpSpPr>
      <p:grpSpPr>
        <a:xfrm>
          <a:off x="0" y="0"/>
          <a:ext cx="0" cy="0"/>
          <a:chOff x="0" y="0"/>
          <a:chExt cx="0" cy="0"/>
        </a:xfrm>
      </p:grpSpPr>
      <p:sp>
        <p:nvSpPr>
          <p:cNvPr id="2" name="Titre 1"/>
          <p:cNvSpPr>
            <a:spLocks noGrp="1"/>
          </p:cNvSpPr>
          <p:nvPr>
            <p:ph type="title"/>
          </p:nvPr>
        </p:nvSpPr>
        <p:spPr>
          <a:xfrm>
            <a:off x="431801" y="357717"/>
            <a:ext cx="11281833" cy="1192058"/>
          </a:xfrm>
        </p:spPr>
        <p:txBody>
          <a:bodyPr/>
          <a:lstStyle>
            <a:lvl1pPr>
              <a:lnSpc>
                <a:spcPct val="80000"/>
              </a:lnSpc>
              <a:defRPr/>
            </a:lvl1pPr>
          </a:lstStyle>
          <a:p>
            <a:r>
              <a:rPr lang="en-US"/>
              <a:t>Click to edit Master title style</a:t>
            </a:r>
            <a:endParaRPr lang="fr-FR"/>
          </a:p>
        </p:txBody>
      </p:sp>
      <p:sp>
        <p:nvSpPr>
          <p:cNvPr id="6" name="Rectangle à coins arrondis 5">
            <a:extLst>
              <a:ext uri="{FF2B5EF4-FFF2-40B4-BE49-F238E27FC236}">
                <a16:creationId xmlns:a16="http://schemas.microsoft.com/office/drawing/2014/main" id="{A921C52C-035B-C345-916A-E11C85185BB7}"/>
              </a:ext>
            </a:extLst>
          </p:cNvPr>
          <p:cNvSpPr/>
          <p:nvPr userDrawn="1"/>
        </p:nvSpPr>
        <p:spPr>
          <a:xfrm>
            <a:off x="431800" y="1854200"/>
            <a:ext cx="3149600" cy="3149600"/>
          </a:xfrm>
          <a:prstGeom prst="roundRect">
            <a:avLst/>
          </a:prstGeom>
          <a:solidFill>
            <a:srgbClr val="FFFFFF"/>
          </a:solidFill>
          <a:ln>
            <a:solidFill>
              <a:srgbClr val="0035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3565A"/>
              </a:solidFill>
              <a:effectLst/>
              <a:uLnTx/>
              <a:uFillTx/>
              <a:latin typeface="Calibri Light"/>
              <a:ea typeface="+mn-ea"/>
              <a:cs typeface="+mn-cs"/>
            </a:endParaRPr>
          </a:p>
        </p:txBody>
      </p:sp>
      <p:sp>
        <p:nvSpPr>
          <p:cNvPr id="7" name="Rectangle à coins arrondis 6">
            <a:extLst>
              <a:ext uri="{FF2B5EF4-FFF2-40B4-BE49-F238E27FC236}">
                <a16:creationId xmlns:a16="http://schemas.microsoft.com/office/drawing/2014/main" id="{A921C52C-035B-C345-916A-E11C85185BB7}"/>
              </a:ext>
            </a:extLst>
          </p:cNvPr>
          <p:cNvSpPr/>
          <p:nvPr userDrawn="1"/>
        </p:nvSpPr>
        <p:spPr>
          <a:xfrm>
            <a:off x="4536304" y="1854631"/>
            <a:ext cx="3149600" cy="3149600"/>
          </a:xfrm>
          <a:prstGeom prst="roundRect">
            <a:avLst/>
          </a:prstGeom>
          <a:solidFill>
            <a:srgbClr val="FFFFFF"/>
          </a:solidFill>
          <a:ln>
            <a:solidFill>
              <a:srgbClr val="D223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3565A"/>
              </a:solidFill>
              <a:effectLst/>
              <a:uLnTx/>
              <a:uFillTx/>
              <a:latin typeface="Calibri Light"/>
              <a:ea typeface="+mn-ea"/>
              <a:cs typeface="+mn-cs"/>
            </a:endParaRPr>
          </a:p>
        </p:txBody>
      </p:sp>
      <p:sp>
        <p:nvSpPr>
          <p:cNvPr id="8" name="Rectangle à coins arrondis 7">
            <a:extLst>
              <a:ext uri="{FF2B5EF4-FFF2-40B4-BE49-F238E27FC236}">
                <a16:creationId xmlns:a16="http://schemas.microsoft.com/office/drawing/2014/main" id="{A921C52C-035B-C345-916A-E11C85185BB7}"/>
              </a:ext>
            </a:extLst>
          </p:cNvPr>
          <p:cNvSpPr/>
          <p:nvPr userDrawn="1"/>
        </p:nvSpPr>
        <p:spPr>
          <a:xfrm>
            <a:off x="8640808" y="1854631"/>
            <a:ext cx="3149600" cy="3149600"/>
          </a:xfrm>
          <a:prstGeom prst="roundRect">
            <a:avLst/>
          </a:prstGeom>
          <a:solidFill>
            <a:srgbClr val="FFFFFF"/>
          </a:solidFill>
          <a:ln>
            <a:solidFill>
              <a:srgbClr val="0035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53565A"/>
              </a:solidFill>
              <a:effectLst/>
              <a:uLnTx/>
              <a:uFillTx/>
              <a:latin typeface="Calibri Light"/>
              <a:ea typeface="+mn-ea"/>
              <a:cs typeface="+mn-cs"/>
            </a:endParaRPr>
          </a:p>
        </p:txBody>
      </p:sp>
      <p:sp>
        <p:nvSpPr>
          <p:cNvPr id="9" name="Espace réservé du texte 73"/>
          <p:cNvSpPr>
            <a:spLocks noGrp="1"/>
          </p:cNvSpPr>
          <p:nvPr>
            <p:ph type="body" sz="quarter" idx="11" hasCustomPrompt="1"/>
          </p:nvPr>
        </p:nvSpPr>
        <p:spPr>
          <a:xfrm>
            <a:off x="431800" y="2240003"/>
            <a:ext cx="3149600" cy="258532"/>
          </a:xfrm>
          <a:prstGeom prst="rect">
            <a:avLst/>
          </a:prstGeom>
        </p:spPr>
        <p:txBody>
          <a:bodyPr wrap="square" lIns="0" tIns="0" rIns="0" bIns="0">
            <a:spAutoFit/>
          </a:bodyPr>
          <a:lstStyle>
            <a:lvl1pPr marL="0" indent="0" algn="ctr">
              <a:buNone/>
              <a:defRPr sz="1867" b="0" i="0">
                <a:solidFill>
                  <a:srgbClr val="00353B"/>
                </a:solidFill>
                <a:latin typeface="+mj-lt"/>
                <a:ea typeface="Lato Black" charset="0"/>
                <a:cs typeface="Lato Black" charset="0"/>
              </a:defRPr>
            </a:lvl1pPr>
          </a:lstStyle>
          <a:p>
            <a:pPr lvl="0"/>
            <a:r>
              <a:rPr lang="fr-FR" err="1"/>
              <a:t>Title</a:t>
            </a:r>
            <a:endParaRPr lang="fr-FR"/>
          </a:p>
        </p:txBody>
      </p:sp>
      <p:sp>
        <p:nvSpPr>
          <p:cNvPr id="10" name="Espace réservé du texte 79"/>
          <p:cNvSpPr>
            <a:spLocks noGrp="1"/>
          </p:cNvSpPr>
          <p:nvPr>
            <p:ph type="body" sz="quarter" idx="14" hasCustomPrompt="1"/>
          </p:nvPr>
        </p:nvSpPr>
        <p:spPr>
          <a:xfrm>
            <a:off x="431800" y="2616200"/>
            <a:ext cx="3149600" cy="812800"/>
          </a:xfrm>
          <a:prstGeom prst="rect">
            <a:avLst/>
          </a:prstGeom>
        </p:spPr>
        <p:txBody>
          <a:bodyPr/>
          <a:lstStyle>
            <a:lvl1pPr marL="0" indent="0" algn="ctr">
              <a:buNone/>
              <a:defRPr sz="7200" b="1" i="0">
                <a:solidFill>
                  <a:srgbClr val="00353B"/>
                </a:solidFill>
                <a:latin typeface="+mj-lt"/>
                <a:ea typeface="Lato Black" charset="0"/>
                <a:cs typeface="Lato Black" charset="0"/>
              </a:defRPr>
            </a:lvl1pPr>
          </a:lstStyle>
          <a:p>
            <a:pPr lvl="0"/>
            <a:r>
              <a:rPr lang="fr-FR"/>
              <a:t>50 %</a:t>
            </a:r>
          </a:p>
        </p:txBody>
      </p:sp>
      <p:sp>
        <p:nvSpPr>
          <p:cNvPr id="11" name="Espace réservé du texte 81"/>
          <p:cNvSpPr>
            <a:spLocks noGrp="1"/>
          </p:cNvSpPr>
          <p:nvPr>
            <p:ph type="body" sz="quarter" idx="15" hasCustomPrompt="1"/>
          </p:nvPr>
        </p:nvSpPr>
        <p:spPr>
          <a:xfrm>
            <a:off x="431800" y="3835400"/>
            <a:ext cx="3149600" cy="406400"/>
          </a:xfrm>
          <a:prstGeom prst="rect">
            <a:avLst/>
          </a:prstGeom>
        </p:spPr>
        <p:txBody>
          <a:bodyPr/>
          <a:lstStyle>
            <a:lvl1pPr marL="0" indent="0" algn="ctr">
              <a:buNone/>
              <a:defRPr sz="2133" b="0" i="0">
                <a:solidFill>
                  <a:srgbClr val="00353B"/>
                </a:solidFill>
                <a:latin typeface="+mj-lt"/>
                <a:ea typeface="Lato Medium" charset="0"/>
                <a:cs typeface="Lato Medium" charset="0"/>
              </a:defRPr>
            </a:lvl1pPr>
          </a:lstStyle>
          <a:p>
            <a:pPr lvl="0"/>
            <a:r>
              <a:rPr lang="fr-FR" err="1"/>
              <a:t>Caption</a:t>
            </a:r>
            <a:endParaRPr lang="fr-FR"/>
          </a:p>
        </p:txBody>
      </p:sp>
      <p:sp>
        <p:nvSpPr>
          <p:cNvPr id="12" name="Espace réservé du texte 73"/>
          <p:cNvSpPr>
            <a:spLocks noGrp="1"/>
          </p:cNvSpPr>
          <p:nvPr>
            <p:ph type="body" sz="quarter" idx="16" hasCustomPrompt="1"/>
          </p:nvPr>
        </p:nvSpPr>
        <p:spPr>
          <a:xfrm>
            <a:off x="4536304" y="2240003"/>
            <a:ext cx="3149600" cy="258532"/>
          </a:xfrm>
          <a:prstGeom prst="rect">
            <a:avLst/>
          </a:prstGeom>
        </p:spPr>
        <p:txBody>
          <a:bodyPr wrap="square" lIns="0" tIns="0" rIns="0" bIns="0">
            <a:spAutoFit/>
          </a:bodyPr>
          <a:lstStyle>
            <a:lvl1pPr marL="0" indent="0" algn="ctr">
              <a:buNone/>
              <a:defRPr sz="1867" b="0" i="0">
                <a:solidFill>
                  <a:srgbClr val="D22328"/>
                </a:solidFill>
                <a:latin typeface="+mj-lt"/>
                <a:ea typeface="Lato Black" charset="0"/>
                <a:cs typeface="Lato Black" charset="0"/>
              </a:defRPr>
            </a:lvl1pPr>
          </a:lstStyle>
          <a:p>
            <a:pPr lvl="0"/>
            <a:r>
              <a:rPr lang="fr-FR" err="1"/>
              <a:t>Title</a:t>
            </a:r>
            <a:endParaRPr lang="fr-FR"/>
          </a:p>
        </p:txBody>
      </p:sp>
      <p:sp>
        <p:nvSpPr>
          <p:cNvPr id="13" name="Espace réservé du texte 81"/>
          <p:cNvSpPr>
            <a:spLocks noGrp="1"/>
          </p:cNvSpPr>
          <p:nvPr>
            <p:ph type="body" sz="quarter" idx="17" hasCustomPrompt="1"/>
          </p:nvPr>
        </p:nvSpPr>
        <p:spPr>
          <a:xfrm>
            <a:off x="4536304" y="3835400"/>
            <a:ext cx="3149600" cy="406400"/>
          </a:xfrm>
          <a:prstGeom prst="rect">
            <a:avLst/>
          </a:prstGeom>
        </p:spPr>
        <p:txBody>
          <a:bodyPr/>
          <a:lstStyle>
            <a:lvl1pPr marL="0" indent="0" algn="ctr">
              <a:buNone/>
              <a:defRPr sz="2133" b="0" i="0">
                <a:solidFill>
                  <a:srgbClr val="D22328"/>
                </a:solidFill>
                <a:latin typeface="+mj-lt"/>
                <a:ea typeface="Lato Medium" charset="0"/>
                <a:cs typeface="Lato Medium" charset="0"/>
              </a:defRPr>
            </a:lvl1pPr>
          </a:lstStyle>
          <a:p>
            <a:pPr lvl="0"/>
            <a:r>
              <a:rPr lang="fr-FR" err="1"/>
              <a:t>Caption</a:t>
            </a:r>
            <a:endParaRPr lang="fr-FR"/>
          </a:p>
        </p:txBody>
      </p:sp>
      <p:sp>
        <p:nvSpPr>
          <p:cNvPr id="14" name="Espace réservé du texte 79"/>
          <p:cNvSpPr>
            <a:spLocks noGrp="1"/>
          </p:cNvSpPr>
          <p:nvPr>
            <p:ph type="body" sz="quarter" idx="18" hasCustomPrompt="1"/>
          </p:nvPr>
        </p:nvSpPr>
        <p:spPr>
          <a:xfrm>
            <a:off x="4536304" y="2616200"/>
            <a:ext cx="3149600" cy="812800"/>
          </a:xfrm>
          <a:prstGeom prst="rect">
            <a:avLst/>
          </a:prstGeom>
        </p:spPr>
        <p:txBody>
          <a:bodyPr/>
          <a:lstStyle>
            <a:lvl1pPr marL="0" indent="0" algn="ctr">
              <a:buNone/>
              <a:defRPr sz="7200" b="1" i="0">
                <a:solidFill>
                  <a:srgbClr val="D22328"/>
                </a:solidFill>
                <a:latin typeface="+mj-lt"/>
                <a:ea typeface="Lato Black" charset="0"/>
                <a:cs typeface="Lato Black" charset="0"/>
              </a:defRPr>
            </a:lvl1pPr>
          </a:lstStyle>
          <a:p>
            <a:pPr lvl="0"/>
            <a:r>
              <a:rPr lang="fr-FR"/>
              <a:t>50 %</a:t>
            </a:r>
          </a:p>
        </p:txBody>
      </p:sp>
      <p:sp>
        <p:nvSpPr>
          <p:cNvPr id="15" name="Espace réservé du texte 73"/>
          <p:cNvSpPr>
            <a:spLocks noGrp="1"/>
          </p:cNvSpPr>
          <p:nvPr>
            <p:ph type="body" sz="quarter" idx="19" hasCustomPrompt="1"/>
          </p:nvPr>
        </p:nvSpPr>
        <p:spPr>
          <a:xfrm>
            <a:off x="8640808" y="2240003"/>
            <a:ext cx="3149600" cy="258532"/>
          </a:xfrm>
          <a:prstGeom prst="rect">
            <a:avLst/>
          </a:prstGeom>
        </p:spPr>
        <p:txBody>
          <a:bodyPr wrap="square" lIns="0" tIns="0" rIns="0" bIns="0">
            <a:spAutoFit/>
          </a:bodyPr>
          <a:lstStyle>
            <a:lvl1pPr marL="0" indent="0" algn="ctr">
              <a:buNone/>
              <a:defRPr sz="1867" b="0" i="0">
                <a:solidFill>
                  <a:srgbClr val="00353B"/>
                </a:solidFill>
                <a:latin typeface="+mj-lt"/>
                <a:ea typeface="Lato Black" charset="0"/>
                <a:cs typeface="Lato Black" charset="0"/>
              </a:defRPr>
            </a:lvl1pPr>
          </a:lstStyle>
          <a:p>
            <a:pPr lvl="0"/>
            <a:r>
              <a:rPr lang="fr-FR" err="1"/>
              <a:t>Title</a:t>
            </a:r>
            <a:endParaRPr lang="fr-FR"/>
          </a:p>
        </p:txBody>
      </p:sp>
      <p:sp>
        <p:nvSpPr>
          <p:cNvPr id="16" name="Espace réservé du texte 79"/>
          <p:cNvSpPr>
            <a:spLocks noGrp="1"/>
          </p:cNvSpPr>
          <p:nvPr>
            <p:ph type="body" sz="quarter" idx="20" hasCustomPrompt="1"/>
          </p:nvPr>
        </p:nvSpPr>
        <p:spPr>
          <a:xfrm>
            <a:off x="8640808" y="2616200"/>
            <a:ext cx="3149600" cy="812800"/>
          </a:xfrm>
          <a:prstGeom prst="rect">
            <a:avLst/>
          </a:prstGeom>
        </p:spPr>
        <p:txBody>
          <a:bodyPr/>
          <a:lstStyle>
            <a:lvl1pPr marL="0" indent="0" algn="ctr">
              <a:buNone/>
              <a:defRPr sz="7200" b="1" i="0">
                <a:solidFill>
                  <a:srgbClr val="00353B"/>
                </a:solidFill>
                <a:latin typeface="+mj-lt"/>
                <a:ea typeface="Lato Black" charset="0"/>
                <a:cs typeface="Lato Black" charset="0"/>
              </a:defRPr>
            </a:lvl1pPr>
          </a:lstStyle>
          <a:p>
            <a:pPr lvl="0"/>
            <a:r>
              <a:rPr lang="fr-FR"/>
              <a:t>50 %</a:t>
            </a:r>
          </a:p>
        </p:txBody>
      </p:sp>
      <p:sp>
        <p:nvSpPr>
          <p:cNvPr id="4" name="Espace réservé du numéro de diapositive 3"/>
          <p:cNvSpPr>
            <a:spLocks noGrp="1"/>
          </p:cNvSpPr>
          <p:nvPr>
            <p:ph type="sldNum" sz="quarter" idx="2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18" name="Espace réservé du texte 4">
            <a:extLst>
              <a:ext uri="{FF2B5EF4-FFF2-40B4-BE49-F238E27FC236}">
                <a16:creationId xmlns:a16="http://schemas.microsoft.com/office/drawing/2014/main" id="{50BD8FF4-82C8-2645-8A27-D99F233D2F9B}"/>
              </a:ext>
            </a:extLst>
          </p:cNvPr>
          <p:cNvSpPr>
            <a:spLocks noGrp="1"/>
          </p:cNvSpPr>
          <p:nvPr>
            <p:ph type="body" sz="quarter" idx="23" hasCustomPrompt="1"/>
          </p:nvPr>
        </p:nvSpPr>
        <p:spPr>
          <a:xfrm>
            <a:off x="8640233" y="3835400"/>
            <a:ext cx="3149600" cy="406400"/>
          </a:xfrm>
          <a:prstGeom prst="rect">
            <a:avLst/>
          </a:prstGeom>
        </p:spPr>
        <p:txBody>
          <a:bodyPr/>
          <a:lstStyle>
            <a:lvl1pPr marL="0" indent="0" algn="ctr">
              <a:buFontTx/>
              <a:buNone/>
              <a:defRPr lang="fr-FR" sz="2133" b="0" i="0" kern="1200" dirty="0">
                <a:solidFill>
                  <a:srgbClr val="003D4A"/>
                </a:solidFill>
                <a:latin typeface="+mj-lt"/>
                <a:ea typeface="Lato Medium" charset="0"/>
                <a:cs typeface="Lato Medium" charset="0"/>
              </a:defRPr>
            </a:lvl1pPr>
          </a:lstStyle>
          <a:p>
            <a:pPr lvl="0"/>
            <a:r>
              <a:rPr lang="fr-FR" err="1"/>
              <a:t>Caption</a:t>
            </a:r>
            <a:endParaRPr lang="fr-FR"/>
          </a:p>
        </p:txBody>
      </p:sp>
      <p:sp>
        <p:nvSpPr>
          <p:cNvPr id="17" name="Footer Placeholder 3">
            <a:extLst>
              <a:ext uri="{FF2B5EF4-FFF2-40B4-BE49-F238E27FC236}">
                <a16:creationId xmlns:a16="http://schemas.microsoft.com/office/drawing/2014/main" id="{4759BED5-5074-4189-A9D1-10383D6F1D51}"/>
              </a:ext>
            </a:extLst>
          </p:cNvPr>
          <p:cNvSpPr>
            <a:spLocks noGrp="1"/>
          </p:cNvSpPr>
          <p:nvPr>
            <p:ph type="ftr" sz="quarter" idx="3"/>
          </p:nvPr>
        </p:nvSpPr>
        <p:spPr>
          <a:xfrm>
            <a:off x="3218880" y="6599479"/>
            <a:ext cx="5753593" cy="279400"/>
          </a:xfrm>
          <a:prstGeom prst="rect">
            <a:avLst/>
          </a:prstGeom>
        </p:spPr>
        <p:txBody>
          <a:bodyPr vert="horz" lIns="91440" tIns="45720" rIns="91440" bIns="45720" rtlCol="0" anchor="ctr"/>
          <a:lstStyle>
            <a:lvl1pPr algn="ctr">
              <a:defRPr sz="1200">
                <a:solidFill>
                  <a:srgbClr val="FFFFFF"/>
                </a:solidFill>
              </a:defRPr>
            </a:lvl1pPr>
          </a:lstStyle>
          <a:p>
            <a:r>
              <a:rPr lang="en-GB" dirty="0"/>
              <a:t>Doncaster Social Prescribing Engagement Report</a:t>
            </a:r>
          </a:p>
        </p:txBody>
      </p:sp>
    </p:spTree>
    <p:extLst>
      <p:ext uri="{BB962C8B-B14F-4D97-AF65-F5344CB8AC3E}">
        <p14:creationId xmlns:p14="http://schemas.microsoft.com/office/powerpoint/2010/main" val="40331040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2" name="Titre 1"/>
          <p:cNvSpPr>
            <a:spLocks noGrp="1"/>
          </p:cNvSpPr>
          <p:nvPr>
            <p:ph type="title"/>
          </p:nvPr>
        </p:nvSpPr>
        <p:spPr>
          <a:xfrm>
            <a:off x="431800" y="357717"/>
            <a:ext cx="11328400" cy="1192058"/>
          </a:xfrm>
        </p:spPr>
        <p:txBody>
          <a:bodyPr/>
          <a:lstStyle>
            <a:lvl1pPr>
              <a:lnSpc>
                <a:spcPct val="80000"/>
              </a:lnSpc>
              <a:defRPr/>
            </a:lvl1pPr>
          </a:lstStyle>
          <a:p>
            <a:r>
              <a:rPr lang="en-US"/>
              <a:t>Click to edit Master title style</a:t>
            </a:r>
            <a:endParaRPr lang="fr-FR"/>
          </a:p>
        </p:txBody>
      </p:sp>
      <p:sp>
        <p:nvSpPr>
          <p:cNvPr id="18" name="Rectangle 17">
            <a:extLst>
              <a:ext uri="{FF2B5EF4-FFF2-40B4-BE49-F238E27FC236}">
                <a16:creationId xmlns:a16="http://schemas.microsoft.com/office/drawing/2014/main" id="{3F6EF419-237D-124A-8584-3B12A03BC435}"/>
              </a:ext>
            </a:extLst>
          </p:cNvPr>
          <p:cNvSpPr/>
          <p:nvPr userDrawn="1"/>
        </p:nvSpPr>
        <p:spPr>
          <a:xfrm>
            <a:off x="438323" y="2844877"/>
            <a:ext cx="2725637" cy="60959"/>
          </a:xfrm>
          <a:prstGeom prst="rect">
            <a:avLst/>
          </a:prstGeom>
          <a:solidFill>
            <a:srgbClr val="003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1E8E3"/>
              </a:solidFill>
              <a:effectLst/>
              <a:uLnTx/>
              <a:uFillTx/>
              <a:latin typeface="Calibri Light"/>
              <a:ea typeface="+mn-ea"/>
              <a:cs typeface="+mn-cs"/>
            </a:endParaRPr>
          </a:p>
        </p:txBody>
      </p:sp>
      <p:sp>
        <p:nvSpPr>
          <p:cNvPr id="19" name="Rectangle 18">
            <a:extLst>
              <a:ext uri="{FF2B5EF4-FFF2-40B4-BE49-F238E27FC236}">
                <a16:creationId xmlns:a16="http://schemas.microsoft.com/office/drawing/2014/main" id="{BCE2EEB3-C7D5-5D46-825E-D8B11F6C807B}"/>
              </a:ext>
            </a:extLst>
          </p:cNvPr>
          <p:cNvSpPr/>
          <p:nvPr userDrawn="1"/>
        </p:nvSpPr>
        <p:spPr>
          <a:xfrm>
            <a:off x="4722672" y="2862722"/>
            <a:ext cx="2725637" cy="60959"/>
          </a:xfrm>
          <a:prstGeom prst="rect">
            <a:avLst/>
          </a:prstGeom>
          <a:solidFill>
            <a:srgbClr val="D2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1E8E3"/>
              </a:solidFill>
              <a:effectLst/>
              <a:uLnTx/>
              <a:uFillTx/>
              <a:latin typeface="Calibri Light"/>
              <a:ea typeface="+mn-ea"/>
              <a:cs typeface="+mn-cs"/>
            </a:endParaRPr>
          </a:p>
        </p:txBody>
      </p:sp>
      <p:sp>
        <p:nvSpPr>
          <p:cNvPr id="20" name="Rectangle 19">
            <a:extLst>
              <a:ext uri="{FF2B5EF4-FFF2-40B4-BE49-F238E27FC236}">
                <a16:creationId xmlns:a16="http://schemas.microsoft.com/office/drawing/2014/main" id="{C7955803-2A87-4E4F-B46C-91577BAB4837}"/>
              </a:ext>
            </a:extLst>
          </p:cNvPr>
          <p:cNvSpPr/>
          <p:nvPr userDrawn="1"/>
        </p:nvSpPr>
        <p:spPr>
          <a:xfrm>
            <a:off x="9034563" y="2817913"/>
            <a:ext cx="2725637" cy="60959"/>
          </a:xfrm>
          <a:prstGeom prst="rect">
            <a:avLst/>
          </a:prstGeom>
          <a:solidFill>
            <a:srgbClr val="003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1E8E3"/>
              </a:solidFill>
              <a:effectLst/>
              <a:uLnTx/>
              <a:uFillTx/>
              <a:latin typeface="Calibri Light"/>
              <a:ea typeface="+mn-ea"/>
              <a:cs typeface="+mn-cs"/>
            </a:endParaRPr>
          </a:p>
        </p:txBody>
      </p:sp>
      <p:sp>
        <p:nvSpPr>
          <p:cNvPr id="21" name="Espace réservé pour une image  20"/>
          <p:cNvSpPr>
            <a:spLocks noGrp="1"/>
          </p:cNvSpPr>
          <p:nvPr>
            <p:ph type="pic" sz="quarter" idx="11"/>
          </p:nvPr>
        </p:nvSpPr>
        <p:spPr>
          <a:xfrm>
            <a:off x="438008" y="1250951"/>
            <a:ext cx="2726267" cy="1596516"/>
          </a:xfrm>
          <a:prstGeom prst="rect">
            <a:avLst/>
          </a:prstGeom>
        </p:spPr>
        <p:txBody>
          <a:bodyPr/>
          <a:lstStyle>
            <a:lvl1pPr marL="0" indent="0" algn="l">
              <a:buNone/>
              <a:defRPr sz="1333" b="0" i="0">
                <a:solidFill>
                  <a:schemeClr val="tx1">
                    <a:lumMod val="65000"/>
                    <a:lumOff val="35000"/>
                  </a:schemeClr>
                </a:solidFill>
                <a:latin typeface="+mn-lt"/>
                <a:ea typeface="Lato Light" charset="0"/>
                <a:cs typeface="Lato Light" charset="0"/>
              </a:defRPr>
            </a:lvl1pPr>
          </a:lstStyle>
          <a:p>
            <a:r>
              <a:rPr lang="en-US" dirty="0"/>
              <a:t>Click icon to add picture</a:t>
            </a:r>
            <a:endParaRPr lang="fr-FR" dirty="0"/>
          </a:p>
        </p:txBody>
      </p:sp>
      <p:sp>
        <p:nvSpPr>
          <p:cNvPr id="22" name="Espace réservé pour une image  20"/>
          <p:cNvSpPr>
            <a:spLocks noGrp="1"/>
          </p:cNvSpPr>
          <p:nvPr>
            <p:ph type="pic" sz="quarter" idx="12"/>
          </p:nvPr>
        </p:nvSpPr>
        <p:spPr>
          <a:xfrm>
            <a:off x="4728164" y="1250951"/>
            <a:ext cx="2714653" cy="1608953"/>
          </a:xfrm>
          <a:prstGeom prst="rect">
            <a:avLst/>
          </a:prstGeom>
        </p:spPr>
        <p:txBody>
          <a:bodyPr/>
          <a:lstStyle>
            <a:lvl1pPr marL="0" indent="0" algn="l">
              <a:buNone/>
              <a:defRPr sz="1333" b="0" i="0">
                <a:solidFill>
                  <a:schemeClr val="tx1">
                    <a:lumMod val="65000"/>
                    <a:lumOff val="35000"/>
                  </a:schemeClr>
                </a:solidFill>
                <a:latin typeface="+mn-lt"/>
                <a:ea typeface="Lato Light" charset="0"/>
                <a:cs typeface="Lato Light" charset="0"/>
              </a:defRPr>
            </a:lvl1pPr>
          </a:lstStyle>
          <a:p>
            <a:r>
              <a:rPr lang="en-US" dirty="0"/>
              <a:t>Click icon to add picture</a:t>
            </a:r>
            <a:endParaRPr lang="fr-FR" dirty="0"/>
          </a:p>
        </p:txBody>
      </p:sp>
      <p:sp>
        <p:nvSpPr>
          <p:cNvPr id="23" name="Espace réservé pour une image  20"/>
          <p:cNvSpPr>
            <a:spLocks noGrp="1"/>
          </p:cNvSpPr>
          <p:nvPr>
            <p:ph type="pic" sz="quarter" idx="13"/>
          </p:nvPr>
        </p:nvSpPr>
        <p:spPr>
          <a:xfrm>
            <a:off x="9034563" y="1255929"/>
            <a:ext cx="2725637" cy="1586559"/>
          </a:xfrm>
          <a:prstGeom prst="rect">
            <a:avLst/>
          </a:prstGeom>
        </p:spPr>
        <p:txBody>
          <a:bodyPr/>
          <a:lstStyle>
            <a:lvl1pPr marL="0" indent="0" algn="l">
              <a:buNone/>
              <a:defRPr sz="1333" b="0" i="0">
                <a:solidFill>
                  <a:schemeClr val="tx1">
                    <a:lumMod val="65000"/>
                    <a:lumOff val="35000"/>
                  </a:schemeClr>
                </a:solidFill>
                <a:latin typeface="+mn-lt"/>
                <a:ea typeface="Lato Light" charset="0"/>
                <a:cs typeface="Lato Light" charset="0"/>
              </a:defRPr>
            </a:lvl1pPr>
          </a:lstStyle>
          <a:p>
            <a:r>
              <a:rPr lang="en-US" dirty="0"/>
              <a:t>Click icon to add picture</a:t>
            </a:r>
            <a:endParaRPr lang="fr-FR" dirty="0"/>
          </a:p>
        </p:txBody>
      </p:sp>
      <p:sp>
        <p:nvSpPr>
          <p:cNvPr id="24" name="Espace réservé du texte 26"/>
          <p:cNvSpPr>
            <a:spLocks noGrp="1"/>
          </p:cNvSpPr>
          <p:nvPr>
            <p:ph type="body" sz="quarter" idx="14" hasCustomPrompt="1"/>
          </p:nvPr>
        </p:nvSpPr>
        <p:spPr>
          <a:xfrm>
            <a:off x="438008" y="3068443"/>
            <a:ext cx="2726267" cy="285651"/>
          </a:xfrm>
          <a:prstGeom prst="rect">
            <a:avLst/>
          </a:prstGeom>
        </p:spPr>
        <p:txBody>
          <a:bodyPr wrap="square" lIns="0" tIns="0" rIns="0" bIns="36000">
            <a:spAutoFit/>
          </a:bodyPr>
          <a:lstStyle>
            <a:lvl1pPr marL="0" indent="0" algn="ctr">
              <a:buNone/>
              <a:defRPr sz="1800" b="1" i="0">
                <a:solidFill>
                  <a:srgbClr val="00353B"/>
                </a:solidFill>
                <a:latin typeface="+mj-lt"/>
                <a:ea typeface="Lato Medium" charset="0"/>
                <a:cs typeface="Calibri" panose="020F0502020204030204" pitchFamily="34" charset="0"/>
              </a:defRPr>
            </a:lvl1pPr>
          </a:lstStyle>
          <a:p>
            <a:pPr lvl="0"/>
            <a:r>
              <a:rPr lang="fr-FR" err="1"/>
              <a:t>Caption</a:t>
            </a:r>
            <a:endParaRPr lang="fr-FR"/>
          </a:p>
        </p:txBody>
      </p:sp>
      <p:sp>
        <p:nvSpPr>
          <p:cNvPr id="25" name="Espace réservé du texte 26"/>
          <p:cNvSpPr>
            <a:spLocks noGrp="1"/>
          </p:cNvSpPr>
          <p:nvPr>
            <p:ph type="body" sz="quarter" idx="15" hasCustomPrompt="1"/>
          </p:nvPr>
        </p:nvSpPr>
        <p:spPr>
          <a:xfrm>
            <a:off x="4722553" y="3068443"/>
            <a:ext cx="2725875" cy="285651"/>
          </a:xfrm>
          <a:prstGeom prst="rect">
            <a:avLst/>
          </a:prstGeom>
        </p:spPr>
        <p:txBody>
          <a:bodyPr wrap="square" lIns="0" tIns="0" rIns="0" bIns="36000">
            <a:spAutoFit/>
          </a:bodyPr>
          <a:lstStyle>
            <a:lvl1pPr marL="0" indent="0" algn="ctr">
              <a:buNone/>
              <a:defRPr lang="fr-FR" sz="1800" b="1" i="0" kern="1200" dirty="0">
                <a:solidFill>
                  <a:srgbClr val="D22328"/>
                </a:solidFill>
                <a:latin typeface="+mj-lt"/>
                <a:ea typeface="Lato Medium" charset="0"/>
                <a:cs typeface="Calibri" panose="020F0502020204030204" pitchFamily="34" charset="0"/>
              </a:defRPr>
            </a:lvl1pPr>
          </a:lstStyle>
          <a:p>
            <a:pPr lvl="0"/>
            <a:r>
              <a:rPr lang="fr-FR" err="1"/>
              <a:t>Caption</a:t>
            </a:r>
            <a:endParaRPr lang="fr-FR"/>
          </a:p>
        </p:txBody>
      </p:sp>
      <p:sp>
        <p:nvSpPr>
          <p:cNvPr id="26" name="Espace réservé du texte 26"/>
          <p:cNvSpPr>
            <a:spLocks noGrp="1"/>
          </p:cNvSpPr>
          <p:nvPr>
            <p:ph type="body" sz="quarter" idx="16" hasCustomPrompt="1"/>
          </p:nvPr>
        </p:nvSpPr>
        <p:spPr>
          <a:xfrm>
            <a:off x="9034563" y="3048846"/>
            <a:ext cx="2725637" cy="285651"/>
          </a:xfrm>
          <a:prstGeom prst="rect">
            <a:avLst/>
          </a:prstGeom>
        </p:spPr>
        <p:txBody>
          <a:bodyPr wrap="square" lIns="0" tIns="0" rIns="0" bIns="36000">
            <a:spAutoFit/>
          </a:bodyPr>
          <a:lstStyle>
            <a:lvl1pPr marL="0" indent="0" algn="ctr" defTabSz="914377" rtl="0" eaLnBrk="1" latinLnBrk="0" hangingPunct="1">
              <a:lnSpc>
                <a:spcPct val="90000"/>
              </a:lnSpc>
              <a:spcBef>
                <a:spcPts val="1000"/>
              </a:spcBef>
              <a:buFont typeface="Arial" panose="020B0604020202020204" pitchFamily="34" charset="0"/>
              <a:buNone/>
              <a:defRPr lang="fr-FR" sz="1800" b="1" i="0" kern="1200">
                <a:solidFill>
                  <a:srgbClr val="00353B"/>
                </a:solidFill>
                <a:latin typeface="+mj-lt"/>
                <a:ea typeface="Lato Medium" charset="0"/>
                <a:cs typeface="Calibri" panose="020F0502020204030204" pitchFamily="34" charset="0"/>
              </a:defRPr>
            </a:lvl1pPr>
          </a:lstStyle>
          <a:p>
            <a:pPr marL="0" lvl="0" indent="0" algn="ctr" defTabSz="914377" rtl="0" eaLnBrk="1" latinLnBrk="0" hangingPunct="1">
              <a:lnSpc>
                <a:spcPct val="90000"/>
              </a:lnSpc>
              <a:spcBef>
                <a:spcPts val="1000"/>
              </a:spcBef>
              <a:buFont typeface="Arial" panose="020B0604020202020204" pitchFamily="34" charset="0"/>
              <a:buNone/>
            </a:pPr>
            <a:r>
              <a:rPr lang="fr-FR" err="1"/>
              <a:t>Caption</a:t>
            </a:r>
            <a:endParaRPr lang="fr-FR"/>
          </a:p>
        </p:txBody>
      </p:sp>
      <p:sp>
        <p:nvSpPr>
          <p:cNvPr id="27" name="Rectangle 26">
            <a:extLst>
              <a:ext uri="{FF2B5EF4-FFF2-40B4-BE49-F238E27FC236}">
                <a16:creationId xmlns:a16="http://schemas.microsoft.com/office/drawing/2014/main" id="{3F6EF419-237D-124A-8584-3B12A03BC435}"/>
              </a:ext>
            </a:extLst>
          </p:cNvPr>
          <p:cNvSpPr/>
          <p:nvPr userDrawn="1"/>
        </p:nvSpPr>
        <p:spPr>
          <a:xfrm>
            <a:off x="438323" y="5780350"/>
            <a:ext cx="2725637" cy="60959"/>
          </a:xfrm>
          <a:prstGeom prst="rect">
            <a:avLst/>
          </a:prstGeom>
          <a:solidFill>
            <a:srgbClr val="003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1E8E3"/>
              </a:solidFill>
              <a:effectLst/>
              <a:uLnTx/>
              <a:uFillTx/>
              <a:latin typeface="Calibri Light"/>
              <a:ea typeface="+mn-ea"/>
              <a:cs typeface="+mn-cs"/>
            </a:endParaRPr>
          </a:p>
        </p:txBody>
      </p:sp>
      <p:sp>
        <p:nvSpPr>
          <p:cNvPr id="28" name="Espace réservé pour une image  20"/>
          <p:cNvSpPr>
            <a:spLocks noGrp="1"/>
          </p:cNvSpPr>
          <p:nvPr>
            <p:ph type="pic" sz="quarter" idx="17"/>
          </p:nvPr>
        </p:nvSpPr>
        <p:spPr>
          <a:xfrm>
            <a:off x="438008" y="4186425"/>
            <a:ext cx="2726267" cy="1596516"/>
          </a:xfrm>
          <a:prstGeom prst="rect">
            <a:avLst/>
          </a:prstGeom>
        </p:spPr>
        <p:txBody>
          <a:bodyPr/>
          <a:lstStyle>
            <a:lvl1pPr marL="0" indent="0" algn="l">
              <a:buNone/>
              <a:defRPr sz="1333" b="0" i="0">
                <a:solidFill>
                  <a:schemeClr val="tx1">
                    <a:lumMod val="65000"/>
                    <a:lumOff val="35000"/>
                  </a:schemeClr>
                </a:solidFill>
                <a:latin typeface="+mn-lt"/>
                <a:ea typeface="Lato Light" charset="0"/>
                <a:cs typeface="Lato Light" charset="0"/>
              </a:defRPr>
            </a:lvl1pPr>
          </a:lstStyle>
          <a:p>
            <a:r>
              <a:rPr lang="en-US" dirty="0"/>
              <a:t>Click icon to add picture</a:t>
            </a:r>
            <a:endParaRPr lang="fr-FR" dirty="0"/>
          </a:p>
        </p:txBody>
      </p:sp>
      <p:sp>
        <p:nvSpPr>
          <p:cNvPr id="29" name="Espace réservé du texte 26"/>
          <p:cNvSpPr>
            <a:spLocks noGrp="1"/>
          </p:cNvSpPr>
          <p:nvPr>
            <p:ph type="body" sz="quarter" idx="18" hasCustomPrompt="1"/>
          </p:nvPr>
        </p:nvSpPr>
        <p:spPr>
          <a:xfrm>
            <a:off x="438008" y="6003917"/>
            <a:ext cx="2726267" cy="285651"/>
          </a:xfrm>
          <a:prstGeom prst="rect">
            <a:avLst/>
          </a:prstGeom>
        </p:spPr>
        <p:txBody>
          <a:bodyPr wrap="square" lIns="0" tIns="0" rIns="0" bIns="36000">
            <a:spAutoFit/>
          </a:bodyPr>
          <a:lstStyle>
            <a:lvl1pPr marL="0" indent="0" algn="ctr">
              <a:buNone/>
              <a:defRPr lang="fr-FR" sz="1800" b="1" i="0" kern="1200" dirty="0">
                <a:solidFill>
                  <a:srgbClr val="00353B"/>
                </a:solidFill>
                <a:latin typeface="+mj-lt"/>
                <a:ea typeface="Lato Medium" charset="0"/>
                <a:cs typeface="Calibri" panose="020F0502020204030204" pitchFamily="34" charset="0"/>
              </a:defRPr>
            </a:lvl1pPr>
          </a:lstStyle>
          <a:p>
            <a:pPr lvl="0"/>
            <a:r>
              <a:rPr lang="fr-FR" err="1"/>
              <a:t>Caption</a:t>
            </a:r>
            <a:endParaRPr lang="fr-FR"/>
          </a:p>
        </p:txBody>
      </p:sp>
      <p:sp>
        <p:nvSpPr>
          <p:cNvPr id="30" name="Rectangle 29">
            <a:extLst>
              <a:ext uri="{FF2B5EF4-FFF2-40B4-BE49-F238E27FC236}">
                <a16:creationId xmlns:a16="http://schemas.microsoft.com/office/drawing/2014/main" id="{BCE2EEB3-C7D5-5D46-825E-D8B11F6C807B}"/>
              </a:ext>
            </a:extLst>
          </p:cNvPr>
          <p:cNvSpPr/>
          <p:nvPr userDrawn="1"/>
        </p:nvSpPr>
        <p:spPr>
          <a:xfrm>
            <a:off x="4722672" y="5798195"/>
            <a:ext cx="2725637" cy="60959"/>
          </a:xfrm>
          <a:prstGeom prst="rect">
            <a:avLst/>
          </a:prstGeom>
          <a:solidFill>
            <a:srgbClr val="D2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1E8E3"/>
              </a:solidFill>
              <a:effectLst/>
              <a:uLnTx/>
              <a:uFillTx/>
              <a:latin typeface="Calibri Light"/>
              <a:ea typeface="+mn-ea"/>
              <a:cs typeface="+mn-cs"/>
            </a:endParaRPr>
          </a:p>
        </p:txBody>
      </p:sp>
      <p:sp>
        <p:nvSpPr>
          <p:cNvPr id="31" name="Espace réservé pour une image  20"/>
          <p:cNvSpPr>
            <a:spLocks noGrp="1"/>
          </p:cNvSpPr>
          <p:nvPr>
            <p:ph type="pic" sz="quarter" idx="19"/>
          </p:nvPr>
        </p:nvSpPr>
        <p:spPr>
          <a:xfrm>
            <a:off x="4728164" y="4186425"/>
            <a:ext cx="2714653" cy="1608953"/>
          </a:xfrm>
          <a:prstGeom prst="rect">
            <a:avLst/>
          </a:prstGeom>
        </p:spPr>
        <p:txBody>
          <a:bodyPr/>
          <a:lstStyle>
            <a:lvl1pPr marL="0" indent="0" algn="l">
              <a:buNone/>
              <a:defRPr sz="1333" b="0" i="0">
                <a:solidFill>
                  <a:schemeClr val="tx1">
                    <a:lumMod val="65000"/>
                    <a:lumOff val="35000"/>
                  </a:schemeClr>
                </a:solidFill>
                <a:latin typeface="+mn-lt"/>
                <a:ea typeface="Lato Light" charset="0"/>
                <a:cs typeface="Lato Light" charset="0"/>
              </a:defRPr>
            </a:lvl1pPr>
          </a:lstStyle>
          <a:p>
            <a:r>
              <a:rPr lang="en-US" dirty="0"/>
              <a:t>Click icon to add picture</a:t>
            </a:r>
            <a:endParaRPr lang="fr-FR" dirty="0"/>
          </a:p>
        </p:txBody>
      </p:sp>
      <p:sp>
        <p:nvSpPr>
          <p:cNvPr id="32" name="Espace réservé du texte 26"/>
          <p:cNvSpPr>
            <a:spLocks noGrp="1"/>
          </p:cNvSpPr>
          <p:nvPr>
            <p:ph type="body" sz="quarter" idx="20" hasCustomPrompt="1"/>
          </p:nvPr>
        </p:nvSpPr>
        <p:spPr>
          <a:xfrm>
            <a:off x="4722553" y="6003917"/>
            <a:ext cx="2725875" cy="285651"/>
          </a:xfrm>
          <a:prstGeom prst="rect">
            <a:avLst/>
          </a:prstGeom>
        </p:spPr>
        <p:txBody>
          <a:bodyPr wrap="square" lIns="0" tIns="0" rIns="0" bIns="36000">
            <a:spAutoFit/>
          </a:bodyPr>
          <a:lstStyle>
            <a:lvl1pPr marL="0" indent="0" algn="ctr" defTabSz="914377" rtl="0" eaLnBrk="1" latinLnBrk="0" hangingPunct="1">
              <a:lnSpc>
                <a:spcPct val="90000"/>
              </a:lnSpc>
              <a:spcBef>
                <a:spcPts val="1000"/>
              </a:spcBef>
              <a:buFont typeface="Arial" panose="020B0604020202020204" pitchFamily="34" charset="0"/>
              <a:buNone/>
              <a:defRPr lang="fr-FR" sz="1800" b="1" i="0" kern="1200" dirty="0">
                <a:solidFill>
                  <a:srgbClr val="D22328"/>
                </a:solidFill>
                <a:latin typeface="+mj-lt"/>
                <a:ea typeface="Lato Medium" charset="0"/>
                <a:cs typeface="Calibri" panose="020F0502020204030204" pitchFamily="34" charset="0"/>
              </a:defRPr>
            </a:lvl1pPr>
          </a:lstStyle>
          <a:p>
            <a:pPr marL="0" lvl="0" indent="0" algn="ctr" defTabSz="914377" rtl="0" eaLnBrk="1" latinLnBrk="0" hangingPunct="1">
              <a:lnSpc>
                <a:spcPct val="90000"/>
              </a:lnSpc>
              <a:spcBef>
                <a:spcPts val="1000"/>
              </a:spcBef>
              <a:buFont typeface="Arial" panose="020B0604020202020204" pitchFamily="34" charset="0"/>
              <a:buNone/>
            </a:pPr>
            <a:r>
              <a:rPr lang="fr-FR" err="1"/>
              <a:t>Caption</a:t>
            </a:r>
            <a:endParaRPr lang="fr-FR"/>
          </a:p>
        </p:txBody>
      </p:sp>
      <p:sp>
        <p:nvSpPr>
          <p:cNvPr id="33" name="Rectangle 32">
            <a:extLst>
              <a:ext uri="{FF2B5EF4-FFF2-40B4-BE49-F238E27FC236}">
                <a16:creationId xmlns:a16="http://schemas.microsoft.com/office/drawing/2014/main" id="{C7955803-2A87-4E4F-B46C-91577BAB4837}"/>
              </a:ext>
            </a:extLst>
          </p:cNvPr>
          <p:cNvSpPr/>
          <p:nvPr userDrawn="1"/>
        </p:nvSpPr>
        <p:spPr>
          <a:xfrm>
            <a:off x="9034563" y="5755775"/>
            <a:ext cx="2725637" cy="60959"/>
          </a:xfrm>
          <a:prstGeom prst="rect">
            <a:avLst/>
          </a:prstGeom>
          <a:solidFill>
            <a:srgbClr val="003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1E8E3"/>
              </a:solidFill>
              <a:effectLst/>
              <a:uLnTx/>
              <a:uFillTx/>
              <a:latin typeface="Calibri Light"/>
              <a:ea typeface="+mn-ea"/>
              <a:cs typeface="+mn-cs"/>
            </a:endParaRPr>
          </a:p>
        </p:txBody>
      </p:sp>
      <p:sp>
        <p:nvSpPr>
          <p:cNvPr id="34" name="Espace réservé pour une image  20"/>
          <p:cNvSpPr>
            <a:spLocks noGrp="1"/>
          </p:cNvSpPr>
          <p:nvPr>
            <p:ph type="pic" sz="quarter" idx="21"/>
          </p:nvPr>
        </p:nvSpPr>
        <p:spPr>
          <a:xfrm>
            <a:off x="9034563" y="4193791"/>
            <a:ext cx="2725637" cy="1586559"/>
          </a:xfrm>
          <a:prstGeom prst="rect">
            <a:avLst/>
          </a:prstGeom>
        </p:spPr>
        <p:txBody>
          <a:bodyPr/>
          <a:lstStyle>
            <a:lvl1pPr marL="0" indent="0" algn="l">
              <a:buNone/>
              <a:defRPr sz="1333" b="0" i="0">
                <a:solidFill>
                  <a:schemeClr val="tx1">
                    <a:lumMod val="65000"/>
                    <a:lumOff val="35000"/>
                  </a:schemeClr>
                </a:solidFill>
                <a:latin typeface="+mn-lt"/>
                <a:ea typeface="Lato Light" charset="0"/>
                <a:cs typeface="Lato Light" charset="0"/>
              </a:defRPr>
            </a:lvl1pPr>
          </a:lstStyle>
          <a:p>
            <a:r>
              <a:rPr lang="en-US" dirty="0"/>
              <a:t>Click icon to add picture</a:t>
            </a:r>
            <a:endParaRPr lang="fr-FR" dirty="0"/>
          </a:p>
        </p:txBody>
      </p:sp>
      <p:sp>
        <p:nvSpPr>
          <p:cNvPr id="35" name="Espace réservé du texte 26"/>
          <p:cNvSpPr>
            <a:spLocks noGrp="1"/>
          </p:cNvSpPr>
          <p:nvPr>
            <p:ph type="body" sz="quarter" idx="22" hasCustomPrompt="1"/>
          </p:nvPr>
        </p:nvSpPr>
        <p:spPr>
          <a:xfrm>
            <a:off x="9034563" y="5986709"/>
            <a:ext cx="2725637" cy="285651"/>
          </a:xfrm>
          <a:prstGeom prst="rect">
            <a:avLst/>
          </a:prstGeom>
        </p:spPr>
        <p:txBody>
          <a:bodyPr wrap="square" lIns="0" tIns="0" rIns="0" bIns="36000">
            <a:spAutoFit/>
          </a:bodyPr>
          <a:lstStyle>
            <a:lvl1pPr marL="0" indent="0" algn="ctr" defTabSz="914377" rtl="0" eaLnBrk="1" latinLnBrk="0" hangingPunct="1">
              <a:lnSpc>
                <a:spcPct val="90000"/>
              </a:lnSpc>
              <a:spcBef>
                <a:spcPts val="1000"/>
              </a:spcBef>
              <a:buFont typeface="Arial" panose="020B0604020202020204" pitchFamily="34" charset="0"/>
              <a:buNone/>
              <a:defRPr lang="fr-FR" sz="1800" b="1" i="0" kern="1200" dirty="0">
                <a:solidFill>
                  <a:srgbClr val="00353B"/>
                </a:solidFill>
                <a:latin typeface="+mj-lt"/>
                <a:ea typeface="Lato Medium" charset="0"/>
                <a:cs typeface="Calibri" panose="020F0502020204030204" pitchFamily="34" charset="0"/>
              </a:defRPr>
            </a:lvl1pPr>
          </a:lstStyle>
          <a:p>
            <a:pPr marL="0" lvl="0" indent="0" algn="ctr" defTabSz="914377" rtl="0" eaLnBrk="1" latinLnBrk="0" hangingPunct="1">
              <a:lnSpc>
                <a:spcPct val="90000"/>
              </a:lnSpc>
              <a:spcBef>
                <a:spcPts val="1000"/>
              </a:spcBef>
              <a:buFont typeface="Arial" panose="020B0604020202020204" pitchFamily="34" charset="0"/>
              <a:buNone/>
            </a:pPr>
            <a:r>
              <a:rPr lang="fr-FR" err="1"/>
              <a:t>Caption</a:t>
            </a:r>
            <a:endParaRPr lang="fr-FR"/>
          </a:p>
        </p:txBody>
      </p:sp>
      <p:sp>
        <p:nvSpPr>
          <p:cNvPr id="4" name="Espace réservé du numéro de diapositive 3"/>
          <p:cNvSpPr>
            <a:spLocks noGrp="1"/>
          </p:cNvSpPr>
          <p:nvPr>
            <p:ph type="sldNum" sz="quarter" idx="2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36" name="Footer Placeholder 3">
            <a:extLst>
              <a:ext uri="{FF2B5EF4-FFF2-40B4-BE49-F238E27FC236}">
                <a16:creationId xmlns:a16="http://schemas.microsoft.com/office/drawing/2014/main" id="{7BA09A20-1585-40F6-8085-78A8B612CC5D}"/>
              </a:ext>
            </a:extLst>
          </p:cNvPr>
          <p:cNvSpPr>
            <a:spLocks noGrp="1"/>
          </p:cNvSpPr>
          <p:nvPr>
            <p:ph type="ftr" sz="quarter" idx="3"/>
          </p:nvPr>
        </p:nvSpPr>
        <p:spPr>
          <a:xfrm>
            <a:off x="3218880" y="6599479"/>
            <a:ext cx="5753593" cy="279400"/>
          </a:xfrm>
          <a:prstGeom prst="rect">
            <a:avLst/>
          </a:prstGeom>
        </p:spPr>
        <p:txBody>
          <a:bodyPr vert="horz" lIns="91440" tIns="45720" rIns="91440" bIns="45720" rtlCol="0" anchor="ctr"/>
          <a:lstStyle>
            <a:lvl1pPr algn="ctr">
              <a:defRPr sz="1200">
                <a:solidFill>
                  <a:srgbClr val="FFFFFF"/>
                </a:solidFill>
              </a:defRPr>
            </a:lvl1pPr>
          </a:lstStyle>
          <a:p>
            <a:r>
              <a:rPr lang="en-GB" dirty="0"/>
              <a:t>Doncaster Social Prescribing Engagement Report</a:t>
            </a:r>
          </a:p>
        </p:txBody>
      </p:sp>
    </p:spTree>
    <p:extLst>
      <p:ext uri="{BB962C8B-B14F-4D97-AF65-F5344CB8AC3E}">
        <p14:creationId xmlns:p14="http://schemas.microsoft.com/office/powerpoint/2010/main" val="39984962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Gallery 2">
    <p:spTree>
      <p:nvGrpSpPr>
        <p:cNvPr id="1" name=""/>
        <p:cNvGrpSpPr/>
        <p:nvPr/>
      </p:nvGrpSpPr>
      <p:grpSpPr>
        <a:xfrm>
          <a:off x="0" y="0"/>
          <a:ext cx="0" cy="0"/>
          <a:chOff x="0" y="0"/>
          <a:chExt cx="0" cy="0"/>
        </a:xfrm>
      </p:grpSpPr>
      <p:sp>
        <p:nvSpPr>
          <p:cNvPr id="21" name="Espace réservé pour une image  20"/>
          <p:cNvSpPr>
            <a:spLocks noGrp="1"/>
          </p:cNvSpPr>
          <p:nvPr>
            <p:ph type="pic" sz="quarter" idx="11"/>
          </p:nvPr>
        </p:nvSpPr>
        <p:spPr>
          <a:xfrm>
            <a:off x="3352297" y="1252685"/>
            <a:ext cx="2664000" cy="1596516"/>
          </a:xfrm>
          <a:prstGeom prst="rect">
            <a:avLst/>
          </a:prstGeom>
        </p:spPr>
        <p:txBody>
          <a:bodyPr/>
          <a:lstStyle>
            <a:lvl1pPr marL="0" indent="0" algn="l">
              <a:buNone/>
              <a:defRPr sz="1333" b="0" i="0">
                <a:solidFill>
                  <a:schemeClr val="tx1">
                    <a:lumMod val="65000"/>
                    <a:lumOff val="35000"/>
                  </a:schemeClr>
                </a:solidFill>
                <a:latin typeface="+mn-lt"/>
                <a:ea typeface="Lato Light" charset="0"/>
                <a:cs typeface="Lato Light" charset="0"/>
              </a:defRPr>
            </a:lvl1pPr>
          </a:lstStyle>
          <a:p>
            <a:r>
              <a:rPr lang="en-US" dirty="0"/>
              <a:t>Click icon to add picture</a:t>
            </a:r>
            <a:endParaRPr lang="fr-FR" dirty="0"/>
          </a:p>
        </p:txBody>
      </p:sp>
      <p:sp>
        <p:nvSpPr>
          <p:cNvPr id="22" name="Espace réservé pour une image  20"/>
          <p:cNvSpPr>
            <a:spLocks noGrp="1"/>
          </p:cNvSpPr>
          <p:nvPr>
            <p:ph type="pic" sz="quarter" idx="12"/>
          </p:nvPr>
        </p:nvSpPr>
        <p:spPr>
          <a:xfrm>
            <a:off x="6247981" y="1240248"/>
            <a:ext cx="2664000" cy="1608953"/>
          </a:xfrm>
          <a:prstGeom prst="rect">
            <a:avLst/>
          </a:prstGeom>
        </p:spPr>
        <p:txBody>
          <a:bodyPr/>
          <a:lstStyle>
            <a:lvl1pPr marL="0" indent="0" algn="l">
              <a:buNone/>
              <a:defRPr sz="1333" b="0" i="0">
                <a:solidFill>
                  <a:schemeClr val="tx1">
                    <a:lumMod val="65000"/>
                    <a:lumOff val="35000"/>
                  </a:schemeClr>
                </a:solidFill>
                <a:latin typeface="+mn-lt"/>
                <a:ea typeface="Lato Light" charset="0"/>
                <a:cs typeface="Lato Light" charset="0"/>
              </a:defRPr>
            </a:lvl1pPr>
          </a:lstStyle>
          <a:p>
            <a:r>
              <a:rPr lang="en-US" dirty="0"/>
              <a:t>Click icon to add picture</a:t>
            </a:r>
            <a:endParaRPr lang="fr-FR" dirty="0"/>
          </a:p>
        </p:txBody>
      </p:sp>
      <p:sp>
        <p:nvSpPr>
          <p:cNvPr id="23" name="Espace réservé pour une image  20"/>
          <p:cNvSpPr>
            <a:spLocks noGrp="1"/>
          </p:cNvSpPr>
          <p:nvPr>
            <p:ph type="pic" sz="quarter" idx="13"/>
          </p:nvPr>
        </p:nvSpPr>
        <p:spPr>
          <a:xfrm>
            <a:off x="9159354" y="1262642"/>
            <a:ext cx="2664000" cy="1586559"/>
          </a:xfrm>
          <a:prstGeom prst="rect">
            <a:avLst/>
          </a:prstGeom>
        </p:spPr>
        <p:txBody>
          <a:bodyPr/>
          <a:lstStyle>
            <a:lvl1pPr marL="0" indent="0" algn="l">
              <a:buNone/>
              <a:defRPr sz="1333" b="0" i="0">
                <a:solidFill>
                  <a:schemeClr val="tx1">
                    <a:lumMod val="65000"/>
                    <a:lumOff val="35000"/>
                  </a:schemeClr>
                </a:solidFill>
                <a:latin typeface="+mn-lt"/>
                <a:ea typeface="Lato Light" charset="0"/>
                <a:cs typeface="Lato Light" charset="0"/>
              </a:defRPr>
            </a:lvl1pPr>
          </a:lstStyle>
          <a:p>
            <a:r>
              <a:rPr lang="en-US" dirty="0"/>
              <a:t>Click icon to add picture</a:t>
            </a:r>
            <a:endParaRPr lang="fr-FR" dirty="0"/>
          </a:p>
        </p:txBody>
      </p:sp>
      <p:sp>
        <p:nvSpPr>
          <p:cNvPr id="42" name="Espace réservé pour une image  20">
            <a:extLst>
              <a:ext uri="{FF2B5EF4-FFF2-40B4-BE49-F238E27FC236}">
                <a16:creationId xmlns:a16="http://schemas.microsoft.com/office/drawing/2014/main" id="{50FA7D50-FE4E-4AE7-9782-C4F0A75B3242}"/>
              </a:ext>
            </a:extLst>
          </p:cNvPr>
          <p:cNvSpPr>
            <a:spLocks noGrp="1"/>
          </p:cNvSpPr>
          <p:nvPr>
            <p:ph type="pic" sz="quarter" idx="28"/>
          </p:nvPr>
        </p:nvSpPr>
        <p:spPr>
          <a:xfrm>
            <a:off x="436859" y="1252685"/>
            <a:ext cx="2664000" cy="1596516"/>
          </a:xfrm>
          <a:prstGeom prst="rect">
            <a:avLst/>
          </a:prstGeom>
        </p:spPr>
        <p:txBody>
          <a:bodyPr/>
          <a:lstStyle>
            <a:lvl1pPr marL="0" indent="0" algn="l">
              <a:buNone/>
              <a:defRPr sz="1333" b="0" i="0">
                <a:solidFill>
                  <a:schemeClr val="tx1">
                    <a:lumMod val="65000"/>
                    <a:lumOff val="35000"/>
                  </a:schemeClr>
                </a:solidFill>
                <a:latin typeface="+mn-lt"/>
                <a:ea typeface="Lato Light" charset="0"/>
                <a:cs typeface="Lato Light" charset="0"/>
              </a:defRPr>
            </a:lvl1pPr>
          </a:lstStyle>
          <a:p>
            <a:r>
              <a:rPr lang="en-US" dirty="0"/>
              <a:t>Click icon to add picture</a:t>
            </a:r>
            <a:endParaRPr lang="fr-FR" dirty="0"/>
          </a:p>
        </p:txBody>
      </p:sp>
      <p:sp>
        <p:nvSpPr>
          <p:cNvPr id="28" name="Espace réservé pour une image  20"/>
          <p:cNvSpPr>
            <a:spLocks noGrp="1"/>
          </p:cNvSpPr>
          <p:nvPr>
            <p:ph type="pic" sz="quarter" idx="17"/>
          </p:nvPr>
        </p:nvSpPr>
        <p:spPr>
          <a:xfrm>
            <a:off x="3341008" y="3961356"/>
            <a:ext cx="2664000" cy="1596516"/>
          </a:xfrm>
          <a:prstGeom prst="rect">
            <a:avLst/>
          </a:prstGeom>
        </p:spPr>
        <p:txBody>
          <a:bodyPr/>
          <a:lstStyle>
            <a:lvl1pPr marL="0" indent="0" algn="l">
              <a:buNone/>
              <a:defRPr sz="1333" b="0" i="0">
                <a:solidFill>
                  <a:schemeClr val="tx1">
                    <a:lumMod val="65000"/>
                    <a:lumOff val="35000"/>
                  </a:schemeClr>
                </a:solidFill>
                <a:latin typeface="+mn-lt"/>
                <a:ea typeface="Lato Light" charset="0"/>
                <a:cs typeface="Lato Light" charset="0"/>
              </a:defRPr>
            </a:lvl1pPr>
          </a:lstStyle>
          <a:p>
            <a:r>
              <a:rPr lang="en-US" dirty="0"/>
              <a:t>Click icon to add picture</a:t>
            </a:r>
            <a:endParaRPr lang="fr-FR" dirty="0"/>
          </a:p>
        </p:txBody>
      </p:sp>
      <p:sp>
        <p:nvSpPr>
          <p:cNvPr id="31" name="Espace réservé pour une image  20"/>
          <p:cNvSpPr>
            <a:spLocks noGrp="1"/>
          </p:cNvSpPr>
          <p:nvPr>
            <p:ph type="pic" sz="quarter" idx="19"/>
          </p:nvPr>
        </p:nvSpPr>
        <p:spPr>
          <a:xfrm>
            <a:off x="6236692" y="3948919"/>
            <a:ext cx="2664000" cy="1608953"/>
          </a:xfrm>
          <a:prstGeom prst="rect">
            <a:avLst/>
          </a:prstGeom>
        </p:spPr>
        <p:txBody>
          <a:bodyPr/>
          <a:lstStyle>
            <a:lvl1pPr marL="0" indent="0" algn="l">
              <a:buNone/>
              <a:defRPr sz="1333" b="0" i="0">
                <a:solidFill>
                  <a:schemeClr val="tx1">
                    <a:lumMod val="65000"/>
                    <a:lumOff val="35000"/>
                  </a:schemeClr>
                </a:solidFill>
                <a:latin typeface="+mn-lt"/>
                <a:ea typeface="Lato Light" charset="0"/>
                <a:cs typeface="Lato Light" charset="0"/>
              </a:defRPr>
            </a:lvl1pPr>
          </a:lstStyle>
          <a:p>
            <a:r>
              <a:rPr lang="en-US" dirty="0"/>
              <a:t>Click icon to add picture</a:t>
            </a:r>
            <a:endParaRPr lang="fr-FR" dirty="0"/>
          </a:p>
        </p:txBody>
      </p:sp>
      <p:sp>
        <p:nvSpPr>
          <p:cNvPr id="34" name="Espace réservé pour une image  20"/>
          <p:cNvSpPr>
            <a:spLocks noGrp="1"/>
          </p:cNvSpPr>
          <p:nvPr>
            <p:ph type="pic" sz="quarter" idx="21"/>
          </p:nvPr>
        </p:nvSpPr>
        <p:spPr>
          <a:xfrm>
            <a:off x="9148065" y="3971313"/>
            <a:ext cx="2664000" cy="1586559"/>
          </a:xfrm>
          <a:prstGeom prst="rect">
            <a:avLst/>
          </a:prstGeom>
        </p:spPr>
        <p:txBody>
          <a:bodyPr/>
          <a:lstStyle>
            <a:lvl1pPr marL="0" indent="0" algn="l">
              <a:buNone/>
              <a:defRPr sz="1333" b="0" i="0">
                <a:solidFill>
                  <a:schemeClr val="tx1">
                    <a:lumMod val="65000"/>
                    <a:lumOff val="35000"/>
                  </a:schemeClr>
                </a:solidFill>
                <a:latin typeface="+mn-lt"/>
                <a:ea typeface="Lato Light" charset="0"/>
                <a:cs typeface="Lato Light" charset="0"/>
              </a:defRPr>
            </a:lvl1pPr>
          </a:lstStyle>
          <a:p>
            <a:r>
              <a:rPr lang="en-US" dirty="0"/>
              <a:t>Click icon to add picture</a:t>
            </a:r>
            <a:endParaRPr lang="fr-FR" dirty="0"/>
          </a:p>
        </p:txBody>
      </p:sp>
      <p:sp>
        <p:nvSpPr>
          <p:cNvPr id="40" name="Espace réservé pour une image  20">
            <a:extLst>
              <a:ext uri="{FF2B5EF4-FFF2-40B4-BE49-F238E27FC236}">
                <a16:creationId xmlns:a16="http://schemas.microsoft.com/office/drawing/2014/main" id="{CE5AB9F6-2779-4DC6-A003-8A94EA3F8361}"/>
              </a:ext>
            </a:extLst>
          </p:cNvPr>
          <p:cNvSpPr>
            <a:spLocks noGrp="1"/>
          </p:cNvSpPr>
          <p:nvPr>
            <p:ph type="pic" sz="quarter" idx="26"/>
          </p:nvPr>
        </p:nvSpPr>
        <p:spPr>
          <a:xfrm>
            <a:off x="431799" y="3961356"/>
            <a:ext cx="2664000" cy="1596516"/>
          </a:xfrm>
          <a:prstGeom prst="rect">
            <a:avLst/>
          </a:prstGeom>
        </p:spPr>
        <p:txBody>
          <a:bodyPr/>
          <a:lstStyle>
            <a:lvl1pPr marL="0" indent="0" algn="l">
              <a:buNone/>
              <a:defRPr sz="1333" b="0" i="0">
                <a:solidFill>
                  <a:schemeClr val="tx1">
                    <a:lumMod val="65000"/>
                    <a:lumOff val="35000"/>
                  </a:schemeClr>
                </a:solidFill>
                <a:latin typeface="+mn-lt"/>
                <a:ea typeface="Lato Light" charset="0"/>
                <a:cs typeface="Lato Light" charset="0"/>
              </a:defRPr>
            </a:lvl1pPr>
          </a:lstStyle>
          <a:p>
            <a:r>
              <a:rPr lang="en-US" dirty="0"/>
              <a:t>Click icon to add picture</a:t>
            </a:r>
            <a:endParaRPr lang="fr-FR" dirty="0"/>
          </a:p>
        </p:txBody>
      </p:sp>
      <p:sp>
        <p:nvSpPr>
          <p:cNvPr id="2" name="Titre 1"/>
          <p:cNvSpPr>
            <a:spLocks noGrp="1"/>
          </p:cNvSpPr>
          <p:nvPr>
            <p:ph type="title"/>
          </p:nvPr>
        </p:nvSpPr>
        <p:spPr>
          <a:xfrm>
            <a:off x="431800" y="357717"/>
            <a:ext cx="11328400" cy="1192058"/>
          </a:xfrm>
        </p:spPr>
        <p:txBody>
          <a:bodyPr/>
          <a:lstStyle>
            <a:lvl1pPr>
              <a:lnSpc>
                <a:spcPct val="80000"/>
              </a:lnSpc>
              <a:defRPr/>
            </a:lvl1pPr>
          </a:lstStyle>
          <a:p>
            <a:r>
              <a:rPr lang="en-US"/>
              <a:t>Click to edit Master title style</a:t>
            </a:r>
            <a:endParaRPr lang="fr-FR"/>
          </a:p>
        </p:txBody>
      </p:sp>
      <p:sp>
        <p:nvSpPr>
          <p:cNvPr id="18" name="Rectangle 17">
            <a:extLst>
              <a:ext uri="{FF2B5EF4-FFF2-40B4-BE49-F238E27FC236}">
                <a16:creationId xmlns:a16="http://schemas.microsoft.com/office/drawing/2014/main" id="{3F6EF419-237D-124A-8584-3B12A03BC435}"/>
              </a:ext>
            </a:extLst>
          </p:cNvPr>
          <p:cNvSpPr/>
          <p:nvPr userDrawn="1"/>
        </p:nvSpPr>
        <p:spPr>
          <a:xfrm>
            <a:off x="3352544" y="2844442"/>
            <a:ext cx="2664000" cy="60959"/>
          </a:xfrm>
          <a:prstGeom prst="rect">
            <a:avLst/>
          </a:prstGeom>
          <a:solidFill>
            <a:srgbClr val="003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1E8E3"/>
              </a:solidFill>
              <a:effectLst/>
              <a:uLnTx/>
              <a:uFillTx/>
              <a:latin typeface="Calibri Light"/>
              <a:ea typeface="+mn-ea"/>
              <a:cs typeface="+mn-cs"/>
            </a:endParaRPr>
          </a:p>
        </p:txBody>
      </p:sp>
      <p:sp>
        <p:nvSpPr>
          <p:cNvPr id="19" name="Rectangle 18">
            <a:extLst>
              <a:ext uri="{FF2B5EF4-FFF2-40B4-BE49-F238E27FC236}">
                <a16:creationId xmlns:a16="http://schemas.microsoft.com/office/drawing/2014/main" id="{BCE2EEB3-C7D5-5D46-825E-D8B11F6C807B}"/>
              </a:ext>
            </a:extLst>
          </p:cNvPr>
          <p:cNvSpPr/>
          <p:nvPr userDrawn="1"/>
        </p:nvSpPr>
        <p:spPr>
          <a:xfrm>
            <a:off x="6243684" y="2844442"/>
            <a:ext cx="2664000" cy="60959"/>
          </a:xfrm>
          <a:prstGeom prst="rect">
            <a:avLst/>
          </a:prstGeom>
          <a:solidFill>
            <a:srgbClr val="003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1E8E3"/>
              </a:solidFill>
              <a:effectLst/>
              <a:uLnTx/>
              <a:uFillTx/>
              <a:latin typeface="Calibri Light"/>
              <a:ea typeface="+mn-ea"/>
              <a:cs typeface="+mn-cs"/>
            </a:endParaRPr>
          </a:p>
        </p:txBody>
      </p:sp>
      <p:sp>
        <p:nvSpPr>
          <p:cNvPr id="20" name="Rectangle 19">
            <a:extLst>
              <a:ext uri="{FF2B5EF4-FFF2-40B4-BE49-F238E27FC236}">
                <a16:creationId xmlns:a16="http://schemas.microsoft.com/office/drawing/2014/main" id="{C7955803-2A87-4E4F-B46C-91577BAB4837}"/>
              </a:ext>
            </a:extLst>
          </p:cNvPr>
          <p:cNvSpPr/>
          <p:nvPr userDrawn="1"/>
        </p:nvSpPr>
        <p:spPr>
          <a:xfrm>
            <a:off x="9159354" y="2844442"/>
            <a:ext cx="2664000" cy="60959"/>
          </a:xfrm>
          <a:prstGeom prst="rect">
            <a:avLst/>
          </a:prstGeom>
          <a:solidFill>
            <a:srgbClr val="003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1E8E3"/>
              </a:solidFill>
              <a:effectLst/>
              <a:uLnTx/>
              <a:uFillTx/>
              <a:latin typeface="Calibri Light"/>
              <a:ea typeface="+mn-ea"/>
              <a:cs typeface="+mn-cs"/>
            </a:endParaRPr>
          </a:p>
        </p:txBody>
      </p:sp>
      <p:sp>
        <p:nvSpPr>
          <p:cNvPr id="24" name="Espace réservé du texte 26"/>
          <p:cNvSpPr>
            <a:spLocks noGrp="1"/>
          </p:cNvSpPr>
          <p:nvPr>
            <p:ph type="body" sz="quarter" idx="14" hasCustomPrompt="1"/>
          </p:nvPr>
        </p:nvSpPr>
        <p:spPr>
          <a:xfrm>
            <a:off x="3352297" y="3045865"/>
            <a:ext cx="2664000" cy="285651"/>
          </a:xfrm>
          <a:prstGeom prst="rect">
            <a:avLst/>
          </a:prstGeom>
        </p:spPr>
        <p:txBody>
          <a:bodyPr wrap="square" lIns="0" tIns="0" rIns="0" bIns="36000">
            <a:spAutoFit/>
          </a:bodyPr>
          <a:lstStyle>
            <a:lvl1pPr marL="0" indent="0" algn="ctr">
              <a:buNone/>
              <a:defRPr lang="fr-FR" sz="1800" b="1" i="0" kern="1200" dirty="0">
                <a:solidFill>
                  <a:srgbClr val="00353B"/>
                </a:solidFill>
                <a:latin typeface="+mj-lt"/>
                <a:ea typeface="Lato Medium" charset="0"/>
                <a:cs typeface="Calibri" panose="020F0502020204030204" pitchFamily="34" charset="0"/>
              </a:defRPr>
            </a:lvl1pPr>
          </a:lstStyle>
          <a:p>
            <a:pPr lvl="0"/>
            <a:r>
              <a:rPr lang="fr-FR" err="1"/>
              <a:t>Caption</a:t>
            </a:r>
            <a:endParaRPr lang="fr-FR"/>
          </a:p>
        </p:txBody>
      </p:sp>
      <p:sp>
        <p:nvSpPr>
          <p:cNvPr id="25" name="Espace réservé du texte 26"/>
          <p:cNvSpPr>
            <a:spLocks noGrp="1"/>
          </p:cNvSpPr>
          <p:nvPr>
            <p:ph type="body" sz="quarter" idx="15" hasCustomPrompt="1"/>
          </p:nvPr>
        </p:nvSpPr>
        <p:spPr>
          <a:xfrm>
            <a:off x="6243589" y="3045865"/>
            <a:ext cx="2664000" cy="285651"/>
          </a:xfrm>
          <a:prstGeom prst="rect">
            <a:avLst/>
          </a:prstGeom>
        </p:spPr>
        <p:txBody>
          <a:bodyPr wrap="square" lIns="0" tIns="0" rIns="0" bIns="36000">
            <a:spAutoFit/>
          </a:bodyPr>
          <a:lstStyle>
            <a:lvl1pPr marL="0" indent="0" algn="ctr">
              <a:buNone/>
              <a:defRPr lang="fr-FR" sz="1800" b="1" i="0" kern="1200" dirty="0">
                <a:solidFill>
                  <a:srgbClr val="00353B"/>
                </a:solidFill>
                <a:latin typeface="+mj-lt"/>
                <a:ea typeface="Lato Medium" charset="0"/>
                <a:cs typeface="Calibri" panose="020F0502020204030204" pitchFamily="34" charset="0"/>
              </a:defRPr>
            </a:lvl1pPr>
          </a:lstStyle>
          <a:p>
            <a:pPr lvl="0"/>
            <a:r>
              <a:rPr lang="fr-FR" err="1"/>
              <a:t>Caption</a:t>
            </a:r>
            <a:endParaRPr lang="fr-FR"/>
          </a:p>
        </p:txBody>
      </p:sp>
      <p:sp>
        <p:nvSpPr>
          <p:cNvPr id="26" name="Espace réservé du texte 26"/>
          <p:cNvSpPr>
            <a:spLocks noGrp="1"/>
          </p:cNvSpPr>
          <p:nvPr>
            <p:ph type="body" sz="quarter" idx="16" hasCustomPrompt="1"/>
          </p:nvPr>
        </p:nvSpPr>
        <p:spPr>
          <a:xfrm>
            <a:off x="9159354" y="3026268"/>
            <a:ext cx="2664000" cy="285651"/>
          </a:xfrm>
          <a:prstGeom prst="rect">
            <a:avLst/>
          </a:prstGeom>
        </p:spPr>
        <p:txBody>
          <a:bodyPr wrap="square" lIns="0" tIns="0" rIns="0" bIns="36000">
            <a:spAutoFit/>
          </a:bodyPr>
          <a:lstStyle>
            <a:lvl1pPr marL="0" indent="0" algn="ctr" defTabSz="914377" rtl="0" eaLnBrk="1" latinLnBrk="0" hangingPunct="1">
              <a:lnSpc>
                <a:spcPct val="90000"/>
              </a:lnSpc>
              <a:spcBef>
                <a:spcPts val="1000"/>
              </a:spcBef>
              <a:buFont typeface="Arial" panose="020B0604020202020204" pitchFamily="34" charset="0"/>
              <a:buNone/>
              <a:defRPr lang="fr-FR" sz="1800" b="1" i="0" kern="1200" dirty="0">
                <a:solidFill>
                  <a:srgbClr val="00353B"/>
                </a:solidFill>
                <a:latin typeface="+mj-lt"/>
                <a:ea typeface="Lato Medium" charset="0"/>
                <a:cs typeface="Calibri" panose="020F0502020204030204" pitchFamily="34" charset="0"/>
              </a:defRPr>
            </a:lvl1pPr>
          </a:lstStyle>
          <a:p>
            <a:pPr marL="0" lvl="0" indent="0" algn="ctr" defTabSz="914377" rtl="0" eaLnBrk="1" latinLnBrk="0" hangingPunct="1">
              <a:lnSpc>
                <a:spcPct val="90000"/>
              </a:lnSpc>
              <a:spcBef>
                <a:spcPts val="1000"/>
              </a:spcBef>
              <a:buFont typeface="Arial" panose="020B0604020202020204" pitchFamily="34" charset="0"/>
              <a:buNone/>
            </a:pPr>
            <a:r>
              <a:rPr lang="fr-FR" err="1"/>
              <a:t>Caption</a:t>
            </a:r>
            <a:endParaRPr lang="fr-FR"/>
          </a:p>
        </p:txBody>
      </p:sp>
      <p:sp>
        <p:nvSpPr>
          <p:cNvPr id="27" name="Rectangle 26">
            <a:extLst>
              <a:ext uri="{FF2B5EF4-FFF2-40B4-BE49-F238E27FC236}">
                <a16:creationId xmlns:a16="http://schemas.microsoft.com/office/drawing/2014/main" id="{3F6EF419-237D-124A-8584-3B12A03BC435}"/>
              </a:ext>
            </a:extLst>
          </p:cNvPr>
          <p:cNvSpPr/>
          <p:nvPr userDrawn="1"/>
        </p:nvSpPr>
        <p:spPr>
          <a:xfrm>
            <a:off x="3341255" y="5551767"/>
            <a:ext cx="2664000" cy="60959"/>
          </a:xfrm>
          <a:prstGeom prst="rect">
            <a:avLst/>
          </a:prstGeom>
          <a:solidFill>
            <a:srgbClr val="003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1E8E3"/>
              </a:solidFill>
              <a:effectLst/>
              <a:uLnTx/>
              <a:uFillTx/>
              <a:latin typeface="Calibri Light"/>
              <a:ea typeface="+mn-ea"/>
              <a:cs typeface="+mn-cs"/>
            </a:endParaRPr>
          </a:p>
        </p:txBody>
      </p:sp>
      <p:sp>
        <p:nvSpPr>
          <p:cNvPr id="29" name="Espace réservé du texte 26"/>
          <p:cNvSpPr>
            <a:spLocks noGrp="1"/>
          </p:cNvSpPr>
          <p:nvPr>
            <p:ph type="body" sz="quarter" idx="18" hasCustomPrompt="1"/>
          </p:nvPr>
        </p:nvSpPr>
        <p:spPr>
          <a:xfrm>
            <a:off x="3341008" y="5742661"/>
            <a:ext cx="2664000" cy="285651"/>
          </a:xfrm>
          <a:prstGeom prst="rect">
            <a:avLst/>
          </a:prstGeom>
        </p:spPr>
        <p:txBody>
          <a:bodyPr wrap="square" lIns="0" tIns="0" rIns="0" bIns="36000">
            <a:spAutoFit/>
          </a:bodyPr>
          <a:lstStyle>
            <a:lvl1pPr marL="0" indent="0" algn="ctr">
              <a:buNone/>
              <a:defRPr lang="fr-FR" sz="1800" b="1" i="0" kern="1200" dirty="0">
                <a:solidFill>
                  <a:srgbClr val="00353B"/>
                </a:solidFill>
                <a:latin typeface="+mj-lt"/>
                <a:ea typeface="Lato Medium" charset="0"/>
                <a:cs typeface="Calibri" panose="020F0502020204030204" pitchFamily="34" charset="0"/>
              </a:defRPr>
            </a:lvl1pPr>
          </a:lstStyle>
          <a:p>
            <a:pPr lvl="0"/>
            <a:r>
              <a:rPr lang="fr-FR" err="1"/>
              <a:t>Caption</a:t>
            </a:r>
            <a:endParaRPr lang="fr-FR"/>
          </a:p>
        </p:txBody>
      </p:sp>
      <p:sp>
        <p:nvSpPr>
          <p:cNvPr id="30" name="Rectangle 29">
            <a:extLst>
              <a:ext uri="{FF2B5EF4-FFF2-40B4-BE49-F238E27FC236}">
                <a16:creationId xmlns:a16="http://schemas.microsoft.com/office/drawing/2014/main" id="{BCE2EEB3-C7D5-5D46-825E-D8B11F6C807B}"/>
              </a:ext>
            </a:extLst>
          </p:cNvPr>
          <p:cNvSpPr/>
          <p:nvPr userDrawn="1"/>
        </p:nvSpPr>
        <p:spPr>
          <a:xfrm>
            <a:off x="6232395" y="5551767"/>
            <a:ext cx="2664000" cy="60959"/>
          </a:xfrm>
          <a:prstGeom prst="rect">
            <a:avLst/>
          </a:prstGeom>
          <a:solidFill>
            <a:srgbClr val="003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1E8E3"/>
              </a:solidFill>
              <a:effectLst/>
              <a:uLnTx/>
              <a:uFillTx/>
              <a:latin typeface="Calibri Light"/>
              <a:ea typeface="+mn-ea"/>
              <a:cs typeface="+mn-cs"/>
            </a:endParaRPr>
          </a:p>
        </p:txBody>
      </p:sp>
      <p:sp>
        <p:nvSpPr>
          <p:cNvPr id="32" name="Espace réservé du texte 26"/>
          <p:cNvSpPr>
            <a:spLocks noGrp="1"/>
          </p:cNvSpPr>
          <p:nvPr>
            <p:ph type="body" sz="quarter" idx="20" hasCustomPrompt="1"/>
          </p:nvPr>
        </p:nvSpPr>
        <p:spPr>
          <a:xfrm>
            <a:off x="6232300" y="5742661"/>
            <a:ext cx="2664000" cy="285651"/>
          </a:xfrm>
          <a:prstGeom prst="rect">
            <a:avLst/>
          </a:prstGeom>
        </p:spPr>
        <p:txBody>
          <a:bodyPr wrap="square" lIns="0" tIns="0" rIns="0" bIns="36000">
            <a:spAutoFit/>
          </a:bodyPr>
          <a:lstStyle>
            <a:lvl1pPr marL="0" indent="0" algn="ctr" defTabSz="914377" rtl="0" eaLnBrk="1" latinLnBrk="0" hangingPunct="1">
              <a:lnSpc>
                <a:spcPct val="90000"/>
              </a:lnSpc>
              <a:spcBef>
                <a:spcPts val="1000"/>
              </a:spcBef>
              <a:buFont typeface="Arial" panose="020B0604020202020204" pitchFamily="34" charset="0"/>
              <a:buNone/>
              <a:defRPr lang="fr-FR" sz="1800" b="1" i="0" kern="1200" dirty="0">
                <a:solidFill>
                  <a:srgbClr val="00353B"/>
                </a:solidFill>
                <a:latin typeface="+mj-lt"/>
                <a:ea typeface="Lato Medium" charset="0"/>
                <a:cs typeface="Calibri" panose="020F0502020204030204" pitchFamily="34" charset="0"/>
              </a:defRPr>
            </a:lvl1pPr>
          </a:lstStyle>
          <a:p>
            <a:pPr marL="0" lvl="0" indent="0" algn="ctr" defTabSz="914377" rtl="0" eaLnBrk="1" latinLnBrk="0" hangingPunct="1">
              <a:lnSpc>
                <a:spcPct val="90000"/>
              </a:lnSpc>
              <a:spcBef>
                <a:spcPts val="1000"/>
              </a:spcBef>
              <a:buFont typeface="Arial" panose="020B0604020202020204" pitchFamily="34" charset="0"/>
              <a:buNone/>
            </a:pPr>
            <a:r>
              <a:rPr lang="fr-FR" err="1"/>
              <a:t>Caption</a:t>
            </a:r>
            <a:endParaRPr lang="fr-FR"/>
          </a:p>
        </p:txBody>
      </p:sp>
      <p:sp>
        <p:nvSpPr>
          <p:cNvPr id="33" name="Rectangle 32">
            <a:extLst>
              <a:ext uri="{FF2B5EF4-FFF2-40B4-BE49-F238E27FC236}">
                <a16:creationId xmlns:a16="http://schemas.microsoft.com/office/drawing/2014/main" id="{C7955803-2A87-4E4F-B46C-91577BAB4837}"/>
              </a:ext>
            </a:extLst>
          </p:cNvPr>
          <p:cNvSpPr/>
          <p:nvPr userDrawn="1"/>
        </p:nvSpPr>
        <p:spPr>
          <a:xfrm>
            <a:off x="9148065" y="5551767"/>
            <a:ext cx="2664000" cy="60959"/>
          </a:xfrm>
          <a:prstGeom prst="rect">
            <a:avLst/>
          </a:prstGeom>
          <a:solidFill>
            <a:srgbClr val="003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1E8E3"/>
              </a:solidFill>
              <a:effectLst/>
              <a:uLnTx/>
              <a:uFillTx/>
              <a:latin typeface="Calibri Light"/>
              <a:ea typeface="+mn-ea"/>
              <a:cs typeface="+mn-cs"/>
            </a:endParaRPr>
          </a:p>
        </p:txBody>
      </p:sp>
      <p:sp>
        <p:nvSpPr>
          <p:cNvPr id="35" name="Espace réservé du texte 26"/>
          <p:cNvSpPr>
            <a:spLocks noGrp="1"/>
          </p:cNvSpPr>
          <p:nvPr>
            <p:ph type="body" sz="quarter" idx="22" hasCustomPrompt="1"/>
          </p:nvPr>
        </p:nvSpPr>
        <p:spPr>
          <a:xfrm>
            <a:off x="9148065" y="5725453"/>
            <a:ext cx="2664000" cy="285651"/>
          </a:xfrm>
          <a:prstGeom prst="rect">
            <a:avLst/>
          </a:prstGeom>
        </p:spPr>
        <p:txBody>
          <a:bodyPr wrap="square" lIns="0" tIns="0" rIns="0" bIns="36000">
            <a:spAutoFit/>
          </a:bodyPr>
          <a:lstStyle>
            <a:lvl1pPr marL="0" indent="0" algn="ctr" defTabSz="914377" rtl="0" eaLnBrk="1" latinLnBrk="0" hangingPunct="1">
              <a:lnSpc>
                <a:spcPct val="90000"/>
              </a:lnSpc>
              <a:spcBef>
                <a:spcPts val="1000"/>
              </a:spcBef>
              <a:buFont typeface="Arial" panose="020B0604020202020204" pitchFamily="34" charset="0"/>
              <a:buNone/>
              <a:defRPr lang="fr-FR" sz="1800" b="1" i="0" kern="1200" dirty="0">
                <a:solidFill>
                  <a:srgbClr val="00353B"/>
                </a:solidFill>
                <a:latin typeface="+mj-lt"/>
                <a:ea typeface="Lato Medium" charset="0"/>
                <a:cs typeface="Calibri" panose="020F0502020204030204" pitchFamily="34" charset="0"/>
              </a:defRPr>
            </a:lvl1pPr>
          </a:lstStyle>
          <a:p>
            <a:pPr marL="0" lvl="0" indent="0" algn="ctr" defTabSz="914377" rtl="0" eaLnBrk="1" latinLnBrk="0" hangingPunct="1">
              <a:lnSpc>
                <a:spcPct val="90000"/>
              </a:lnSpc>
              <a:spcBef>
                <a:spcPts val="1000"/>
              </a:spcBef>
              <a:buFont typeface="Arial" panose="020B0604020202020204" pitchFamily="34" charset="0"/>
              <a:buNone/>
            </a:pPr>
            <a:r>
              <a:rPr lang="fr-FR" err="1"/>
              <a:t>Caption</a:t>
            </a:r>
            <a:endParaRPr lang="fr-FR"/>
          </a:p>
        </p:txBody>
      </p:sp>
      <p:sp>
        <p:nvSpPr>
          <p:cNvPr id="4" name="Espace réservé du numéro de diapositive 3"/>
          <p:cNvSpPr>
            <a:spLocks noGrp="1"/>
          </p:cNvSpPr>
          <p:nvPr>
            <p:ph type="sldNum" sz="quarter" idx="2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39" name="Rectangle 38">
            <a:extLst>
              <a:ext uri="{FF2B5EF4-FFF2-40B4-BE49-F238E27FC236}">
                <a16:creationId xmlns:a16="http://schemas.microsoft.com/office/drawing/2014/main" id="{E1B07396-28D0-4443-8BFF-4B55ED9C2F7D}"/>
              </a:ext>
            </a:extLst>
          </p:cNvPr>
          <p:cNvSpPr/>
          <p:nvPr userDrawn="1"/>
        </p:nvSpPr>
        <p:spPr>
          <a:xfrm>
            <a:off x="432046" y="5551767"/>
            <a:ext cx="2664000" cy="60959"/>
          </a:xfrm>
          <a:prstGeom prst="rect">
            <a:avLst/>
          </a:prstGeom>
          <a:solidFill>
            <a:srgbClr val="003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1E8E3"/>
              </a:solidFill>
              <a:effectLst/>
              <a:uLnTx/>
              <a:uFillTx/>
              <a:latin typeface="Calibri Light"/>
              <a:ea typeface="+mn-ea"/>
              <a:cs typeface="+mn-cs"/>
            </a:endParaRPr>
          </a:p>
        </p:txBody>
      </p:sp>
      <p:sp>
        <p:nvSpPr>
          <p:cNvPr id="41" name="Espace réservé du texte 26">
            <a:extLst>
              <a:ext uri="{FF2B5EF4-FFF2-40B4-BE49-F238E27FC236}">
                <a16:creationId xmlns:a16="http://schemas.microsoft.com/office/drawing/2014/main" id="{B88ABAEA-BD36-4387-AF50-D3D2FDC74FD4}"/>
              </a:ext>
            </a:extLst>
          </p:cNvPr>
          <p:cNvSpPr>
            <a:spLocks noGrp="1"/>
          </p:cNvSpPr>
          <p:nvPr>
            <p:ph type="body" sz="quarter" idx="27" hasCustomPrompt="1"/>
          </p:nvPr>
        </p:nvSpPr>
        <p:spPr>
          <a:xfrm>
            <a:off x="431799" y="5742661"/>
            <a:ext cx="2664000" cy="285651"/>
          </a:xfrm>
          <a:prstGeom prst="rect">
            <a:avLst/>
          </a:prstGeom>
        </p:spPr>
        <p:txBody>
          <a:bodyPr wrap="square" lIns="0" tIns="0" rIns="0" bIns="36000">
            <a:spAutoFit/>
          </a:bodyPr>
          <a:lstStyle>
            <a:lvl1pPr marL="0" indent="0" algn="ctr">
              <a:buNone/>
              <a:defRPr lang="fr-FR" sz="1800" b="1" i="0" kern="1200" dirty="0">
                <a:solidFill>
                  <a:srgbClr val="00353B"/>
                </a:solidFill>
                <a:latin typeface="+mj-lt"/>
                <a:ea typeface="Lato Medium" charset="0"/>
                <a:cs typeface="Calibri" panose="020F0502020204030204" pitchFamily="34" charset="0"/>
              </a:defRPr>
            </a:lvl1pPr>
          </a:lstStyle>
          <a:p>
            <a:pPr lvl="0"/>
            <a:r>
              <a:rPr lang="fr-FR" err="1"/>
              <a:t>Caption</a:t>
            </a:r>
            <a:endParaRPr lang="fr-FR"/>
          </a:p>
        </p:txBody>
      </p:sp>
      <p:sp>
        <p:nvSpPr>
          <p:cNvPr id="43" name="Rectangle 42">
            <a:extLst>
              <a:ext uri="{FF2B5EF4-FFF2-40B4-BE49-F238E27FC236}">
                <a16:creationId xmlns:a16="http://schemas.microsoft.com/office/drawing/2014/main" id="{A98FDAF9-7A80-4F9E-85B8-44A6B0993303}"/>
              </a:ext>
            </a:extLst>
          </p:cNvPr>
          <p:cNvSpPr/>
          <p:nvPr userDrawn="1"/>
        </p:nvSpPr>
        <p:spPr>
          <a:xfrm>
            <a:off x="437107" y="2844442"/>
            <a:ext cx="2664000" cy="60959"/>
          </a:xfrm>
          <a:prstGeom prst="rect">
            <a:avLst/>
          </a:prstGeom>
          <a:solidFill>
            <a:srgbClr val="0035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1E8E3"/>
              </a:solidFill>
              <a:effectLst/>
              <a:uLnTx/>
              <a:uFillTx/>
              <a:latin typeface="Calibri Light"/>
              <a:ea typeface="+mn-ea"/>
              <a:cs typeface="+mn-cs"/>
            </a:endParaRPr>
          </a:p>
        </p:txBody>
      </p:sp>
      <p:sp>
        <p:nvSpPr>
          <p:cNvPr id="44" name="Espace réservé du texte 26">
            <a:extLst>
              <a:ext uri="{FF2B5EF4-FFF2-40B4-BE49-F238E27FC236}">
                <a16:creationId xmlns:a16="http://schemas.microsoft.com/office/drawing/2014/main" id="{2221B873-51CC-4CBF-AFE7-C7AEF3233354}"/>
              </a:ext>
            </a:extLst>
          </p:cNvPr>
          <p:cNvSpPr>
            <a:spLocks noGrp="1"/>
          </p:cNvSpPr>
          <p:nvPr>
            <p:ph type="body" sz="quarter" idx="29" hasCustomPrompt="1"/>
          </p:nvPr>
        </p:nvSpPr>
        <p:spPr>
          <a:xfrm>
            <a:off x="436859" y="3045865"/>
            <a:ext cx="2664000" cy="285651"/>
          </a:xfrm>
          <a:prstGeom prst="rect">
            <a:avLst/>
          </a:prstGeom>
        </p:spPr>
        <p:txBody>
          <a:bodyPr wrap="square" lIns="0" tIns="0" rIns="0" bIns="36000">
            <a:spAutoFit/>
          </a:bodyPr>
          <a:lstStyle>
            <a:lvl1pPr marL="0" indent="0" algn="ctr">
              <a:buNone/>
              <a:defRPr lang="fr-FR" sz="1800" b="1" i="0" kern="1200" dirty="0">
                <a:solidFill>
                  <a:srgbClr val="00353B"/>
                </a:solidFill>
                <a:latin typeface="+mj-lt"/>
                <a:ea typeface="Lato Medium" charset="0"/>
                <a:cs typeface="Calibri" panose="020F0502020204030204" pitchFamily="34" charset="0"/>
              </a:defRPr>
            </a:lvl1pPr>
          </a:lstStyle>
          <a:p>
            <a:pPr lvl="0"/>
            <a:r>
              <a:rPr lang="fr-FR" err="1"/>
              <a:t>Caption</a:t>
            </a:r>
            <a:endParaRPr lang="fr-FR"/>
          </a:p>
        </p:txBody>
      </p:sp>
      <p:sp>
        <p:nvSpPr>
          <p:cNvPr id="36" name="Footer Placeholder 3">
            <a:extLst>
              <a:ext uri="{FF2B5EF4-FFF2-40B4-BE49-F238E27FC236}">
                <a16:creationId xmlns:a16="http://schemas.microsoft.com/office/drawing/2014/main" id="{FB797418-FFD0-42D3-955B-E5856B80A7F0}"/>
              </a:ext>
            </a:extLst>
          </p:cNvPr>
          <p:cNvSpPr>
            <a:spLocks noGrp="1"/>
          </p:cNvSpPr>
          <p:nvPr>
            <p:ph type="ftr" sz="quarter" idx="3"/>
          </p:nvPr>
        </p:nvSpPr>
        <p:spPr>
          <a:xfrm>
            <a:off x="3218880" y="6599479"/>
            <a:ext cx="5753593" cy="279400"/>
          </a:xfrm>
          <a:prstGeom prst="rect">
            <a:avLst/>
          </a:prstGeom>
        </p:spPr>
        <p:txBody>
          <a:bodyPr vert="horz" lIns="91440" tIns="45720" rIns="91440" bIns="45720" rtlCol="0" anchor="ctr"/>
          <a:lstStyle>
            <a:lvl1pPr algn="ctr">
              <a:defRPr sz="1200">
                <a:solidFill>
                  <a:srgbClr val="FFFFFF"/>
                </a:solidFill>
              </a:defRPr>
            </a:lvl1pPr>
          </a:lstStyle>
          <a:p>
            <a:r>
              <a:rPr lang="en-GB" dirty="0"/>
              <a:t>Doncaster Social Prescribing Engagement Report</a:t>
            </a:r>
          </a:p>
        </p:txBody>
      </p:sp>
    </p:spTree>
    <p:extLst>
      <p:ext uri="{BB962C8B-B14F-4D97-AF65-F5344CB8AC3E}">
        <p14:creationId xmlns:p14="http://schemas.microsoft.com/office/powerpoint/2010/main" val="39361137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SYSTRA colours">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4A9803C-F04E-4BC1-86FB-EAF6D3C1F25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6150" y="805070"/>
            <a:ext cx="11919701" cy="5247860"/>
          </a:xfrm>
          <a:prstGeom prst="rect">
            <a:avLst/>
          </a:prstGeom>
        </p:spPr>
      </p:pic>
    </p:spTree>
    <p:extLst>
      <p:ext uri="{BB962C8B-B14F-4D97-AF65-F5344CB8AC3E}">
        <p14:creationId xmlns:p14="http://schemas.microsoft.com/office/powerpoint/2010/main" val="458479929"/>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6" name="Espace réservé pour une image  2">
            <a:extLst>
              <a:ext uri="{FF2B5EF4-FFF2-40B4-BE49-F238E27FC236}">
                <a16:creationId xmlns:a16="http://schemas.microsoft.com/office/drawing/2014/main" id="{4F34630E-1909-404B-A2B1-5325F30F7244}"/>
              </a:ext>
            </a:extLst>
          </p:cNvPr>
          <p:cNvSpPr>
            <a:spLocks noGrp="1"/>
          </p:cNvSpPr>
          <p:nvPr>
            <p:ph type="pic" sz="quarter" idx="17"/>
          </p:nvPr>
        </p:nvSpPr>
        <p:spPr>
          <a:xfrm>
            <a:off x="0" y="64129"/>
            <a:ext cx="12192000" cy="6535351"/>
          </a:xfrm>
          <a:prstGeom prst="rect">
            <a:avLst/>
          </a:prstGeom>
        </p:spPr>
        <p:txBody>
          <a:bodyPr anchor="t" anchorCtr="0"/>
          <a:lstStyle>
            <a:lvl1pPr marL="0" indent="0" algn="l">
              <a:buNone/>
              <a:defRPr lang="fr-FR" sz="1600" b="0" i="0" kern="1200" dirty="0">
                <a:solidFill>
                  <a:schemeClr val="tx1">
                    <a:lumMod val="65000"/>
                    <a:lumOff val="35000"/>
                  </a:schemeClr>
                </a:solidFill>
                <a:latin typeface="Lato Medium" charset="0"/>
                <a:ea typeface="Lato Medium" charset="0"/>
                <a:cs typeface="Lato Medium" charset="0"/>
              </a:defRPr>
            </a:lvl1pPr>
          </a:lstStyle>
          <a:p>
            <a:r>
              <a:rPr lang="en-US" dirty="0"/>
              <a:t>Click icon to add picture</a:t>
            </a:r>
            <a:endParaRPr lang="fr-FR" dirty="0"/>
          </a:p>
        </p:txBody>
      </p:sp>
      <p:sp>
        <p:nvSpPr>
          <p:cNvPr id="5" name="Espace réservé du texte 16">
            <a:extLst>
              <a:ext uri="{FF2B5EF4-FFF2-40B4-BE49-F238E27FC236}">
                <a16:creationId xmlns:a16="http://schemas.microsoft.com/office/drawing/2014/main" id="{38096F1F-D22F-D34F-8A87-BAAFDC6B01D2}"/>
              </a:ext>
            </a:extLst>
          </p:cNvPr>
          <p:cNvSpPr>
            <a:spLocks noGrp="1"/>
          </p:cNvSpPr>
          <p:nvPr>
            <p:ph type="body" sz="quarter" idx="15" hasCustomPrompt="1"/>
          </p:nvPr>
        </p:nvSpPr>
        <p:spPr>
          <a:xfrm>
            <a:off x="3383005" y="630341"/>
            <a:ext cx="5469923" cy="5464260"/>
          </a:xfrm>
          <a:prstGeom prst="ellipse">
            <a:avLst/>
          </a:prstGeom>
          <a:solidFill>
            <a:srgbClr val="FFFFFF"/>
          </a:solidFill>
          <a:ln>
            <a:solidFill>
              <a:srgbClr val="CA122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lvl1pPr marL="0" indent="0" algn="ctr">
              <a:lnSpc>
                <a:spcPct val="70000"/>
              </a:lnSpc>
              <a:buNone/>
              <a:defRPr lang="fr-FR" sz="24000" b="1" i="0" kern="1200" dirty="0">
                <a:ln w="19050">
                  <a:solidFill>
                    <a:srgbClr val="D22328"/>
                  </a:solidFill>
                </a:ln>
                <a:solidFill>
                  <a:srgbClr val="FFFFFF"/>
                </a:solidFill>
                <a:latin typeface="+mj-lt"/>
                <a:ea typeface="Lato Black"/>
                <a:cs typeface="Lato Black"/>
              </a:defRPr>
            </a:lvl1pPr>
            <a:lvl2pPr marL="0" indent="0" algn="ctr">
              <a:buNone/>
              <a:defRPr sz="3600" b="1">
                <a:solidFill>
                  <a:srgbClr val="D22328"/>
                </a:solidFill>
                <a:latin typeface="+mj-lt"/>
              </a:defRPr>
            </a:lvl2pPr>
          </a:lstStyle>
          <a:p>
            <a:pPr lvl="0"/>
            <a:r>
              <a:rPr lang="en-US"/>
              <a:t>1</a:t>
            </a:r>
          </a:p>
          <a:p>
            <a:pPr lvl="1"/>
            <a:r>
              <a:rPr lang="en-US"/>
              <a:t>Second level</a:t>
            </a:r>
          </a:p>
          <a:p>
            <a:pPr marL="0" lvl="0" algn="ctr"/>
            <a:r>
              <a:rPr lang="fr-FR"/>
              <a:t>
</a:t>
            </a:r>
          </a:p>
        </p:txBody>
      </p:sp>
      <p:sp>
        <p:nvSpPr>
          <p:cNvPr id="3" name="Espace réservé du numéro de diapositive 2"/>
          <p:cNvSpPr>
            <a:spLocks noGrp="1"/>
          </p:cNvSpPr>
          <p:nvPr>
            <p:ph type="sldNum" sz="quarter" idx="1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7" name="Footer Placeholder 3">
            <a:extLst>
              <a:ext uri="{FF2B5EF4-FFF2-40B4-BE49-F238E27FC236}">
                <a16:creationId xmlns:a16="http://schemas.microsoft.com/office/drawing/2014/main" id="{67A8BA3E-AEAA-4342-AC0F-1CAFED14F17F}"/>
              </a:ext>
            </a:extLst>
          </p:cNvPr>
          <p:cNvSpPr>
            <a:spLocks noGrp="1"/>
          </p:cNvSpPr>
          <p:nvPr>
            <p:ph type="ftr" sz="quarter" idx="3"/>
          </p:nvPr>
        </p:nvSpPr>
        <p:spPr>
          <a:xfrm>
            <a:off x="3218880" y="6599479"/>
            <a:ext cx="5753593" cy="279400"/>
          </a:xfrm>
          <a:prstGeom prst="rect">
            <a:avLst/>
          </a:prstGeom>
        </p:spPr>
        <p:txBody>
          <a:bodyPr vert="horz" lIns="91440" tIns="45720" rIns="91440" bIns="45720" rtlCol="0" anchor="ctr"/>
          <a:lstStyle>
            <a:lvl1pPr algn="ctr">
              <a:defRPr sz="1200">
                <a:solidFill>
                  <a:srgbClr val="FFFFFF"/>
                </a:solidFill>
              </a:defRPr>
            </a:lvl1pPr>
          </a:lstStyle>
          <a:p>
            <a:r>
              <a:rPr lang="en-GB" dirty="0"/>
              <a:t>Doncaster Social Prescribing Engagement Report</a:t>
            </a:r>
          </a:p>
        </p:txBody>
      </p:sp>
    </p:spTree>
    <p:extLst>
      <p:ext uri="{BB962C8B-B14F-4D97-AF65-F5344CB8AC3E}">
        <p14:creationId xmlns:p14="http://schemas.microsoft.com/office/powerpoint/2010/main" val="267215330"/>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number section with image">
    <p:spTree>
      <p:nvGrpSpPr>
        <p:cNvPr id="1" name=""/>
        <p:cNvGrpSpPr/>
        <p:nvPr/>
      </p:nvGrpSpPr>
      <p:grpSpPr>
        <a:xfrm>
          <a:off x="0" y="0"/>
          <a:ext cx="0" cy="0"/>
          <a:chOff x="0" y="0"/>
          <a:chExt cx="0" cy="0"/>
        </a:xfrm>
      </p:grpSpPr>
      <p:sp>
        <p:nvSpPr>
          <p:cNvPr id="3" name="Espace réservé pour une image  2"/>
          <p:cNvSpPr>
            <a:spLocks noGrp="1"/>
          </p:cNvSpPr>
          <p:nvPr>
            <p:ph type="pic" sz="quarter" idx="13"/>
          </p:nvPr>
        </p:nvSpPr>
        <p:spPr>
          <a:xfrm>
            <a:off x="0" y="64129"/>
            <a:ext cx="12192000" cy="6535351"/>
          </a:xfrm>
          <a:prstGeom prst="rect">
            <a:avLst/>
          </a:prstGeom>
        </p:spPr>
        <p:txBody>
          <a:bodyPr anchor="t" anchorCtr="0"/>
          <a:lstStyle>
            <a:lvl1pPr marL="0" indent="0" algn="l">
              <a:buNone/>
              <a:defRPr lang="fr-FR" sz="1600" b="0" i="0" kern="1200" dirty="0">
                <a:solidFill>
                  <a:schemeClr val="tx1">
                    <a:lumMod val="65000"/>
                    <a:lumOff val="35000"/>
                  </a:schemeClr>
                </a:solidFill>
                <a:latin typeface="Lato Medium" charset="0"/>
                <a:ea typeface="Lato Medium" charset="0"/>
                <a:cs typeface="Lato Medium" charset="0"/>
              </a:defRPr>
            </a:lvl1pPr>
          </a:lstStyle>
          <a:p>
            <a:r>
              <a:rPr lang="en-US" dirty="0"/>
              <a:t>Click icon to add picture</a:t>
            </a:r>
            <a:endParaRPr lang="fr-FR" dirty="0"/>
          </a:p>
        </p:txBody>
      </p:sp>
      <p:sp>
        <p:nvSpPr>
          <p:cNvPr id="18" name="Espace réservé du texte 16"/>
          <p:cNvSpPr>
            <a:spLocks noGrp="1"/>
          </p:cNvSpPr>
          <p:nvPr>
            <p:ph type="body" sz="quarter" idx="15" hasCustomPrompt="1"/>
          </p:nvPr>
        </p:nvSpPr>
        <p:spPr>
          <a:xfrm>
            <a:off x="1023521" y="1500960"/>
            <a:ext cx="4112457" cy="4108200"/>
          </a:xfrm>
          <a:prstGeom prst="ellipse">
            <a:avLst/>
          </a:prstGeom>
          <a:solidFill>
            <a:srgbClr val="FFFFFF"/>
          </a:solidFill>
          <a:ln w="12700">
            <a:solidFill>
              <a:srgbClr val="CA122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lvl1pPr marL="0" indent="0" algn="ctr">
              <a:lnSpc>
                <a:spcPct val="80000"/>
              </a:lnSpc>
              <a:spcBef>
                <a:spcPts val="0"/>
              </a:spcBef>
              <a:buNone/>
              <a:defRPr lang="fr-FR" sz="13900" b="1" i="0" kern="1200" dirty="0">
                <a:ln w="15875">
                  <a:solidFill>
                    <a:srgbClr val="CA122E"/>
                  </a:solidFill>
                </a:ln>
                <a:solidFill>
                  <a:srgbClr val="FFFFFF"/>
                </a:solidFill>
                <a:latin typeface="+mj-lt"/>
                <a:ea typeface="Lato Black" panose="020F0502020204030203" pitchFamily="34" charset="0"/>
                <a:cs typeface="Lato Black" panose="020F0502020204030203" pitchFamily="34" charset="0"/>
              </a:defRPr>
            </a:lvl1pPr>
            <a:lvl2pPr marL="0" indent="0" algn="ctr">
              <a:spcBef>
                <a:spcPts val="0"/>
              </a:spcBef>
              <a:buFontTx/>
              <a:buNone/>
              <a:defRPr lang="fr-FR" sz="3600" b="1" i="0" kern="1200" dirty="0" smtClean="0">
                <a:solidFill>
                  <a:srgbClr val="003D4A"/>
                </a:solidFill>
                <a:latin typeface="+mj-lt"/>
                <a:ea typeface="Lato Black"/>
                <a:cs typeface="Lato Black"/>
              </a:defRPr>
            </a:lvl2pPr>
            <a:lvl3pPr>
              <a:defRPr/>
            </a:lvl3pPr>
            <a:lvl4pPr>
              <a:defRPr/>
            </a:lvl4pPr>
            <a:lvl5pPr>
              <a:defRPr/>
            </a:lvl5pPr>
          </a:lstStyle>
          <a:p>
            <a:pPr lvl="0"/>
            <a:r>
              <a:rPr lang="en-US"/>
              <a:t>1</a:t>
            </a:r>
          </a:p>
          <a:p>
            <a:pPr lvl="1"/>
            <a:r>
              <a:rPr lang="en-US"/>
              <a:t>Second level</a:t>
            </a:r>
            <a:endParaRPr lang="fr-FR"/>
          </a:p>
        </p:txBody>
      </p:sp>
      <p:sp>
        <p:nvSpPr>
          <p:cNvPr id="8" name="Espace réservé du numéro de diapositive 7"/>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5" name="Footer Placeholder 3">
            <a:extLst>
              <a:ext uri="{FF2B5EF4-FFF2-40B4-BE49-F238E27FC236}">
                <a16:creationId xmlns:a16="http://schemas.microsoft.com/office/drawing/2014/main" id="{C3AB9FC5-18BE-4FB5-B8E6-0912CCE806F9}"/>
              </a:ext>
            </a:extLst>
          </p:cNvPr>
          <p:cNvSpPr>
            <a:spLocks noGrp="1"/>
          </p:cNvSpPr>
          <p:nvPr>
            <p:ph type="ftr" sz="quarter" idx="3"/>
          </p:nvPr>
        </p:nvSpPr>
        <p:spPr>
          <a:xfrm>
            <a:off x="3218880" y="6599479"/>
            <a:ext cx="5753593" cy="279400"/>
          </a:xfrm>
          <a:prstGeom prst="rect">
            <a:avLst/>
          </a:prstGeom>
        </p:spPr>
        <p:txBody>
          <a:bodyPr vert="horz" lIns="91440" tIns="45720" rIns="91440" bIns="45720" rtlCol="0" anchor="ctr"/>
          <a:lstStyle>
            <a:lvl1pPr algn="ctr">
              <a:defRPr sz="1200">
                <a:solidFill>
                  <a:srgbClr val="FFFFFF"/>
                </a:solidFill>
              </a:defRPr>
            </a:lvl1pPr>
          </a:lstStyle>
          <a:p>
            <a:r>
              <a:rPr lang="en-GB" dirty="0"/>
              <a:t>Doncaster Social Prescribing Engagement Report</a:t>
            </a:r>
          </a:p>
        </p:txBody>
      </p:sp>
    </p:spTree>
    <p:extLst>
      <p:ext uri="{BB962C8B-B14F-4D97-AF65-F5344CB8AC3E}">
        <p14:creationId xmlns:p14="http://schemas.microsoft.com/office/powerpoint/2010/main" val="750021663"/>
      </p:ext>
    </p:extLst>
  </p:cSld>
  <p:clrMapOvr>
    <a:masterClrMapping/>
  </p:clrMapOvr>
  <p:extLst>
    <p:ext uri="{DCECCB84-F9BA-43D5-87BE-67443E8EF086}">
      <p15:sldGuideLst xmlns:p15="http://schemas.microsoft.com/office/powerpoint/2012/main">
        <p15:guide id="1" orient="horz" pos="222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section with image">
    <p:spTree>
      <p:nvGrpSpPr>
        <p:cNvPr id="1" name=""/>
        <p:cNvGrpSpPr/>
        <p:nvPr/>
      </p:nvGrpSpPr>
      <p:grpSpPr>
        <a:xfrm>
          <a:off x="0" y="0"/>
          <a:ext cx="0" cy="0"/>
          <a:chOff x="0" y="0"/>
          <a:chExt cx="0" cy="0"/>
        </a:xfrm>
      </p:grpSpPr>
      <p:sp>
        <p:nvSpPr>
          <p:cNvPr id="3" name="Espace réservé pour une image  2"/>
          <p:cNvSpPr>
            <a:spLocks noGrp="1"/>
          </p:cNvSpPr>
          <p:nvPr>
            <p:ph type="pic" sz="quarter" idx="13"/>
          </p:nvPr>
        </p:nvSpPr>
        <p:spPr>
          <a:xfrm>
            <a:off x="0" y="64129"/>
            <a:ext cx="12192000" cy="6535351"/>
          </a:xfrm>
          <a:prstGeom prst="rect">
            <a:avLst/>
          </a:prstGeom>
        </p:spPr>
        <p:txBody>
          <a:bodyPr anchor="t" anchorCtr="0"/>
          <a:lstStyle>
            <a:lvl1pPr marL="0" indent="0" algn="l">
              <a:buNone/>
              <a:defRPr lang="fr-FR" sz="1600" b="0" i="0" kern="1200" dirty="0">
                <a:solidFill>
                  <a:schemeClr val="tx1">
                    <a:lumMod val="65000"/>
                    <a:lumOff val="35000"/>
                  </a:schemeClr>
                </a:solidFill>
                <a:latin typeface="Lato Medium" charset="0"/>
                <a:ea typeface="Lato Medium" charset="0"/>
                <a:cs typeface="Lato Medium" charset="0"/>
              </a:defRPr>
            </a:lvl1pPr>
          </a:lstStyle>
          <a:p>
            <a:r>
              <a:rPr lang="en-US" dirty="0"/>
              <a:t>Click icon to add picture</a:t>
            </a:r>
            <a:endParaRPr lang="fr-FR" dirty="0"/>
          </a:p>
        </p:txBody>
      </p:sp>
      <p:sp>
        <p:nvSpPr>
          <p:cNvPr id="18" name="Espace réservé du texte 16"/>
          <p:cNvSpPr>
            <a:spLocks noGrp="1"/>
          </p:cNvSpPr>
          <p:nvPr>
            <p:ph type="body" sz="quarter" idx="15"/>
          </p:nvPr>
        </p:nvSpPr>
        <p:spPr>
          <a:xfrm>
            <a:off x="1023521" y="1500960"/>
            <a:ext cx="4112457" cy="4108200"/>
          </a:xfrm>
          <a:prstGeom prst="ellipse">
            <a:avLst/>
          </a:prstGeom>
          <a:solidFill>
            <a:srgbClr val="FFFFFF"/>
          </a:solidFill>
          <a:ln w="12700">
            <a:solidFill>
              <a:srgbClr val="CA122E"/>
            </a:solidFill>
          </a:ln>
        </p:spPr>
        <p:style>
          <a:lnRef idx="2">
            <a:schemeClr val="accent1">
              <a:shade val="50000"/>
            </a:schemeClr>
          </a:lnRef>
          <a:fillRef idx="1">
            <a:schemeClr val="accent1"/>
          </a:fillRef>
          <a:effectRef idx="0">
            <a:schemeClr val="accent1"/>
          </a:effectRef>
          <a:fontRef idx="minor">
            <a:schemeClr val="lt1"/>
          </a:fontRef>
        </p:style>
        <p:txBody>
          <a:bodyPr lIns="0" tIns="144000" rIns="0" bIns="0" rtlCol="0" anchor="ctr" anchorCtr="0"/>
          <a:lstStyle>
            <a:lvl1pPr marL="0" indent="0" algn="ctr">
              <a:lnSpc>
                <a:spcPct val="80000"/>
              </a:lnSpc>
              <a:spcBef>
                <a:spcPts val="0"/>
              </a:spcBef>
              <a:buNone/>
              <a:defRPr lang="fr-FR" sz="8000" b="1" i="0" kern="1200" dirty="0">
                <a:ln w="15875">
                  <a:solidFill>
                    <a:srgbClr val="CA122E"/>
                  </a:solidFill>
                </a:ln>
                <a:solidFill>
                  <a:srgbClr val="FFFFFF"/>
                </a:solidFill>
                <a:latin typeface="+mj-lt"/>
                <a:ea typeface="Lato Black" panose="020F0502020204030203" pitchFamily="34" charset="0"/>
                <a:cs typeface="Lato Black" panose="020F0502020204030203" pitchFamily="34" charset="0"/>
              </a:defRPr>
            </a:lvl1pPr>
            <a:lvl2pPr marL="0" indent="0" algn="ctr">
              <a:buFontTx/>
              <a:buNone/>
              <a:defRPr lang="fr-FR" sz="3200" b="0" i="0" kern="1200" dirty="0" smtClean="0">
                <a:solidFill>
                  <a:srgbClr val="003D4A"/>
                </a:solidFill>
                <a:latin typeface="Lato Black"/>
                <a:ea typeface="Lato Black"/>
                <a:cs typeface="Lato Black"/>
              </a:defRPr>
            </a:lvl2pPr>
            <a:lvl3pPr>
              <a:defRPr/>
            </a:lvl3pPr>
            <a:lvl4pPr>
              <a:defRPr/>
            </a:lvl4pPr>
            <a:lvl5pPr>
              <a:defRPr/>
            </a:lvl5pPr>
          </a:lstStyle>
          <a:p>
            <a:pPr marL="0" lvl="0" indent="0" algn="ctr">
              <a:buNone/>
            </a:pPr>
            <a:r>
              <a:rPr lang="en-US"/>
              <a:t>Edit Master text styles</a:t>
            </a:r>
          </a:p>
        </p:txBody>
      </p:sp>
      <p:sp>
        <p:nvSpPr>
          <p:cNvPr id="8" name="Espace réservé du numéro de diapositive 7"/>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5" name="Footer Placeholder 3">
            <a:extLst>
              <a:ext uri="{FF2B5EF4-FFF2-40B4-BE49-F238E27FC236}">
                <a16:creationId xmlns:a16="http://schemas.microsoft.com/office/drawing/2014/main" id="{D666F9D7-2FF2-47EC-885E-212D32D80DE7}"/>
              </a:ext>
            </a:extLst>
          </p:cNvPr>
          <p:cNvSpPr>
            <a:spLocks noGrp="1"/>
          </p:cNvSpPr>
          <p:nvPr>
            <p:ph type="ftr" sz="quarter" idx="3"/>
          </p:nvPr>
        </p:nvSpPr>
        <p:spPr>
          <a:xfrm>
            <a:off x="3218880" y="6599479"/>
            <a:ext cx="5753593" cy="279400"/>
          </a:xfrm>
          <a:prstGeom prst="rect">
            <a:avLst/>
          </a:prstGeom>
        </p:spPr>
        <p:txBody>
          <a:bodyPr vert="horz" lIns="91440" tIns="45720" rIns="91440" bIns="45720" rtlCol="0" anchor="ctr"/>
          <a:lstStyle>
            <a:lvl1pPr algn="ctr">
              <a:defRPr sz="1200">
                <a:solidFill>
                  <a:srgbClr val="FFFFFF"/>
                </a:solidFill>
              </a:defRPr>
            </a:lvl1pPr>
          </a:lstStyle>
          <a:p>
            <a:r>
              <a:rPr lang="en-GB" dirty="0"/>
              <a:t>Doncaster Social Prescribing Engagement Report</a:t>
            </a:r>
          </a:p>
        </p:txBody>
      </p:sp>
    </p:spTree>
    <p:extLst>
      <p:ext uri="{BB962C8B-B14F-4D97-AF65-F5344CB8AC3E}">
        <p14:creationId xmlns:p14="http://schemas.microsoft.com/office/powerpoint/2010/main" val="2879901147"/>
      </p:ext>
    </p:extLst>
  </p:cSld>
  <p:clrMapOvr>
    <a:masterClrMapping/>
  </p:clrMapOvr>
  <p:extLst>
    <p:ext uri="{DCECCB84-F9BA-43D5-87BE-67443E8EF086}">
      <p15:sldGuideLst xmlns:p15="http://schemas.microsoft.com/office/powerpoint/2012/main">
        <p15:guide id="1" orient="horz" pos="222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Picture and label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968E43B-8A0A-4B1F-9B0B-FC26750AC445}"/>
              </a:ext>
            </a:extLst>
          </p:cNvPr>
          <p:cNvSpPr>
            <a:spLocks noGrp="1"/>
          </p:cNvSpPr>
          <p:nvPr>
            <p:ph type="pic" sz="quarter" idx="16"/>
          </p:nvPr>
        </p:nvSpPr>
        <p:spPr>
          <a:xfrm>
            <a:off x="973138" y="2051050"/>
            <a:ext cx="5427662" cy="3235325"/>
          </a:xfrm>
          <a:prstGeom prst="rect">
            <a:avLst/>
          </a:prstGeom>
          <a:blipFill>
            <a:blip r:embed="rId2"/>
            <a:stretch>
              <a:fillRect/>
            </a:stretch>
          </a:blipFill>
        </p:spPr>
        <p:txBody>
          <a:bodyPr/>
          <a:lstStyle/>
          <a:p>
            <a:r>
              <a:rPr lang="en-US" dirty="0"/>
              <a:t>Click icon to add picture</a:t>
            </a:r>
            <a:endParaRPr lang="en-GB" dirty="0"/>
          </a:p>
        </p:txBody>
      </p:sp>
      <p:sp>
        <p:nvSpPr>
          <p:cNvPr id="11" name="Rectangle 10">
            <a:extLst>
              <a:ext uri="{FF2B5EF4-FFF2-40B4-BE49-F238E27FC236}">
                <a16:creationId xmlns:a16="http://schemas.microsoft.com/office/drawing/2014/main" id="{60360182-88B5-4150-8DC8-B84548247208}"/>
              </a:ext>
            </a:extLst>
          </p:cNvPr>
          <p:cNvSpPr/>
          <p:nvPr userDrawn="1"/>
        </p:nvSpPr>
        <p:spPr>
          <a:xfrm rot="16200000">
            <a:off x="5920971" y="2747580"/>
            <a:ext cx="1227224" cy="94335"/>
          </a:xfrm>
          <a:prstGeom prst="rect">
            <a:avLst/>
          </a:prstGeom>
          <a:solidFill>
            <a:srgbClr val="1D414F"/>
          </a:solidFill>
          <a:ln w="6350" cap="flat" cmpd="sng" algn="ctr">
            <a:solidFill>
              <a:srgbClr val="1D414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13"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D3A5B51C-46C8-4FAC-B7AD-7FB97414EAFE}"/>
              </a:ext>
            </a:extLst>
          </p:cNvPr>
          <p:cNvSpPr/>
          <p:nvPr userDrawn="1"/>
        </p:nvSpPr>
        <p:spPr>
          <a:xfrm rot="16200000">
            <a:off x="11108819" y="4345657"/>
            <a:ext cx="1227224" cy="94335"/>
          </a:xfrm>
          <a:prstGeom prst="rect">
            <a:avLst/>
          </a:prstGeom>
          <a:solidFill>
            <a:srgbClr val="1D414F"/>
          </a:solidFill>
          <a:ln w="6350" cap="flat" cmpd="sng" algn="ctr">
            <a:solidFill>
              <a:srgbClr val="1D414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13"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Text Placeholder 16">
            <a:extLst>
              <a:ext uri="{FF2B5EF4-FFF2-40B4-BE49-F238E27FC236}">
                <a16:creationId xmlns:a16="http://schemas.microsoft.com/office/drawing/2014/main" id="{E6E917E4-6C9D-4957-A5D8-6A0D2462A0C9}"/>
              </a:ext>
            </a:extLst>
          </p:cNvPr>
          <p:cNvSpPr>
            <a:spLocks noGrp="1"/>
          </p:cNvSpPr>
          <p:nvPr>
            <p:ph type="body" sz="quarter" idx="17"/>
          </p:nvPr>
        </p:nvSpPr>
        <p:spPr>
          <a:xfrm>
            <a:off x="6581775" y="2171535"/>
            <a:ext cx="5429250" cy="1227225"/>
          </a:xfrm>
          <a:prstGeom prst="rect">
            <a:avLst/>
          </a:prstGeom>
        </p:spPr>
        <p:txBody>
          <a:bodyPr anchor="ctr" anchorCtr="0"/>
          <a:lstStyle>
            <a:lvl1pPr marL="0" indent="0" algn="l" defTabSz="914400" rtl="0" eaLnBrk="1" latinLnBrk="0" hangingPunct="1">
              <a:buNone/>
              <a:defRPr lang="en-US" sz="2000" b="0" kern="1200" dirty="0" smtClean="0">
                <a:solidFill>
                  <a:schemeClr val="tx1">
                    <a:lumMod val="65000"/>
                    <a:lumOff val="35000"/>
                  </a:schemeClr>
                </a:solidFill>
                <a:latin typeface="+mj-lt"/>
                <a:ea typeface="Lato Light" panose="020F0502020204030203" pitchFamily="34" charset="0"/>
                <a:cs typeface="Lato Light" panose="020F0502020204030203" pitchFamily="34" charset="0"/>
              </a:defRPr>
            </a:lvl1pPr>
            <a:lvl2pPr marL="0" indent="0" algn="l" defTabSz="914400" rtl="0" eaLnBrk="1" latinLnBrk="0" hangingPunct="1">
              <a:buNone/>
              <a:defRPr lang="en-US" sz="2000" kern="1200" dirty="0" smtClean="0">
                <a:solidFill>
                  <a:srgbClr val="595C60"/>
                </a:solidFill>
                <a:latin typeface="Lato Light" panose="020F0502020204030203" pitchFamily="34" charset="0"/>
                <a:ea typeface="Lato Light" panose="020F0502020204030203" pitchFamily="34" charset="0"/>
                <a:cs typeface="Lato Light" panose="020F0502020204030203" pitchFamily="34" charset="0"/>
              </a:defRPr>
            </a:lvl2pPr>
            <a:lvl3pPr marL="0" indent="0" algn="l" defTabSz="914400" rtl="0" eaLnBrk="1" latinLnBrk="0" hangingPunct="1">
              <a:buNone/>
              <a:defRPr lang="en-US" sz="2000" kern="1200" dirty="0" smtClean="0">
                <a:solidFill>
                  <a:srgbClr val="595C60"/>
                </a:solidFill>
                <a:latin typeface="Lato Light" panose="020F0502020204030203" pitchFamily="34" charset="0"/>
                <a:ea typeface="Lato Light" panose="020F0502020204030203" pitchFamily="34" charset="0"/>
                <a:cs typeface="Lato Light" panose="020F0502020204030203" pitchFamily="34" charset="0"/>
              </a:defRPr>
            </a:lvl3pPr>
            <a:lvl4pPr marL="0" indent="0" algn="l" defTabSz="914400" rtl="0" eaLnBrk="1" latinLnBrk="0" hangingPunct="1">
              <a:buNone/>
              <a:defRPr lang="en-US" sz="2000" kern="1200" dirty="0" smtClean="0">
                <a:solidFill>
                  <a:srgbClr val="595C60"/>
                </a:solidFill>
                <a:latin typeface="Lato Light" panose="020F0502020204030203" pitchFamily="34" charset="0"/>
                <a:ea typeface="Lato Light" panose="020F0502020204030203" pitchFamily="34" charset="0"/>
                <a:cs typeface="Lato Light" panose="020F0502020204030203" pitchFamily="34" charset="0"/>
              </a:defRPr>
            </a:lvl4pPr>
            <a:lvl5pPr marL="0" indent="0" algn="l" defTabSz="914400" rtl="0" eaLnBrk="1" latinLnBrk="0" hangingPunct="1">
              <a:buNone/>
              <a:defRPr lang="en-GB" sz="2000" kern="1200" dirty="0">
                <a:solidFill>
                  <a:srgbClr val="595C60"/>
                </a:solidFill>
                <a:latin typeface="Lato Light" panose="020F0502020204030203" pitchFamily="34" charset="0"/>
                <a:ea typeface="Lato Light" panose="020F0502020204030203" pitchFamily="34" charset="0"/>
                <a:cs typeface="Lato Light" panose="020F0502020204030203" pitchFamily="34" charset="0"/>
              </a:defRPr>
            </a:lvl5pPr>
          </a:lstStyle>
          <a:p>
            <a:pPr lvl="0"/>
            <a:r>
              <a:rPr lang="en-US"/>
              <a:t>Edit Master text styles</a:t>
            </a:r>
          </a:p>
        </p:txBody>
      </p:sp>
      <p:sp>
        <p:nvSpPr>
          <p:cNvPr id="19" name="Text Placeholder 18">
            <a:extLst>
              <a:ext uri="{FF2B5EF4-FFF2-40B4-BE49-F238E27FC236}">
                <a16:creationId xmlns:a16="http://schemas.microsoft.com/office/drawing/2014/main" id="{65BB0A1C-B637-4666-B656-338DA0DB07E7}"/>
              </a:ext>
            </a:extLst>
          </p:cNvPr>
          <p:cNvSpPr>
            <a:spLocks noGrp="1"/>
          </p:cNvSpPr>
          <p:nvPr>
            <p:ph type="body" sz="quarter" idx="18"/>
          </p:nvPr>
        </p:nvSpPr>
        <p:spPr>
          <a:xfrm>
            <a:off x="6488113" y="3789363"/>
            <a:ext cx="5186362" cy="1217612"/>
          </a:xfrm>
          <a:prstGeom prst="rect">
            <a:avLst/>
          </a:prstGeom>
        </p:spPr>
        <p:txBody>
          <a:bodyPr wrap="square" anchor="ctr" anchorCtr="0"/>
          <a:lstStyle>
            <a:lvl1pPr algn="r">
              <a:defRPr lang="en-US" sz="2000" b="0" kern="1200" dirty="0">
                <a:solidFill>
                  <a:schemeClr val="tx1">
                    <a:lumMod val="65000"/>
                    <a:lumOff val="35000"/>
                  </a:schemeClr>
                </a:solidFill>
                <a:latin typeface="+mj-lt"/>
                <a:ea typeface="Lato Light" panose="020F0502020204030203" pitchFamily="34" charset="0"/>
                <a:cs typeface="Lato Light" panose="020F0502020204030203" pitchFamily="34" charset="0"/>
              </a:defRPr>
            </a:lvl1pPr>
            <a:lvl2pPr>
              <a:defRPr/>
            </a:lvl2pPr>
            <a:lvl3pPr>
              <a:defRPr/>
            </a:lvl3pPr>
            <a:lvl4pPr>
              <a:defRPr/>
            </a:lvl4pPr>
            <a:lvl5pPr>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a:t>Edit Master text styles</a:t>
            </a:r>
          </a:p>
        </p:txBody>
      </p:sp>
      <p:sp>
        <p:nvSpPr>
          <p:cNvPr id="16" name="Espace réservé du texte 16">
            <a:extLst>
              <a:ext uri="{FF2B5EF4-FFF2-40B4-BE49-F238E27FC236}">
                <a16:creationId xmlns:a16="http://schemas.microsoft.com/office/drawing/2014/main" id="{BF9741A9-5F17-494A-8CAA-7810B7399890}"/>
              </a:ext>
            </a:extLst>
          </p:cNvPr>
          <p:cNvSpPr>
            <a:spLocks noGrp="1"/>
          </p:cNvSpPr>
          <p:nvPr>
            <p:ph type="body" sz="quarter" idx="15"/>
          </p:nvPr>
        </p:nvSpPr>
        <p:spPr>
          <a:xfrm>
            <a:off x="323850" y="268619"/>
            <a:ext cx="2334122" cy="2331706"/>
          </a:xfrm>
          <a:prstGeom prst="ellipse">
            <a:avLst/>
          </a:prstGeom>
          <a:solidFill>
            <a:srgbClr val="FFFFFF"/>
          </a:solidFill>
          <a:ln w="12700">
            <a:solidFill>
              <a:srgbClr val="CA122E"/>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lvl1pPr marL="0" indent="0" algn="ctr">
              <a:lnSpc>
                <a:spcPct val="80000"/>
              </a:lnSpc>
              <a:spcBef>
                <a:spcPts val="0"/>
              </a:spcBef>
              <a:buNone/>
              <a:defRPr lang="fr-FR" sz="2800" b="1" i="0" kern="1200" baseline="0" dirty="0">
                <a:ln w="15875">
                  <a:noFill/>
                </a:ln>
                <a:solidFill>
                  <a:srgbClr val="D22328"/>
                </a:solidFill>
                <a:latin typeface="+mj-lt"/>
                <a:ea typeface="Lato Black" panose="020F0502020204030203" pitchFamily="34" charset="0"/>
                <a:cs typeface="Lato Black" panose="020F0502020204030203" pitchFamily="34" charset="0"/>
              </a:defRPr>
            </a:lvl1pPr>
            <a:lvl2pPr marL="0" indent="0" algn="ctr">
              <a:buFontTx/>
              <a:buNone/>
              <a:defRPr lang="fr-FR" sz="3200" b="0" i="0" kern="1200" dirty="0" smtClean="0">
                <a:solidFill>
                  <a:srgbClr val="003D4A"/>
                </a:solidFill>
                <a:latin typeface="Lato Black"/>
                <a:ea typeface="Lato Black"/>
                <a:cs typeface="Lato Black"/>
              </a:defRPr>
            </a:lvl2pPr>
            <a:lvl3pPr>
              <a:defRPr/>
            </a:lvl3pPr>
            <a:lvl4pPr>
              <a:defRPr/>
            </a:lvl4pPr>
            <a:lvl5pPr>
              <a:defRPr/>
            </a:lvl5pPr>
          </a:lstStyle>
          <a:p>
            <a:pPr marL="0" lvl="0" indent="0" algn="ctr">
              <a:buNone/>
            </a:pPr>
            <a:r>
              <a:rPr lang="en-US"/>
              <a:t>Edit Master text styles</a:t>
            </a:r>
          </a:p>
        </p:txBody>
      </p:sp>
      <p:sp>
        <p:nvSpPr>
          <p:cNvPr id="5" name="Slide Number Placeholder 4">
            <a:extLst>
              <a:ext uri="{FF2B5EF4-FFF2-40B4-BE49-F238E27FC236}">
                <a16:creationId xmlns:a16="http://schemas.microsoft.com/office/drawing/2014/main" id="{3FF2409E-30E5-45B3-9162-D16903E84E6A}"/>
              </a:ext>
            </a:extLst>
          </p:cNvPr>
          <p:cNvSpPr>
            <a:spLocks noGrp="1"/>
          </p:cNvSpPr>
          <p:nvPr>
            <p:ph type="sldNum" sz="quarter" idx="12"/>
          </p:nvPr>
        </p:nvSpPr>
        <p:spPr>
          <a:xfrm>
            <a:off x="431800" y="6599479"/>
            <a:ext cx="4140200" cy="258521"/>
          </a:xfrm>
        </p:spPr>
        <p:txBody>
          <a:bodyPr/>
          <a:lstStyle>
            <a:lvl1pPr>
              <a:defRPr>
                <a:solidFill>
                  <a:schemeClr val="bg1">
                    <a:lumMod val="75000"/>
                    <a:lumOff val="2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DAEED18-0882-4454-8C58-82913179205D}" type="slidenum">
              <a:rPr kumimoji="0" lang="en-GB" sz="1200" b="0" i="0" u="none" strike="noStrike" kern="1200" cap="none" spc="0" normalizeH="0" baseline="0" noProof="0" smtClean="0">
                <a:ln>
                  <a:noFill/>
                </a:ln>
                <a:solidFill>
                  <a:srgbClr val="E1E8E3">
                    <a:lumMod val="75000"/>
                    <a:lumOff val="25000"/>
                  </a:srgbClr>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dirty="0">
              <a:ln>
                <a:noFill/>
              </a:ln>
              <a:solidFill>
                <a:srgbClr val="E1E8E3">
                  <a:lumMod val="75000"/>
                  <a:lumOff val="25000"/>
                </a:srgbClr>
              </a:solidFill>
              <a:effectLst/>
              <a:uLnTx/>
              <a:uFillTx/>
              <a:latin typeface="Calibri Light"/>
              <a:ea typeface="+mn-ea"/>
              <a:cs typeface="+mn-cs"/>
            </a:endParaRPr>
          </a:p>
        </p:txBody>
      </p:sp>
      <p:sp>
        <p:nvSpPr>
          <p:cNvPr id="10" name="Footer Placeholder 3">
            <a:extLst>
              <a:ext uri="{FF2B5EF4-FFF2-40B4-BE49-F238E27FC236}">
                <a16:creationId xmlns:a16="http://schemas.microsoft.com/office/drawing/2014/main" id="{362D1524-2423-4CBA-80AB-8127DF364E07}"/>
              </a:ext>
            </a:extLst>
          </p:cNvPr>
          <p:cNvSpPr>
            <a:spLocks noGrp="1"/>
          </p:cNvSpPr>
          <p:nvPr>
            <p:ph type="ftr" sz="quarter" idx="3"/>
          </p:nvPr>
        </p:nvSpPr>
        <p:spPr>
          <a:xfrm>
            <a:off x="3218880" y="6599479"/>
            <a:ext cx="5753593" cy="279400"/>
          </a:xfrm>
          <a:prstGeom prst="rect">
            <a:avLst/>
          </a:prstGeom>
        </p:spPr>
        <p:txBody>
          <a:bodyPr vert="horz" lIns="91440" tIns="45720" rIns="91440" bIns="45720" rtlCol="0" anchor="ctr"/>
          <a:lstStyle>
            <a:lvl1pPr algn="ctr">
              <a:defRPr sz="1200">
                <a:solidFill>
                  <a:srgbClr val="FFFFFF"/>
                </a:solidFill>
              </a:defRPr>
            </a:lvl1pPr>
          </a:lstStyle>
          <a:p>
            <a:r>
              <a:rPr lang="en-GB" dirty="0"/>
              <a:t>Doncaster Social Prescribing Engagement Report</a:t>
            </a:r>
          </a:p>
        </p:txBody>
      </p:sp>
    </p:spTree>
    <p:extLst>
      <p:ext uri="{BB962C8B-B14F-4D97-AF65-F5344CB8AC3E}">
        <p14:creationId xmlns:p14="http://schemas.microsoft.com/office/powerpoint/2010/main" val="480677510"/>
      </p:ext>
    </p:extLst>
  </p:cSld>
  <p:clrMapOvr>
    <a:masterClrMapping/>
  </p:clrMapOvr>
  <p:extLst>
    <p:ext uri="{DCECCB84-F9BA-43D5-87BE-67443E8EF086}">
      <p15:sldGuideLst xmlns:p15="http://schemas.microsoft.com/office/powerpoint/2012/main">
        <p15:guide id="4" orient="horz" pos="3339">
          <p15:clr>
            <a:srgbClr val="FBAE40"/>
          </p15:clr>
        </p15:guide>
        <p15:guide id="5" orient="horz" pos="129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4CDE9-2D6B-4A8B-AAA0-277A94812539}" type="datetimeFigureOut">
              <a:rPr lang="en-GB" smtClean="0"/>
              <a:t>19/09/2023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9F6643C-26F8-403A-A14D-164B29CC4147}" type="slidenum">
              <a:rPr lang="en-GB" smtClean="0"/>
              <a:t>‹#›</a:t>
            </a:fld>
            <a:endParaRPr lang="en-GB"/>
          </a:p>
        </p:txBody>
      </p:sp>
    </p:spTree>
    <p:extLst>
      <p:ext uri="{BB962C8B-B14F-4D97-AF65-F5344CB8AC3E}">
        <p14:creationId xmlns:p14="http://schemas.microsoft.com/office/powerpoint/2010/main" val="190086757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rgbClr val="D2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1E8E3"/>
              </a:solidFill>
              <a:effectLst/>
              <a:uLnTx/>
              <a:uFillTx/>
              <a:latin typeface="Calibri Light"/>
              <a:ea typeface="+mn-ea"/>
              <a:cs typeface="+mn-cs"/>
            </a:endParaRPr>
          </a:p>
        </p:txBody>
      </p:sp>
      <p:pic>
        <p:nvPicPr>
          <p:cNvPr id="9" name="Image 8">
            <a:extLst>
              <a:ext uri="{FF2B5EF4-FFF2-40B4-BE49-F238E27FC236}">
                <a16:creationId xmlns:a16="http://schemas.microsoft.com/office/drawing/2014/main" id="{402E325F-17C7-654B-907A-823F7D39BE3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1719"/>
          <a:stretch/>
        </p:blipFill>
        <p:spPr>
          <a:xfrm>
            <a:off x="1" y="6210352"/>
            <a:ext cx="1278673" cy="465513"/>
          </a:xfrm>
          <a:prstGeom prst="rect">
            <a:avLst/>
          </a:prstGeom>
        </p:spPr>
      </p:pic>
      <p:sp>
        <p:nvSpPr>
          <p:cNvPr id="3" name="ZoneTexte 2">
            <a:extLst>
              <a:ext uri="{FF2B5EF4-FFF2-40B4-BE49-F238E27FC236}">
                <a16:creationId xmlns:a16="http://schemas.microsoft.com/office/drawing/2014/main" id="{49EBA199-0DE0-A347-A6A1-B14902EF9E13}"/>
              </a:ext>
            </a:extLst>
          </p:cNvPr>
          <p:cNvSpPr txBox="1"/>
          <p:nvPr userDrawn="1"/>
        </p:nvSpPr>
        <p:spPr>
          <a:xfrm>
            <a:off x="1222791" y="6312337"/>
            <a:ext cx="4842872"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100" normalizeH="0" baseline="0" noProof="0" dirty="0">
                <a:ln>
                  <a:noFill/>
                </a:ln>
                <a:solidFill>
                  <a:srgbClr val="FFFFFF"/>
                </a:solidFill>
                <a:effectLst/>
                <a:uLnTx/>
                <a:uFillTx/>
                <a:latin typeface="Calibri"/>
                <a:ea typeface="Lato Semibold" panose="020F0502020204030203" pitchFamily="34" charset="0"/>
                <a:cs typeface="Lato Semibold" panose="020F0502020204030203" pitchFamily="34" charset="0"/>
              </a:rPr>
              <a:t>CONFIDENCE MOVES THE WORLD</a:t>
            </a:r>
          </a:p>
        </p:txBody>
      </p:sp>
      <p:pic>
        <p:nvPicPr>
          <p:cNvPr id="10" name="Graphic 9">
            <a:extLst>
              <a:ext uri="{FF2B5EF4-FFF2-40B4-BE49-F238E27FC236}">
                <a16:creationId xmlns:a16="http://schemas.microsoft.com/office/drawing/2014/main" id="{A905937A-B0F8-41C1-9964-B8D6DD36D19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23435" y="3048041"/>
            <a:ext cx="2545130" cy="761918"/>
          </a:xfrm>
          <a:prstGeom prst="rect">
            <a:avLst/>
          </a:prstGeom>
        </p:spPr>
      </p:pic>
    </p:spTree>
    <p:extLst>
      <p:ext uri="{BB962C8B-B14F-4D97-AF65-F5344CB8AC3E}">
        <p14:creationId xmlns:p14="http://schemas.microsoft.com/office/powerpoint/2010/main" val="42562256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End Slide">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02E325F-17C7-654B-907A-823F7D39BE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346" t="-13809" r="-1" b="-5386"/>
          <a:stretch/>
        </p:blipFill>
        <p:spPr>
          <a:xfrm>
            <a:off x="1" y="6167719"/>
            <a:ext cx="1046176" cy="466163"/>
          </a:xfrm>
          <a:prstGeom prst="rect">
            <a:avLst/>
          </a:prstGeom>
        </p:spPr>
      </p:pic>
      <p:sp>
        <p:nvSpPr>
          <p:cNvPr id="3" name="ZoneTexte 2">
            <a:extLst>
              <a:ext uri="{FF2B5EF4-FFF2-40B4-BE49-F238E27FC236}">
                <a16:creationId xmlns:a16="http://schemas.microsoft.com/office/drawing/2014/main" id="{49EBA199-0DE0-A347-A6A1-B14902EF9E13}"/>
              </a:ext>
            </a:extLst>
          </p:cNvPr>
          <p:cNvSpPr txBox="1"/>
          <p:nvPr userDrawn="1"/>
        </p:nvSpPr>
        <p:spPr>
          <a:xfrm>
            <a:off x="1222791" y="6312337"/>
            <a:ext cx="4842872"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100" normalizeH="0" baseline="0" noProof="0" dirty="0">
                <a:ln>
                  <a:noFill/>
                </a:ln>
                <a:solidFill>
                  <a:srgbClr val="D22328"/>
                </a:solidFill>
                <a:effectLst/>
                <a:uLnTx/>
                <a:uFillTx/>
                <a:latin typeface="Calibri"/>
                <a:ea typeface="Lato Semibold" panose="020F0502020204030203" pitchFamily="34" charset="0"/>
                <a:cs typeface="Lato Semibold" panose="020F0502020204030203" pitchFamily="34" charset="0"/>
              </a:rPr>
              <a:t>CONFIDENCE MOVES THE WORLD</a:t>
            </a:r>
          </a:p>
        </p:txBody>
      </p:sp>
      <p:pic>
        <p:nvPicPr>
          <p:cNvPr id="10" name="Graphic 9">
            <a:extLst>
              <a:ext uri="{FF2B5EF4-FFF2-40B4-BE49-F238E27FC236}">
                <a16:creationId xmlns:a16="http://schemas.microsoft.com/office/drawing/2014/main" id="{A905937A-B0F8-41C1-9964-B8D6DD36D19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19346" y="3048041"/>
            <a:ext cx="2556000" cy="909638"/>
          </a:xfrm>
          <a:prstGeom prst="rect">
            <a:avLst/>
          </a:prstGeom>
        </p:spPr>
      </p:pic>
    </p:spTree>
    <p:extLst>
      <p:ext uri="{BB962C8B-B14F-4D97-AF65-F5344CB8AC3E}">
        <p14:creationId xmlns:p14="http://schemas.microsoft.com/office/powerpoint/2010/main" val="30948261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resentation assistant">
    <p:spTree>
      <p:nvGrpSpPr>
        <p:cNvPr id="1" name=""/>
        <p:cNvGrpSpPr/>
        <p:nvPr/>
      </p:nvGrpSpPr>
      <p:grpSpPr>
        <a:xfrm>
          <a:off x="0" y="0"/>
          <a:ext cx="0" cy="0"/>
          <a:chOff x="0" y="0"/>
          <a:chExt cx="0" cy="0"/>
        </a:xfrm>
      </p:grpSpPr>
      <p:sp>
        <p:nvSpPr>
          <p:cNvPr id="5" name="Rectangle 4"/>
          <p:cNvSpPr/>
          <p:nvPr userDrawn="1"/>
        </p:nvSpPr>
        <p:spPr>
          <a:xfrm>
            <a:off x="0" y="0"/>
            <a:ext cx="12192000" cy="6599479"/>
          </a:xfrm>
          <a:prstGeom prst="rect">
            <a:avLst/>
          </a:prstGeom>
          <a:solidFill>
            <a:srgbClr val="D2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1E8E3"/>
              </a:solidFill>
              <a:effectLst/>
              <a:uLnTx/>
              <a:uFillTx/>
              <a:latin typeface="Calibri Light"/>
              <a:ea typeface="+mn-ea"/>
              <a:cs typeface="+mn-cs"/>
            </a:endParaRPr>
          </a:p>
        </p:txBody>
      </p:sp>
      <p:sp>
        <p:nvSpPr>
          <p:cNvPr id="11" name="Titre 1">
            <a:extLst>
              <a:ext uri="{FF2B5EF4-FFF2-40B4-BE49-F238E27FC236}">
                <a16:creationId xmlns:a16="http://schemas.microsoft.com/office/drawing/2014/main" id="{A1F01C69-20DF-4981-BCEC-C0D111BD3958}"/>
              </a:ext>
            </a:extLst>
          </p:cNvPr>
          <p:cNvSpPr>
            <a:spLocks noGrp="1"/>
          </p:cNvSpPr>
          <p:nvPr>
            <p:ph type="title"/>
          </p:nvPr>
        </p:nvSpPr>
        <p:spPr>
          <a:xfrm>
            <a:off x="431800" y="366184"/>
            <a:ext cx="11328400" cy="538481"/>
          </a:xfrm>
        </p:spPr>
        <p:txBody>
          <a:bodyPr/>
          <a:lstStyle>
            <a:lvl1pPr>
              <a:lnSpc>
                <a:spcPct val="80000"/>
              </a:lnSpc>
              <a:defRPr>
                <a:solidFill>
                  <a:srgbClr val="FFFFFF"/>
                </a:solidFill>
              </a:defRPr>
            </a:lvl1pPr>
          </a:lstStyle>
          <a:p>
            <a:r>
              <a:rPr lang="en-US"/>
              <a:t>Click to edit Master title style</a:t>
            </a:r>
            <a:endParaRPr lang="fr-FR"/>
          </a:p>
        </p:txBody>
      </p:sp>
      <p:sp>
        <p:nvSpPr>
          <p:cNvPr id="12" name="Espace réservé du texte 8">
            <a:extLst>
              <a:ext uri="{FF2B5EF4-FFF2-40B4-BE49-F238E27FC236}">
                <a16:creationId xmlns:a16="http://schemas.microsoft.com/office/drawing/2014/main" id="{8774C013-38E5-48E6-B003-0B1CAE7421EE}"/>
              </a:ext>
            </a:extLst>
          </p:cNvPr>
          <p:cNvSpPr>
            <a:spLocks noGrp="1"/>
          </p:cNvSpPr>
          <p:nvPr>
            <p:ph type="body" sz="quarter" idx="17" hasCustomPrompt="1"/>
          </p:nvPr>
        </p:nvSpPr>
        <p:spPr>
          <a:xfrm>
            <a:off x="435600" y="1232097"/>
            <a:ext cx="11328400" cy="4741333"/>
          </a:xfrm>
          <a:prstGeom prst="rect">
            <a:avLst/>
          </a:prstGeom>
        </p:spPr>
        <p:txBody>
          <a:bodyPr lIns="0" tIns="0" rIns="0" bIns="0"/>
          <a:lstStyle>
            <a:lvl1pPr marL="0" indent="0">
              <a:lnSpc>
                <a:spcPct val="90000"/>
              </a:lnSpc>
              <a:buFontTx/>
              <a:buNone/>
              <a:defRPr kumimoji="0" lang="fr-FR" sz="2800" b="1" i="0" u="none" strike="noStrike" kern="1200" cap="none" spc="0" normalizeH="0" baseline="0" dirty="0" smtClean="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defRPr>
            </a:lvl1pPr>
            <a:lvl2pPr marL="0" indent="0">
              <a:lnSpc>
                <a:spcPct val="90000"/>
              </a:lnSpc>
              <a:buNone/>
              <a:defRPr kumimoji="0" lang="fr-FR" sz="2400" b="0" i="0" u="none" strike="noStrike" kern="1200" cap="none" spc="0" normalizeH="0" baseline="0" dirty="0" smtClean="0">
                <a:ln>
                  <a:noFill/>
                </a:ln>
                <a:solidFill>
                  <a:srgbClr val="FFFFFF"/>
                </a:solidFill>
                <a:effectLst/>
                <a:uLnTx/>
                <a:uFillTx/>
                <a:latin typeface="+mj-lt"/>
                <a:ea typeface="Lato Medium" panose="020F0502020204030203" pitchFamily="34" charset="0"/>
                <a:cs typeface="Calibri" panose="020F0502020204030204" pitchFamily="34" charset="0"/>
              </a:defRPr>
            </a:lvl2pPr>
            <a:lvl3pPr marL="360000" indent="-360000">
              <a:lnSpc>
                <a:spcPct val="90000"/>
              </a:lnSpc>
              <a:spcBef>
                <a:spcPts val="800"/>
              </a:spcBef>
              <a:buClr>
                <a:srgbClr val="FFFFFF"/>
              </a:buClr>
              <a:buFont typeface="Wingdings" panose="05000000000000000000" pitchFamily="2" charset="2"/>
              <a:buChar char="§"/>
              <a:tabLst>
                <a:tab pos="352425" algn="l"/>
              </a:tabLst>
              <a:defRPr kumimoji="0" lang="fr-FR" sz="2133" b="0" i="0" u="none" strike="noStrike" kern="1200" cap="none" spc="0" normalizeH="0" baseline="0" dirty="0" smtClean="0">
                <a:ln>
                  <a:noFill/>
                </a:ln>
                <a:solidFill>
                  <a:srgbClr val="FFFFFF"/>
                </a:solidFill>
                <a:effectLst/>
                <a:uLnTx/>
                <a:uFillTx/>
                <a:latin typeface="+mj-lt"/>
                <a:ea typeface="Lato" panose="020F0502020204030203" pitchFamily="34" charset="0"/>
                <a:cs typeface="Calibri" panose="020F0502020204030204" pitchFamily="34" charset="0"/>
              </a:defRPr>
            </a:lvl3pPr>
            <a:lvl4pPr marL="722313" indent="-363538">
              <a:lnSpc>
                <a:spcPct val="90000"/>
              </a:lnSpc>
              <a:buSzPct val="90000"/>
              <a:buFont typeface="Wingdings" pitchFamily="2" charset="2"/>
              <a:buChar char="§"/>
              <a:tabLst>
                <a:tab pos="722313" algn="l"/>
              </a:tabLst>
              <a:defRPr kumimoji="0" lang="fr-FR" sz="1867" b="0" i="0" u="none" strike="noStrike" kern="1200" cap="none" spc="0" normalizeH="0" baseline="0" dirty="0" smtClean="0">
                <a:ln>
                  <a:noFill/>
                </a:ln>
                <a:solidFill>
                  <a:srgbClr val="FFFFFF"/>
                </a:solidFill>
                <a:effectLst/>
                <a:uLnTx/>
                <a:uFillTx/>
                <a:latin typeface="+mj-lt"/>
                <a:ea typeface="Lato" panose="020F0502020204030203" pitchFamily="34" charset="0"/>
                <a:cs typeface="Calibri" panose="020F0502020204030204" pitchFamily="34" charset="0"/>
              </a:defRPr>
            </a:lvl4pPr>
            <a:lvl5pPr marL="977900" indent="-255588">
              <a:lnSpc>
                <a:spcPct val="90000"/>
              </a:lnSpc>
              <a:buSzPct val="75000"/>
              <a:buFont typeface="Wingdings" pitchFamily="2" charset="2"/>
              <a:buChar char="§"/>
              <a:tabLst>
                <a:tab pos="977900" algn="l"/>
              </a:tabLst>
              <a:defRPr kumimoji="0" lang="fr-FR" sz="1600" b="0" i="0" u="none" strike="noStrike" kern="1200" cap="none" spc="0" normalizeH="0" baseline="0" dirty="0" smtClean="0">
                <a:ln>
                  <a:noFill/>
                </a:ln>
                <a:solidFill>
                  <a:srgbClr val="FFFFFF"/>
                </a:solidFill>
                <a:effectLst/>
                <a:uLnTx/>
                <a:uFillTx/>
                <a:latin typeface="+mj-lt"/>
                <a:ea typeface="Lato" panose="020F0502020204030203" pitchFamily="34" charset="0"/>
                <a:cs typeface="Calibri" panose="020F0502020204030204" pitchFamily="34" charset="0"/>
              </a:defRPr>
            </a:lvl5pPr>
          </a:lstStyle>
          <a:p>
            <a:pPr lvl="0"/>
            <a:r>
              <a:rPr lang="en-US"/>
              <a:t>Click to change the styles of the mask text</a:t>
            </a:r>
            <a:endParaRPr lang="fr-FR"/>
          </a:p>
          <a:p>
            <a:pPr lvl="1"/>
            <a:r>
              <a:rPr lang="fr-FR"/>
              <a:t>Second </a:t>
            </a:r>
            <a:r>
              <a:rPr lang="fr-FR" err="1"/>
              <a:t>level</a:t>
            </a:r>
            <a:endParaRPr lang="fr-FR"/>
          </a:p>
          <a:p>
            <a:pPr lvl="2"/>
            <a:r>
              <a:rPr lang="fr-FR" err="1"/>
              <a:t>Third</a:t>
            </a:r>
            <a:r>
              <a:rPr lang="fr-FR"/>
              <a:t> </a:t>
            </a:r>
            <a:r>
              <a:rPr lang="fr-FR" err="1"/>
              <a:t>level</a:t>
            </a:r>
            <a:endParaRPr lang="fr-FR"/>
          </a:p>
          <a:p>
            <a:pPr lvl="3"/>
            <a:r>
              <a:rPr lang="fr-FR" err="1"/>
              <a:t>Fourth</a:t>
            </a:r>
            <a:r>
              <a:rPr lang="fr-FR"/>
              <a:t> </a:t>
            </a:r>
            <a:r>
              <a:rPr lang="fr-FR" err="1"/>
              <a:t>level</a:t>
            </a:r>
            <a:endParaRPr lang="fr-FR"/>
          </a:p>
          <a:p>
            <a:pPr lvl="4"/>
            <a:r>
              <a:rPr lang="fr-FR" err="1"/>
              <a:t>Fifth</a:t>
            </a:r>
            <a:r>
              <a:rPr lang="fr-FR"/>
              <a:t> </a:t>
            </a:r>
            <a:r>
              <a:rPr lang="fr-FR" err="1"/>
              <a:t>level</a:t>
            </a:r>
            <a:endParaRPr lang="fr-FR"/>
          </a:p>
        </p:txBody>
      </p:sp>
      <p:sp>
        <p:nvSpPr>
          <p:cNvPr id="8" name="Footer Placeholder 7">
            <a:extLst>
              <a:ext uri="{FF2B5EF4-FFF2-40B4-BE49-F238E27FC236}">
                <a16:creationId xmlns:a16="http://schemas.microsoft.com/office/drawing/2014/main" id="{CAF0B2D4-EFD2-4220-8FB0-CF62EBB73CED}"/>
              </a:ext>
            </a:extLst>
          </p:cNvPr>
          <p:cNvSpPr>
            <a:spLocks noGrp="1"/>
          </p:cNvSpPr>
          <p:nvPr>
            <p:ph type="ftr" sz="quarter" idx="18"/>
          </p:nvPr>
        </p:nvSpPr>
        <p:spPr/>
        <p:txBody>
          <a:bodyPr/>
          <a:lstStyle/>
          <a:p>
            <a:r>
              <a:rPr lang="en-GB" dirty="0"/>
              <a:t>Doncaster Social Prescribing Engagement Report</a:t>
            </a:r>
          </a:p>
        </p:txBody>
      </p:sp>
      <p:sp>
        <p:nvSpPr>
          <p:cNvPr id="13" name="Slide Number Placeholder 12">
            <a:extLst>
              <a:ext uri="{FF2B5EF4-FFF2-40B4-BE49-F238E27FC236}">
                <a16:creationId xmlns:a16="http://schemas.microsoft.com/office/drawing/2014/main" id="{DBB83A33-C384-4ED8-9A0D-D0105032A53A}"/>
              </a:ext>
            </a:extLst>
          </p:cNvPr>
          <p:cNvSpPr>
            <a:spLocks noGrp="1"/>
          </p:cNvSpPr>
          <p:nvPr>
            <p:ph type="sldNum" sz="quarter"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Tree>
    <p:extLst>
      <p:ext uri="{BB962C8B-B14F-4D97-AF65-F5344CB8AC3E}">
        <p14:creationId xmlns:p14="http://schemas.microsoft.com/office/powerpoint/2010/main" val="9865505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TextBox 4"/>
          <p:cNvSpPr txBox="1"/>
          <p:nvPr userDrawn="1"/>
        </p:nvSpPr>
        <p:spPr>
          <a:xfrm>
            <a:off x="9744405" y="6525345"/>
            <a:ext cx="2304256" cy="246221"/>
          </a:xfrm>
          <a:prstGeom prst="rect">
            <a:avLst/>
          </a:prstGeom>
          <a:noFill/>
        </p:spPr>
        <p:txBody>
          <a:bodyPr wrap="square" rtlCol="0">
            <a:spAutoFit/>
          </a:bodyPr>
          <a:lstStyle/>
          <a:p>
            <a:pPr algn="r"/>
            <a:r>
              <a:rPr lang="en-GB" sz="1000" dirty="0">
                <a:latin typeface="+mj-lt"/>
              </a:rPr>
              <a:t>OFFICIAL</a:t>
            </a:r>
          </a:p>
        </p:txBody>
      </p:sp>
      <p:sp>
        <p:nvSpPr>
          <p:cNvPr id="6" name="Rectangle 5"/>
          <p:cNvSpPr/>
          <p:nvPr userDrawn="1"/>
        </p:nvSpPr>
        <p:spPr>
          <a:xfrm>
            <a:off x="0" y="0"/>
            <a:ext cx="9072331" cy="6858000"/>
          </a:xfrm>
          <a:prstGeom prst="rect">
            <a:avLst/>
          </a:prstGeom>
          <a:solidFill>
            <a:srgbClr val="93D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Rectangle 2"/>
          <p:cNvSpPr>
            <a:spLocks noGrp="1" noChangeArrowheads="1"/>
          </p:cNvSpPr>
          <p:nvPr>
            <p:ph type="title" hasCustomPrompt="1"/>
          </p:nvPr>
        </p:nvSpPr>
        <p:spPr bwMode="auto">
          <a:xfrm>
            <a:off x="406402" y="333376"/>
            <a:ext cx="8281887" cy="1007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a:solidFill>
                  <a:schemeClr val="bg1"/>
                </a:solidFill>
              </a:defRPr>
            </a:lvl1pPr>
          </a:lstStyle>
          <a:p>
            <a:pPr lvl="0"/>
            <a:r>
              <a:rPr lang="en-US" dirty="0"/>
              <a:t>Header</a:t>
            </a:r>
            <a:endParaRPr lang="en-GB" dirty="0"/>
          </a:p>
        </p:txBody>
      </p:sp>
      <p:sp>
        <p:nvSpPr>
          <p:cNvPr id="8" name="Rectangle 3"/>
          <p:cNvSpPr>
            <a:spLocks noGrp="1" noChangeArrowheads="1"/>
          </p:cNvSpPr>
          <p:nvPr>
            <p:ph idx="1" hasCustomPrompt="1"/>
          </p:nvPr>
        </p:nvSpPr>
        <p:spPr bwMode="auto">
          <a:xfrm>
            <a:off x="406401" y="1752601"/>
            <a:ext cx="8281887"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Type here</a:t>
            </a:r>
          </a:p>
        </p:txBody>
      </p:sp>
      <p:sp>
        <p:nvSpPr>
          <p:cNvPr id="9" name="TextBox 8"/>
          <p:cNvSpPr txBox="1"/>
          <p:nvPr userDrawn="1"/>
        </p:nvSpPr>
        <p:spPr>
          <a:xfrm>
            <a:off x="9744405" y="6525345"/>
            <a:ext cx="2304256" cy="246221"/>
          </a:xfrm>
          <a:prstGeom prst="rect">
            <a:avLst/>
          </a:prstGeom>
          <a:noFill/>
        </p:spPr>
        <p:txBody>
          <a:bodyPr wrap="square" rtlCol="0">
            <a:spAutoFit/>
          </a:bodyPr>
          <a:lstStyle/>
          <a:p>
            <a:pPr algn="r"/>
            <a:r>
              <a:rPr lang="en-GB" sz="1000" dirty="0">
                <a:latin typeface="+mj-lt"/>
              </a:rPr>
              <a:t>OFFICIAL</a:t>
            </a: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360363" y="301894"/>
            <a:ext cx="2447595" cy="1902970"/>
          </a:xfrm>
          <a:prstGeom prst="rect">
            <a:avLst/>
          </a:prstGeom>
        </p:spPr>
      </p:pic>
      <p:pic>
        <p:nvPicPr>
          <p:cNvPr id="11" name="Picture 10"/>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360363" y="5949280"/>
            <a:ext cx="2447595" cy="366748"/>
          </a:xfrm>
          <a:prstGeom prst="rect">
            <a:avLst/>
          </a:prstGeom>
        </p:spPr>
      </p:pic>
    </p:spTree>
    <p:extLst>
      <p:ext uri="{BB962C8B-B14F-4D97-AF65-F5344CB8AC3E}">
        <p14:creationId xmlns:p14="http://schemas.microsoft.com/office/powerpoint/2010/main" val="24304770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072331" cy="6858000"/>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5" name="Rectangle 2"/>
          <p:cNvSpPr>
            <a:spLocks noGrp="1" noChangeArrowheads="1"/>
          </p:cNvSpPr>
          <p:nvPr>
            <p:ph type="title" hasCustomPrompt="1"/>
          </p:nvPr>
        </p:nvSpPr>
        <p:spPr bwMode="auto">
          <a:xfrm>
            <a:off x="406402" y="333376"/>
            <a:ext cx="8281887" cy="1007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defRPr>
                <a:solidFill>
                  <a:schemeClr val="bg1"/>
                </a:solidFill>
              </a:defRPr>
            </a:lvl1pPr>
          </a:lstStyle>
          <a:p>
            <a:pPr lvl="0"/>
            <a:r>
              <a:rPr lang="en-US" dirty="0"/>
              <a:t>Header</a:t>
            </a:r>
            <a:endParaRPr lang="en-GB" dirty="0"/>
          </a:p>
        </p:txBody>
      </p:sp>
      <p:sp>
        <p:nvSpPr>
          <p:cNvPr id="6" name="Rectangle 3"/>
          <p:cNvSpPr>
            <a:spLocks noGrp="1" noChangeArrowheads="1"/>
          </p:cNvSpPr>
          <p:nvPr>
            <p:ph idx="1" hasCustomPrompt="1"/>
          </p:nvPr>
        </p:nvSpPr>
        <p:spPr bwMode="auto">
          <a:xfrm>
            <a:off x="406401" y="1752601"/>
            <a:ext cx="8281887"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a:solidFill>
                  <a:schemeClr val="bg1"/>
                </a:solidFill>
              </a:defRPr>
            </a:lvl1pPr>
            <a:lvl2pPr>
              <a:defRPr>
                <a:solidFill>
                  <a:schemeClr val="bg1"/>
                </a:solidFill>
              </a:defRPr>
            </a:lvl2pPr>
            <a:lvl3pPr>
              <a:defRPr>
                <a:solidFill>
                  <a:schemeClr val="bg1"/>
                </a:solidFill>
              </a:defRPr>
            </a:lvl3pPr>
          </a:lstStyle>
          <a:p>
            <a:pPr lvl="0"/>
            <a:r>
              <a:rPr lang="en-GB" dirty="0"/>
              <a:t>Type here</a:t>
            </a:r>
          </a:p>
        </p:txBody>
      </p:sp>
      <p:sp>
        <p:nvSpPr>
          <p:cNvPr id="7" name="TextBox 6"/>
          <p:cNvSpPr txBox="1"/>
          <p:nvPr userDrawn="1"/>
        </p:nvSpPr>
        <p:spPr>
          <a:xfrm>
            <a:off x="9744405" y="6525345"/>
            <a:ext cx="2304256" cy="246221"/>
          </a:xfrm>
          <a:prstGeom prst="rect">
            <a:avLst/>
          </a:prstGeom>
          <a:noFill/>
        </p:spPr>
        <p:txBody>
          <a:bodyPr wrap="square" rtlCol="0">
            <a:spAutoFit/>
          </a:bodyPr>
          <a:lstStyle/>
          <a:p>
            <a:pPr algn="r"/>
            <a:r>
              <a:rPr lang="en-GB" sz="1000" dirty="0">
                <a:latin typeface="+mj-lt"/>
              </a:rPr>
              <a:t>OFFICIAL</a:t>
            </a:r>
          </a:p>
        </p:txBody>
      </p:sp>
      <p:pic>
        <p:nvPicPr>
          <p:cNvPr id="8" name="Picture 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360363" y="301894"/>
            <a:ext cx="2447595" cy="1902970"/>
          </a:xfrm>
          <a:prstGeom prst="rect">
            <a:avLst/>
          </a:prstGeom>
        </p:spPr>
      </p:pic>
      <p:pic>
        <p:nvPicPr>
          <p:cNvPr id="9" name="Picture 8"/>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360363" y="5949280"/>
            <a:ext cx="2447595" cy="366748"/>
          </a:xfrm>
          <a:prstGeom prst="rect">
            <a:avLst/>
          </a:prstGeom>
        </p:spPr>
      </p:pic>
    </p:spTree>
    <p:extLst>
      <p:ext uri="{BB962C8B-B14F-4D97-AF65-F5344CB8AC3E}">
        <p14:creationId xmlns:p14="http://schemas.microsoft.com/office/powerpoint/2010/main" val="23232981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2" y="333376"/>
            <a:ext cx="8281887" cy="1007393"/>
          </a:xfrm>
          <a:prstGeom prst="rect">
            <a:avLst/>
          </a:prstGeom>
        </p:spPr>
        <p:txBody>
          <a:bodyPr/>
          <a:lstStyle/>
          <a:p>
            <a:r>
              <a:rPr lang="en-GB"/>
              <a:t>Click to edit Master title style</a:t>
            </a:r>
          </a:p>
        </p:txBody>
      </p:sp>
      <p:sp>
        <p:nvSpPr>
          <p:cNvPr id="3" name="Content Placeholder 2"/>
          <p:cNvSpPr>
            <a:spLocks noGrp="1"/>
          </p:cNvSpPr>
          <p:nvPr>
            <p:ph sz="half" idx="1"/>
          </p:nvPr>
        </p:nvSpPr>
        <p:spPr>
          <a:xfrm>
            <a:off x="406402" y="1752601"/>
            <a:ext cx="3577365" cy="4779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4367808" y="1752601"/>
            <a:ext cx="4320480" cy="4779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32400298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6402" y="333376"/>
            <a:ext cx="8281887" cy="1007393"/>
          </a:xfrm>
          <a:prstGeom prst="rect">
            <a:avLst/>
          </a:prstGeom>
        </p:spPr>
        <p:txBody>
          <a:bodyPr/>
          <a:lstStyle/>
          <a:p>
            <a:r>
              <a:rPr lang="en-GB"/>
              <a:t>Click to edit Master title style</a:t>
            </a:r>
          </a:p>
        </p:txBody>
      </p:sp>
    </p:spTree>
    <p:extLst>
      <p:ext uri="{BB962C8B-B14F-4D97-AF65-F5344CB8AC3E}">
        <p14:creationId xmlns:p14="http://schemas.microsoft.com/office/powerpoint/2010/main" val="142748121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513243" y="275013"/>
            <a:ext cx="11068796" cy="737494"/>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36099355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513243" y="275013"/>
            <a:ext cx="11068796" cy="737494"/>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1703104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513243" y="275013"/>
            <a:ext cx="11068796" cy="737494"/>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4204281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64CDE9-2D6B-4A8B-AAA0-277A94812539}" type="datetimeFigureOut">
              <a:rPr lang="en-GB" smtClean="0"/>
              <a:t>19/09/2023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F6643C-26F8-403A-A14D-164B29CC4147}" type="slidenum">
              <a:rPr lang="en-GB" smtClean="0"/>
              <a:t>‹#›</a:t>
            </a:fld>
            <a:endParaRPr lang="en-GB"/>
          </a:p>
        </p:txBody>
      </p:sp>
    </p:spTree>
    <p:extLst>
      <p:ext uri="{BB962C8B-B14F-4D97-AF65-F5344CB8AC3E}">
        <p14:creationId xmlns:p14="http://schemas.microsoft.com/office/powerpoint/2010/main" val="20932161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56E22B-34CA-4758-868E-D083BC3CA451}"/>
              </a:ext>
            </a:extLst>
          </p:cNvPr>
          <p:cNvSpPr>
            <a:spLocks noGrp="1"/>
          </p:cNvSpPr>
          <p:nvPr>
            <p:ph type="dt" sz="half" idx="10"/>
          </p:nvPr>
        </p:nvSpPr>
        <p:spPr/>
        <p:txBody>
          <a:bodyPr/>
          <a:lstStyle/>
          <a:p>
            <a:fld id="{CB832C9C-B41D-446F-A42A-F7CAC178D8F9}" type="datetimeFigureOut">
              <a:rPr lang="en-GB" smtClean="0"/>
              <a:t>19/09/2023</a:t>
            </a:fld>
            <a:endParaRPr lang="en-GB"/>
          </a:p>
        </p:txBody>
      </p:sp>
      <p:sp>
        <p:nvSpPr>
          <p:cNvPr id="3" name="Footer Placeholder 2">
            <a:extLst>
              <a:ext uri="{FF2B5EF4-FFF2-40B4-BE49-F238E27FC236}">
                <a16:creationId xmlns:a16="http://schemas.microsoft.com/office/drawing/2014/main" id="{8E9AA6EE-7F91-41E4-BD80-568B5E657D3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012438-6D30-4D1B-BB1B-F45CB7B0167C}"/>
              </a:ext>
            </a:extLst>
          </p:cNvPr>
          <p:cNvSpPr>
            <a:spLocks noGrp="1"/>
          </p:cNvSpPr>
          <p:nvPr>
            <p:ph type="sldNum" sz="quarter" idx="12"/>
          </p:nvPr>
        </p:nvSpPr>
        <p:spPr/>
        <p:txBody>
          <a:bodyPr/>
          <a:lstStyle/>
          <a:p>
            <a:fld id="{81CCD607-A2CA-4C7F-833A-280B2CC681E8}" type="slidenum">
              <a:rPr lang="en-GB" smtClean="0"/>
              <a:t>‹#›</a:t>
            </a:fld>
            <a:endParaRPr lang="en-GB"/>
          </a:p>
        </p:txBody>
      </p:sp>
    </p:spTree>
    <p:extLst>
      <p:ext uri="{BB962C8B-B14F-4D97-AF65-F5344CB8AC3E}">
        <p14:creationId xmlns:p14="http://schemas.microsoft.com/office/powerpoint/2010/main" val="22089453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513243" y="275013"/>
            <a:ext cx="11068796" cy="737494"/>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37867045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513243" y="275013"/>
            <a:ext cx="11068796" cy="737494"/>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11295707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513243" y="275013"/>
            <a:ext cx="11068796" cy="737494"/>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8642734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95726"/>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84DA7-4C1D-074B-ABD4-CF51F1424920}"/>
              </a:ext>
            </a:extLst>
          </p:cNvPr>
          <p:cNvSpPr>
            <a:spLocks noGrp="1"/>
          </p:cNvSpPr>
          <p:nvPr>
            <p:ph type="ctrTitle"/>
          </p:nvPr>
        </p:nvSpPr>
        <p:spPr>
          <a:xfrm>
            <a:off x="2117125" y="2012048"/>
            <a:ext cx="5432854" cy="2646449"/>
          </a:xfrm>
          <a:prstGeom prst="rect">
            <a:avLst/>
          </a:prstGeom>
        </p:spPr>
        <p:txBody>
          <a:bodyPr anchor="t"/>
          <a:lstStyle>
            <a:lvl1pPr algn="l">
              <a:defRPr sz="6000" b="1" i="0">
                <a:solidFill>
                  <a:schemeClr val="bg1"/>
                </a:solidFill>
                <a:latin typeface="+mj-lt"/>
                <a:cs typeface="Poppins"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EF20C191-AEEA-2044-86C7-4AA901A5E240}"/>
              </a:ext>
            </a:extLst>
          </p:cNvPr>
          <p:cNvSpPr>
            <a:spLocks noGrp="1"/>
          </p:cNvSpPr>
          <p:nvPr>
            <p:ph type="subTitle" idx="1"/>
          </p:nvPr>
        </p:nvSpPr>
        <p:spPr>
          <a:xfrm>
            <a:off x="2117125" y="4850070"/>
            <a:ext cx="5432854"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B53BCC1-E5DC-B64B-9280-16BDF6AC0741}"/>
              </a:ext>
            </a:extLst>
          </p:cNvPr>
          <p:cNvSpPr>
            <a:spLocks noGrp="1"/>
          </p:cNvSpPr>
          <p:nvPr>
            <p:ph type="dt" sz="half" idx="10"/>
          </p:nvPr>
        </p:nvSpPr>
        <p:spPr>
          <a:xfrm>
            <a:off x="8551634" y="6356350"/>
            <a:ext cx="2743200" cy="365125"/>
          </a:xfrm>
        </p:spPr>
        <p:txBody>
          <a:bodyPr/>
          <a:lstStyle/>
          <a:p>
            <a:fld id="{777F1C8E-6AD6-914E-920E-E2166B69255D}" type="datetimeFigureOut">
              <a:rPr lang="en-US" smtClean="0"/>
              <a:t>9/19/2023</a:t>
            </a:fld>
            <a:endParaRPr lang="en-US"/>
          </a:p>
        </p:txBody>
      </p:sp>
      <p:sp>
        <p:nvSpPr>
          <p:cNvPr id="6" name="Slide Number Placeholder 5">
            <a:extLst>
              <a:ext uri="{FF2B5EF4-FFF2-40B4-BE49-F238E27FC236}">
                <a16:creationId xmlns:a16="http://schemas.microsoft.com/office/drawing/2014/main" id="{B0F9EA11-A773-1A4B-B12F-17B21B2857FE}"/>
              </a:ext>
            </a:extLst>
          </p:cNvPr>
          <p:cNvSpPr>
            <a:spLocks noGrp="1"/>
          </p:cNvSpPr>
          <p:nvPr>
            <p:ph type="sldNum" sz="quarter" idx="12"/>
          </p:nvPr>
        </p:nvSpPr>
        <p:spPr>
          <a:xfrm>
            <a:off x="11343503" y="6356350"/>
            <a:ext cx="689918" cy="365125"/>
          </a:xfrm>
        </p:spPr>
        <p:txBody>
          <a:bodyPr/>
          <a:lstStyle/>
          <a:p>
            <a:fld id="{912BFB99-EC28-8E46-9E68-33A0B4321687}" type="slidenum">
              <a:rPr lang="en-US" smtClean="0"/>
              <a:t>‹#›</a:t>
            </a:fld>
            <a:endParaRPr lang="en-US"/>
          </a:p>
        </p:txBody>
      </p:sp>
      <p:pic>
        <p:nvPicPr>
          <p:cNvPr id="7" name="Picture 6" descr="A picture containing text, kitchenware&#10;&#10;Description automatically generated">
            <a:extLst>
              <a:ext uri="{FF2B5EF4-FFF2-40B4-BE49-F238E27FC236}">
                <a16:creationId xmlns:a16="http://schemas.microsoft.com/office/drawing/2014/main" id="{C3D44D8C-84F6-EC44-B1FC-D4B64BE38E08}"/>
              </a:ext>
            </a:extLst>
          </p:cNvPr>
          <p:cNvPicPr>
            <a:picLocks noChangeAspect="1"/>
          </p:cNvPicPr>
          <p:nvPr userDrawn="1"/>
        </p:nvPicPr>
        <p:blipFill>
          <a:blip r:embed="rId3"/>
          <a:stretch>
            <a:fillRect/>
          </a:stretch>
        </p:blipFill>
        <p:spPr>
          <a:xfrm>
            <a:off x="10313284" y="309519"/>
            <a:ext cx="1493544" cy="985838"/>
          </a:xfrm>
          <a:prstGeom prst="rect">
            <a:avLst/>
          </a:prstGeom>
        </p:spPr>
      </p:pic>
    </p:spTree>
    <p:extLst>
      <p:ext uri="{BB962C8B-B14F-4D97-AF65-F5344CB8AC3E}">
        <p14:creationId xmlns:p14="http://schemas.microsoft.com/office/powerpoint/2010/main" val="26309216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alphaModFix amt="95726"/>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84DA7-4C1D-074B-ABD4-CF51F1424920}"/>
              </a:ext>
            </a:extLst>
          </p:cNvPr>
          <p:cNvSpPr>
            <a:spLocks noGrp="1"/>
          </p:cNvSpPr>
          <p:nvPr>
            <p:ph type="ctrTitle"/>
          </p:nvPr>
        </p:nvSpPr>
        <p:spPr>
          <a:xfrm>
            <a:off x="2117125" y="2012048"/>
            <a:ext cx="5432854" cy="2646449"/>
          </a:xfrm>
          <a:prstGeom prst="rect">
            <a:avLst/>
          </a:prstGeom>
        </p:spPr>
        <p:txBody>
          <a:bodyPr anchor="t"/>
          <a:lstStyle>
            <a:lvl1pPr algn="l">
              <a:defRPr sz="6000" b="1" i="0">
                <a:solidFill>
                  <a:schemeClr val="bg1"/>
                </a:solidFill>
                <a:latin typeface="+mj-lt"/>
                <a:cs typeface="Poppins"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EF20C191-AEEA-2044-86C7-4AA901A5E240}"/>
              </a:ext>
            </a:extLst>
          </p:cNvPr>
          <p:cNvSpPr>
            <a:spLocks noGrp="1"/>
          </p:cNvSpPr>
          <p:nvPr>
            <p:ph type="subTitle" idx="1"/>
          </p:nvPr>
        </p:nvSpPr>
        <p:spPr>
          <a:xfrm>
            <a:off x="2117125" y="4850070"/>
            <a:ext cx="5432854" cy="165576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B53BCC1-E5DC-B64B-9280-16BDF6AC0741}"/>
              </a:ext>
            </a:extLst>
          </p:cNvPr>
          <p:cNvSpPr>
            <a:spLocks noGrp="1"/>
          </p:cNvSpPr>
          <p:nvPr>
            <p:ph type="dt" sz="half" idx="10"/>
          </p:nvPr>
        </p:nvSpPr>
        <p:spPr>
          <a:xfrm>
            <a:off x="8551634" y="6356350"/>
            <a:ext cx="2743200" cy="365125"/>
          </a:xfrm>
        </p:spPr>
        <p:txBody>
          <a:bodyPr/>
          <a:lstStyle/>
          <a:p>
            <a:fld id="{777F1C8E-6AD6-914E-920E-E2166B69255D}" type="datetimeFigureOut">
              <a:rPr lang="en-US" smtClean="0"/>
              <a:t>9/19/2023</a:t>
            </a:fld>
            <a:endParaRPr lang="en-US"/>
          </a:p>
        </p:txBody>
      </p:sp>
      <p:sp>
        <p:nvSpPr>
          <p:cNvPr id="6" name="Slide Number Placeholder 5">
            <a:extLst>
              <a:ext uri="{FF2B5EF4-FFF2-40B4-BE49-F238E27FC236}">
                <a16:creationId xmlns:a16="http://schemas.microsoft.com/office/drawing/2014/main" id="{B0F9EA11-A773-1A4B-B12F-17B21B2857FE}"/>
              </a:ext>
            </a:extLst>
          </p:cNvPr>
          <p:cNvSpPr>
            <a:spLocks noGrp="1"/>
          </p:cNvSpPr>
          <p:nvPr>
            <p:ph type="sldNum" sz="quarter" idx="12"/>
          </p:nvPr>
        </p:nvSpPr>
        <p:spPr>
          <a:xfrm>
            <a:off x="11343503" y="6356350"/>
            <a:ext cx="689918" cy="365125"/>
          </a:xfrm>
        </p:spPr>
        <p:txBody>
          <a:bodyPr/>
          <a:lstStyle/>
          <a:p>
            <a:fld id="{912BFB99-EC28-8E46-9E68-33A0B4321687}" type="slidenum">
              <a:rPr lang="en-US" smtClean="0"/>
              <a:t>‹#›</a:t>
            </a:fld>
            <a:endParaRPr lang="en-US"/>
          </a:p>
        </p:txBody>
      </p:sp>
      <p:pic>
        <p:nvPicPr>
          <p:cNvPr id="7" name="Picture 6" descr="A picture containing text, kitchenware&#10;&#10;Description automatically generated">
            <a:extLst>
              <a:ext uri="{FF2B5EF4-FFF2-40B4-BE49-F238E27FC236}">
                <a16:creationId xmlns:a16="http://schemas.microsoft.com/office/drawing/2014/main" id="{C3D44D8C-84F6-EC44-B1FC-D4B64BE38E08}"/>
              </a:ext>
            </a:extLst>
          </p:cNvPr>
          <p:cNvPicPr>
            <a:picLocks noChangeAspect="1"/>
          </p:cNvPicPr>
          <p:nvPr userDrawn="1"/>
        </p:nvPicPr>
        <p:blipFill>
          <a:blip r:embed="rId3"/>
          <a:stretch>
            <a:fillRect/>
          </a:stretch>
        </p:blipFill>
        <p:spPr>
          <a:xfrm>
            <a:off x="10313284" y="309519"/>
            <a:ext cx="1493544" cy="985838"/>
          </a:xfrm>
          <a:prstGeom prst="rect">
            <a:avLst/>
          </a:prstGeom>
        </p:spPr>
      </p:pic>
    </p:spTree>
    <p:extLst>
      <p:ext uri="{BB962C8B-B14F-4D97-AF65-F5344CB8AC3E}">
        <p14:creationId xmlns:p14="http://schemas.microsoft.com/office/powerpoint/2010/main" val="28473254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2_Title Slide">
    <p:bg>
      <p:bgPr>
        <a:blipFill dpi="0" rotWithShape="1">
          <a:blip r:embed="rId2">
            <a:alphaModFix amt="95726"/>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84DA7-4C1D-074B-ABD4-CF51F1424920}"/>
              </a:ext>
            </a:extLst>
          </p:cNvPr>
          <p:cNvSpPr>
            <a:spLocks noGrp="1"/>
          </p:cNvSpPr>
          <p:nvPr>
            <p:ph type="ctrTitle"/>
          </p:nvPr>
        </p:nvSpPr>
        <p:spPr>
          <a:xfrm>
            <a:off x="2117125" y="2012048"/>
            <a:ext cx="5432854" cy="2646449"/>
          </a:xfrm>
          <a:prstGeom prst="rect">
            <a:avLst/>
          </a:prstGeom>
        </p:spPr>
        <p:txBody>
          <a:bodyPr anchor="t"/>
          <a:lstStyle>
            <a:lvl1pPr algn="l">
              <a:defRPr sz="6000" b="1" i="0">
                <a:solidFill>
                  <a:schemeClr val="tx2"/>
                </a:solidFill>
                <a:latin typeface="+mj-lt"/>
                <a:cs typeface="Poppins"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EF20C191-AEEA-2044-86C7-4AA901A5E240}"/>
              </a:ext>
            </a:extLst>
          </p:cNvPr>
          <p:cNvSpPr>
            <a:spLocks noGrp="1"/>
          </p:cNvSpPr>
          <p:nvPr>
            <p:ph type="subTitle" idx="1"/>
          </p:nvPr>
        </p:nvSpPr>
        <p:spPr>
          <a:xfrm>
            <a:off x="2117125" y="4850070"/>
            <a:ext cx="5432854" cy="1655762"/>
          </a:xfrm>
        </p:spPr>
        <p:txBody>
          <a:bodyPr/>
          <a:lstStyle>
            <a:lvl1pPr marL="0" indent="0" algn="l">
              <a:buNone/>
              <a:defRPr sz="24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8B53BCC1-E5DC-B64B-9280-16BDF6AC0741}"/>
              </a:ext>
            </a:extLst>
          </p:cNvPr>
          <p:cNvSpPr>
            <a:spLocks noGrp="1"/>
          </p:cNvSpPr>
          <p:nvPr>
            <p:ph type="dt" sz="half" idx="10"/>
          </p:nvPr>
        </p:nvSpPr>
        <p:spPr>
          <a:xfrm>
            <a:off x="8551634" y="6356350"/>
            <a:ext cx="2743200" cy="365125"/>
          </a:xfrm>
        </p:spPr>
        <p:txBody>
          <a:bodyPr/>
          <a:lstStyle/>
          <a:p>
            <a:fld id="{777F1C8E-6AD6-914E-920E-E2166B69255D}" type="datetimeFigureOut">
              <a:rPr lang="en-US" smtClean="0"/>
              <a:t>9/19/2023</a:t>
            </a:fld>
            <a:endParaRPr lang="en-US"/>
          </a:p>
        </p:txBody>
      </p:sp>
      <p:sp>
        <p:nvSpPr>
          <p:cNvPr id="6" name="Slide Number Placeholder 5">
            <a:extLst>
              <a:ext uri="{FF2B5EF4-FFF2-40B4-BE49-F238E27FC236}">
                <a16:creationId xmlns:a16="http://schemas.microsoft.com/office/drawing/2014/main" id="{B0F9EA11-A773-1A4B-B12F-17B21B2857FE}"/>
              </a:ext>
            </a:extLst>
          </p:cNvPr>
          <p:cNvSpPr>
            <a:spLocks noGrp="1"/>
          </p:cNvSpPr>
          <p:nvPr>
            <p:ph type="sldNum" sz="quarter" idx="12"/>
          </p:nvPr>
        </p:nvSpPr>
        <p:spPr>
          <a:xfrm>
            <a:off x="11343503" y="6356350"/>
            <a:ext cx="689918" cy="365125"/>
          </a:xfrm>
        </p:spPr>
        <p:txBody>
          <a:bodyPr/>
          <a:lstStyle/>
          <a:p>
            <a:fld id="{912BFB99-EC28-8E46-9E68-33A0B4321687}" type="slidenum">
              <a:rPr lang="en-US" smtClean="0"/>
              <a:t>‹#›</a:t>
            </a:fld>
            <a:endParaRPr lang="en-US"/>
          </a:p>
        </p:txBody>
      </p:sp>
      <p:pic>
        <p:nvPicPr>
          <p:cNvPr id="7" name="Picture 6" descr="A picture containing text, kitchenware&#10;&#10;Description automatically generated">
            <a:extLst>
              <a:ext uri="{FF2B5EF4-FFF2-40B4-BE49-F238E27FC236}">
                <a16:creationId xmlns:a16="http://schemas.microsoft.com/office/drawing/2014/main" id="{C3D44D8C-84F6-EC44-B1FC-D4B64BE38E08}"/>
              </a:ext>
            </a:extLst>
          </p:cNvPr>
          <p:cNvPicPr>
            <a:picLocks noChangeAspect="1"/>
          </p:cNvPicPr>
          <p:nvPr userDrawn="1"/>
        </p:nvPicPr>
        <p:blipFill>
          <a:blip r:embed="rId3"/>
          <a:stretch>
            <a:fillRect/>
          </a:stretch>
        </p:blipFill>
        <p:spPr>
          <a:xfrm>
            <a:off x="10313284" y="309519"/>
            <a:ext cx="1493544" cy="985838"/>
          </a:xfrm>
          <a:prstGeom prst="rect">
            <a:avLst/>
          </a:prstGeom>
        </p:spPr>
      </p:pic>
    </p:spTree>
    <p:extLst>
      <p:ext uri="{BB962C8B-B14F-4D97-AF65-F5344CB8AC3E}">
        <p14:creationId xmlns:p14="http://schemas.microsoft.com/office/powerpoint/2010/main" val="40643329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blipFill dpi="0" rotWithShape="1">
          <a:blip r:embed="rId2">
            <a:alphaModFix amt="10787"/>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7B62F-18C8-D743-9ED3-D53098112DBB}"/>
              </a:ext>
            </a:extLst>
          </p:cNvPr>
          <p:cNvSpPr>
            <a:spLocks noGrp="1"/>
          </p:cNvSpPr>
          <p:nvPr>
            <p:ph type="title" hasCustomPrompt="1"/>
          </p:nvPr>
        </p:nvSpPr>
        <p:spPr>
          <a:xfrm>
            <a:off x="6591227" y="2766217"/>
            <a:ext cx="10515600" cy="1325563"/>
          </a:xfrm>
          <a:prstGeom prst="rect">
            <a:avLst/>
          </a:prstGeom>
        </p:spPr>
        <p:txBody>
          <a:bodyPr/>
          <a:lstStyle/>
          <a:p>
            <a:r>
              <a:rPr lang="en-US" dirty="0"/>
              <a:t>Questions </a:t>
            </a:r>
          </a:p>
        </p:txBody>
      </p:sp>
      <p:sp>
        <p:nvSpPr>
          <p:cNvPr id="4" name="Date Placeholder 3">
            <a:extLst>
              <a:ext uri="{FF2B5EF4-FFF2-40B4-BE49-F238E27FC236}">
                <a16:creationId xmlns:a16="http://schemas.microsoft.com/office/drawing/2014/main" id="{BCFD49B0-724C-8041-9E20-86232F7B751B}"/>
              </a:ext>
            </a:extLst>
          </p:cNvPr>
          <p:cNvSpPr>
            <a:spLocks noGrp="1"/>
          </p:cNvSpPr>
          <p:nvPr>
            <p:ph type="dt" sz="half" idx="10"/>
          </p:nvPr>
        </p:nvSpPr>
        <p:spPr/>
        <p:txBody>
          <a:bodyPr/>
          <a:lstStyle/>
          <a:p>
            <a:fld id="{777F1C8E-6AD6-914E-920E-E2166B69255D}" type="datetimeFigureOut">
              <a:rPr lang="en-US" smtClean="0"/>
              <a:t>9/19/2023</a:t>
            </a:fld>
            <a:endParaRPr lang="en-US"/>
          </a:p>
        </p:txBody>
      </p:sp>
      <p:sp>
        <p:nvSpPr>
          <p:cNvPr id="5" name="Footer Placeholder 4">
            <a:extLst>
              <a:ext uri="{FF2B5EF4-FFF2-40B4-BE49-F238E27FC236}">
                <a16:creationId xmlns:a16="http://schemas.microsoft.com/office/drawing/2014/main" id="{D392EB7E-2224-7549-80EF-125CD3707E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C1FFD3-51D2-4741-B47D-EC6930DF7B48}"/>
              </a:ext>
            </a:extLst>
          </p:cNvPr>
          <p:cNvSpPr>
            <a:spLocks noGrp="1"/>
          </p:cNvSpPr>
          <p:nvPr>
            <p:ph type="sldNum" sz="quarter" idx="12"/>
          </p:nvPr>
        </p:nvSpPr>
        <p:spPr/>
        <p:txBody>
          <a:bodyPr/>
          <a:lstStyle/>
          <a:p>
            <a:fld id="{912BFB99-EC28-8E46-9E68-33A0B4321687}" type="slidenum">
              <a:rPr lang="en-US" smtClean="0"/>
              <a:t>‹#›</a:t>
            </a:fld>
            <a:endParaRPr lang="en-US"/>
          </a:p>
        </p:txBody>
      </p:sp>
      <p:pic>
        <p:nvPicPr>
          <p:cNvPr id="7" name="Picture 6" descr="Shape, icon, arrow&#10;&#10;Description automatically generated">
            <a:extLst>
              <a:ext uri="{FF2B5EF4-FFF2-40B4-BE49-F238E27FC236}">
                <a16:creationId xmlns:a16="http://schemas.microsoft.com/office/drawing/2014/main" id="{61A2D756-5D3F-B742-9148-EDF576700D49}"/>
              </a:ext>
            </a:extLst>
          </p:cNvPr>
          <p:cNvPicPr>
            <a:picLocks noChangeAspect="1"/>
          </p:cNvPicPr>
          <p:nvPr userDrawn="1"/>
        </p:nvPicPr>
        <p:blipFill>
          <a:blip r:embed="rId3"/>
          <a:stretch>
            <a:fillRect/>
          </a:stretch>
        </p:blipFill>
        <p:spPr>
          <a:xfrm>
            <a:off x="-1487558" y="809317"/>
            <a:ext cx="5373758" cy="5320020"/>
          </a:xfrm>
          <a:prstGeom prst="rect">
            <a:avLst/>
          </a:prstGeom>
        </p:spPr>
      </p:pic>
      <p:pic>
        <p:nvPicPr>
          <p:cNvPr id="10" name="Picture 9" descr="Arrow&#10;&#10;Description automatically generated with low confidence">
            <a:extLst>
              <a:ext uri="{FF2B5EF4-FFF2-40B4-BE49-F238E27FC236}">
                <a16:creationId xmlns:a16="http://schemas.microsoft.com/office/drawing/2014/main" id="{D24E41A4-AD53-0447-BC34-9BB200F36A51}"/>
              </a:ext>
            </a:extLst>
          </p:cNvPr>
          <p:cNvPicPr>
            <a:picLocks noChangeAspect="1"/>
          </p:cNvPicPr>
          <p:nvPr userDrawn="1"/>
        </p:nvPicPr>
        <p:blipFill>
          <a:blip r:embed="rId4"/>
          <a:stretch>
            <a:fillRect/>
          </a:stretch>
        </p:blipFill>
        <p:spPr>
          <a:xfrm>
            <a:off x="2560982" y="1782483"/>
            <a:ext cx="3326296" cy="3293033"/>
          </a:xfrm>
          <a:prstGeom prst="rect">
            <a:avLst/>
          </a:prstGeom>
        </p:spPr>
      </p:pic>
      <p:pic>
        <p:nvPicPr>
          <p:cNvPr id="12" name="Picture 11" descr="Shape, arrow&#10;&#10;Description automatically generated">
            <a:extLst>
              <a:ext uri="{FF2B5EF4-FFF2-40B4-BE49-F238E27FC236}">
                <a16:creationId xmlns:a16="http://schemas.microsoft.com/office/drawing/2014/main" id="{990D4AD0-D09D-BC4F-BBF3-3D22588199AE}"/>
              </a:ext>
            </a:extLst>
          </p:cNvPr>
          <p:cNvPicPr>
            <a:picLocks noChangeAspect="1"/>
          </p:cNvPicPr>
          <p:nvPr userDrawn="1"/>
        </p:nvPicPr>
        <p:blipFill>
          <a:blip r:embed="rId5"/>
          <a:stretch>
            <a:fillRect/>
          </a:stretch>
        </p:blipFill>
        <p:spPr>
          <a:xfrm>
            <a:off x="390939" y="1350391"/>
            <a:ext cx="4199210" cy="4157218"/>
          </a:xfrm>
          <a:prstGeom prst="rect">
            <a:avLst/>
          </a:prstGeom>
        </p:spPr>
      </p:pic>
      <p:pic>
        <p:nvPicPr>
          <p:cNvPr id="13" name="Picture 12" descr="A picture containing text, kitchenware&#10;&#10;Description automatically generated">
            <a:extLst>
              <a:ext uri="{FF2B5EF4-FFF2-40B4-BE49-F238E27FC236}">
                <a16:creationId xmlns:a16="http://schemas.microsoft.com/office/drawing/2014/main" id="{5BB13E1D-6337-214D-9CFF-9F46A1F98F16}"/>
              </a:ext>
            </a:extLst>
          </p:cNvPr>
          <p:cNvPicPr>
            <a:picLocks noChangeAspect="1"/>
          </p:cNvPicPr>
          <p:nvPr userDrawn="1"/>
        </p:nvPicPr>
        <p:blipFill>
          <a:blip r:embed="rId6"/>
          <a:stretch>
            <a:fillRect/>
          </a:stretch>
        </p:blipFill>
        <p:spPr>
          <a:xfrm>
            <a:off x="11039464" y="174115"/>
            <a:ext cx="956886" cy="631608"/>
          </a:xfrm>
          <a:prstGeom prst="rect">
            <a:avLst/>
          </a:prstGeom>
        </p:spPr>
      </p:pic>
    </p:spTree>
    <p:extLst>
      <p:ext uri="{BB962C8B-B14F-4D97-AF65-F5344CB8AC3E}">
        <p14:creationId xmlns:p14="http://schemas.microsoft.com/office/powerpoint/2010/main" val="18685053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8529-F1D5-2141-8456-E79D558C21E9}"/>
              </a:ext>
            </a:extLst>
          </p:cNvPr>
          <p:cNvSpPr>
            <a:spLocks noGrp="1"/>
          </p:cNvSpPr>
          <p:nvPr>
            <p:ph type="title"/>
          </p:nvPr>
        </p:nvSpPr>
        <p:spPr>
          <a:xfrm>
            <a:off x="702276" y="-185029"/>
            <a:ext cx="10515600" cy="1325563"/>
          </a:xfrm>
          <a:prstGeom prst="rect">
            <a:avLst/>
          </a:prstGeom>
        </p:spPr>
        <p:txBody>
          <a:bodyPr>
            <a:normAutofit/>
          </a:bodyPr>
          <a:lstStyle>
            <a:lvl1pPr>
              <a:defRPr sz="4000" b="1" i="0" spc="-150">
                <a:solidFill>
                  <a:schemeClr val="tx2"/>
                </a:solidFill>
                <a:latin typeface="+mj-lt"/>
                <a:cs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26E847D0-7312-CF43-8504-F53FF94CAF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75740-8E30-8345-B2FE-2E540A5F7B86}"/>
              </a:ext>
            </a:extLst>
          </p:cNvPr>
          <p:cNvSpPr>
            <a:spLocks noGrp="1"/>
          </p:cNvSpPr>
          <p:nvPr>
            <p:ph type="dt" sz="half" idx="10"/>
          </p:nvPr>
        </p:nvSpPr>
        <p:spPr/>
        <p:txBody>
          <a:bodyPr/>
          <a:lstStyle/>
          <a:p>
            <a:fld id="{777F1C8E-6AD6-914E-920E-E2166B69255D}" type="datetimeFigureOut">
              <a:rPr lang="en-US" smtClean="0"/>
              <a:t>9/19/2023</a:t>
            </a:fld>
            <a:endParaRPr lang="en-US"/>
          </a:p>
        </p:txBody>
      </p:sp>
      <p:sp>
        <p:nvSpPr>
          <p:cNvPr id="5" name="Footer Placeholder 4">
            <a:extLst>
              <a:ext uri="{FF2B5EF4-FFF2-40B4-BE49-F238E27FC236}">
                <a16:creationId xmlns:a16="http://schemas.microsoft.com/office/drawing/2014/main" id="{EC1121B4-CB4E-9D40-9C3E-B6133823D0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25F626-C517-BC41-9E22-4C9DD5BAB707}"/>
              </a:ext>
            </a:extLst>
          </p:cNvPr>
          <p:cNvSpPr>
            <a:spLocks noGrp="1"/>
          </p:cNvSpPr>
          <p:nvPr>
            <p:ph type="sldNum" sz="quarter" idx="12"/>
          </p:nvPr>
        </p:nvSpPr>
        <p:spPr/>
        <p:txBody>
          <a:bodyPr/>
          <a:lstStyle/>
          <a:p>
            <a:fld id="{912BFB99-EC28-8E46-9E68-33A0B4321687}" type="slidenum">
              <a:rPr lang="en-US" smtClean="0"/>
              <a:t>‹#›</a:t>
            </a:fld>
            <a:endParaRPr lang="en-US"/>
          </a:p>
        </p:txBody>
      </p:sp>
      <p:pic>
        <p:nvPicPr>
          <p:cNvPr id="9" name="Picture 8" descr="A picture containing text, kitchenware&#10;&#10;Description automatically generated">
            <a:extLst>
              <a:ext uri="{FF2B5EF4-FFF2-40B4-BE49-F238E27FC236}">
                <a16:creationId xmlns:a16="http://schemas.microsoft.com/office/drawing/2014/main" id="{B6996B20-B184-3E48-BBF6-780319C32004}"/>
              </a:ext>
            </a:extLst>
          </p:cNvPr>
          <p:cNvPicPr>
            <a:picLocks noChangeAspect="1"/>
          </p:cNvPicPr>
          <p:nvPr userDrawn="1"/>
        </p:nvPicPr>
        <p:blipFill>
          <a:blip r:embed="rId2"/>
          <a:stretch>
            <a:fillRect/>
          </a:stretch>
        </p:blipFill>
        <p:spPr>
          <a:xfrm>
            <a:off x="11039464" y="174115"/>
            <a:ext cx="956886" cy="631608"/>
          </a:xfrm>
          <a:prstGeom prst="rect">
            <a:avLst/>
          </a:prstGeom>
        </p:spPr>
      </p:pic>
      <p:pic>
        <p:nvPicPr>
          <p:cNvPr id="11" name="Picture 10" descr="Arrow&#10;&#10;Description automatically generated with low confidence">
            <a:extLst>
              <a:ext uri="{FF2B5EF4-FFF2-40B4-BE49-F238E27FC236}">
                <a16:creationId xmlns:a16="http://schemas.microsoft.com/office/drawing/2014/main" id="{A7100579-2C1B-5D46-8ABF-43CCA98C0E8E}"/>
              </a:ext>
            </a:extLst>
          </p:cNvPr>
          <p:cNvPicPr>
            <a:picLocks noChangeAspect="1"/>
          </p:cNvPicPr>
          <p:nvPr userDrawn="1"/>
        </p:nvPicPr>
        <p:blipFill>
          <a:blip r:embed="rId3"/>
          <a:stretch>
            <a:fillRect/>
          </a:stretch>
        </p:blipFill>
        <p:spPr>
          <a:xfrm>
            <a:off x="-270682" y="0"/>
            <a:ext cx="858521" cy="849936"/>
          </a:xfrm>
          <a:prstGeom prst="rect">
            <a:avLst/>
          </a:prstGeom>
        </p:spPr>
      </p:pic>
    </p:spTree>
    <p:extLst>
      <p:ext uri="{BB962C8B-B14F-4D97-AF65-F5344CB8AC3E}">
        <p14:creationId xmlns:p14="http://schemas.microsoft.com/office/powerpoint/2010/main" val="13355013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8529-F1D5-2141-8456-E79D558C21E9}"/>
              </a:ext>
            </a:extLst>
          </p:cNvPr>
          <p:cNvSpPr>
            <a:spLocks noGrp="1"/>
          </p:cNvSpPr>
          <p:nvPr>
            <p:ph type="title"/>
          </p:nvPr>
        </p:nvSpPr>
        <p:spPr>
          <a:xfrm>
            <a:off x="523864" y="586292"/>
            <a:ext cx="10515600" cy="3179398"/>
          </a:xfrm>
          <a:prstGeom prst="rect">
            <a:avLst/>
          </a:prstGeom>
        </p:spPr>
        <p:txBody>
          <a:bodyPr anchor="t">
            <a:normAutofit/>
          </a:bodyPr>
          <a:lstStyle>
            <a:lvl1pPr>
              <a:defRPr sz="4800" b="1" i="0" spc="0">
                <a:solidFill>
                  <a:schemeClr val="bg1"/>
                </a:solidFill>
                <a:latin typeface="+mj-lt"/>
                <a:cs typeface="Poppins Light"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26E847D0-7312-CF43-8504-F53FF94CAF1B}"/>
              </a:ext>
            </a:extLst>
          </p:cNvPr>
          <p:cNvSpPr>
            <a:spLocks noGrp="1"/>
          </p:cNvSpPr>
          <p:nvPr>
            <p:ph idx="1"/>
          </p:nvPr>
        </p:nvSpPr>
        <p:spPr>
          <a:xfrm>
            <a:off x="523864" y="5949745"/>
            <a:ext cx="5574956" cy="643925"/>
          </a:xfrm>
        </p:spPr>
        <p:txBody>
          <a:bodyPr/>
          <a:lstStyle>
            <a:lvl1pPr marL="0" indent="0">
              <a:buNone/>
              <a:defRPr b="0" i="1">
                <a:solidFill>
                  <a:schemeClr val="bg1"/>
                </a:solidFill>
                <a:effectLst/>
                <a:latin typeface="+mn-lt"/>
                <a:cs typeface="Poppins Thin" pitchFamily="2" charset="77"/>
              </a:defRPr>
            </a:lvl1pPr>
            <a:lvl2pPr marL="457200" indent="0">
              <a:buNone/>
              <a:defRPr b="0" i="1">
                <a:solidFill>
                  <a:schemeClr val="bg1"/>
                </a:solidFill>
                <a:latin typeface="Poppins Thin" pitchFamily="2" charset="77"/>
                <a:cs typeface="Poppins Thin" pitchFamily="2" charset="77"/>
              </a:defRPr>
            </a:lvl2pPr>
            <a:lvl3pPr>
              <a:defRPr b="0" i="1">
                <a:solidFill>
                  <a:schemeClr val="bg1"/>
                </a:solidFill>
                <a:latin typeface="Poppins Thin" pitchFamily="2" charset="77"/>
                <a:cs typeface="Poppins Thin" pitchFamily="2" charset="77"/>
              </a:defRPr>
            </a:lvl3pPr>
            <a:lvl4pPr>
              <a:defRPr b="0" i="1">
                <a:solidFill>
                  <a:schemeClr val="bg1"/>
                </a:solidFill>
                <a:latin typeface="Poppins Thin" pitchFamily="2" charset="77"/>
                <a:cs typeface="Poppins Thin" pitchFamily="2" charset="77"/>
              </a:defRPr>
            </a:lvl4pPr>
            <a:lvl5pPr>
              <a:defRPr b="0" i="1">
                <a:solidFill>
                  <a:schemeClr val="bg1"/>
                </a:solidFill>
                <a:latin typeface="Poppins Thin" pitchFamily="2" charset="77"/>
                <a:cs typeface="Poppins Thin" pitchFamily="2" charset="77"/>
              </a:defRPr>
            </a:lvl5pPr>
          </a:lstStyle>
          <a:p>
            <a:pPr lvl="0"/>
            <a:r>
              <a:rPr lang="en-US" dirty="0"/>
              <a:t>Click to edit Master text styles</a:t>
            </a:r>
          </a:p>
          <a:p>
            <a:pPr lvl="1"/>
            <a:endParaRPr lang="en-US" dirty="0"/>
          </a:p>
        </p:txBody>
      </p:sp>
      <p:sp>
        <p:nvSpPr>
          <p:cNvPr id="4" name="Date Placeholder 3">
            <a:extLst>
              <a:ext uri="{FF2B5EF4-FFF2-40B4-BE49-F238E27FC236}">
                <a16:creationId xmlns:a16="http://schemas.microsoft.com/office/drawing/2014/main" id="{6A975740-8E30-8345-B2FE-2E540A5F7B86}"/>
              </a:ext>
            </a:extLst>
          </p:cNvPr>
          <p:cNvSpPr>
            <a:spLocks noGrp="1"/>
          </p:cNvSpPr>
          <p:nvPr>
            <p:ph type="dt" sz="half" idx="10"/>
          </p:nvPr>
        </p:nvSpPr>
        <p:spPr/>
        <p:txBody>
          <a:bodyPr/>
          <a:lstStyle/>
          <a:p>
            <a:fld id="{777F1C8E-6AD6-914E-920E-E2166B69255D}" type="datetimeFigureOut">
              <a:rPr lang="en-US" smtClean="0"/>
              <a:t>9/19/2023</a:t>
            </a:fld>
            <a:endParaRPr lang="en-US"/>
          </a:p>
        </p:txBody>
      </p:sp>
      <p:sp>
        <p:nvSpPr>
          <p:cNvPr id="6" name="Slide Number Placeholder 5">
            <a:extLst>
              <a:ext uri="{FF2B5EF4-FFF2-40B4-BE49-F238E27FC236}">
                <a16:creationId xmlns:a16="http://schemas.microsoft.com/office/drawing/2014/main" id="{A925F626-C517-BC41-9E22-4C9DD5BAB707}"/>
              </a:ext>
            </a:extLst>
          </p:cNvPr>
          <p:cNvSpPr>
            <a:spLocks noGrp="1"/>
          </p:cNvSpPr>
          <p:nvPr>
            <p:ph type="sldNum" sz="quarter" idx="12"/>
          </p:nvPr>
        </p:nvSpPr>
        <p:spPr/>
        <p:txBody>
          <a:bodyPr/>
          <a:lstStyle/>
          <a:p>
            <a:fld id="{912BFB99-EC28-8E46-9E68-33A0B4321687}" type="slidenum">
              <a:rPr lang="en-US" smtClean="0"/>
              <a:t>‹#›</a:t>
            </a:fld>
            <a:endParaRPr lang="en-US"/>
          </a:p>
        </p:txBody>
      </p:sp>
    </p:spTree>
    <p:extLst>
      <p:ext uri="{BB962C8B-B14F-4D97-AF65-F5344CB8AC3E}">
        <p14:creationId xmlns:p14="http://schemas.microsoft.com/office/powerpoint/2010/main" val="4138131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764CDE9-2D6B-4A8B-AAA0-277A94812539}" type="datetimeFigureOut">
              <a:rPr lang="en-GB" smtClean="0"/>
              <a:t>19/09/2023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9F6643C-26F8-403A-A14D-164B29CC4147}" type="slidenum">
              <a:rPr lang="en-GB" smtClean="0"/>
              <a:t>‹#›</a:t>
            </a:fld>
            <a:endParaRPr lang="en-GB"/>
          </a:p>
        </p:txBody>
      </p:sp>
    </p:spTree>
    <p:extLst>
      <p:ext uri="{BB962C8B-B14F-4D97-AF65-F5344CB8AC3E}">
        <p14:creationId xmlns:p14="http://schemas.microsoft.com/office/powerpoint/2010/main" val="85753053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8529-F1D5-2141-8456-E79D558C21E9}"/>
              </a:ext>
            </a:extLst>
          </p:cNvPr>
          <p:cNvSpPr>
            <a:spLocks noGrp="1"/>
          </p:cNvSpPr>
          <p:nvPr>
            <p:ph type="title"/>
          </p:nvPr>
        </p:nvSpPr>
        <p:spPr>
          <a:xfrm>
            <a:off x="523864" y="586292"/>
            <a:ext cx="10515600" cy="3179398"/>
          </a:xfrm>
          <a:prstGeom prst="rect">
            <a:avLst/>
          </a:prstGeom>
        </p:spPr>
        <p:txBody>
          <a:bodyPr anchor="t">
            <a:normAutofit/>
          </a:bodyPr>
          <a:lstStyle>
            <a:lvl1pPr>
              <a:defRPr sz="4800" b="1" i="0" spc="0">
                <a:solidFill>
                  <a:schemeClr val="bg1"/>
                </a:solidFill>
                <a:latin typeface="+mj-lt"/>
                <a:cs typeface="Poppins Light"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26E847D0-7312-CF43-8504-F53FF94CAF1B}"/>
              </a:ext>
            </a:extLst>
          </p:cNvPr>
          <p:cNvSpPr>
            <a:spLocks noGrp="1"/>
          </p:cNvSpPr>
          <p:nvPr>
            <p:ph idx="1"/>
          </p:nvPr>
        </p:nvSpPr>
        <p:spPr>
          <a:xfrm>
            <a:off x="523864" y="5949745"/>
            <a:ext cx="5574956" cy="643925"/>
          </a:xfrm>
        </p:spPr>
        <p:txBody>
          <a:bodyPr/>
          <a:lstStyle>
            <a:lvl1pPr marL="0" indent="0">
              <a:buNone/>
              <a:defRPr b="0" i="1">
                <a:solidFill>
                  <a:schemeClr val="bg1"/>
                </a:solidFill>
                <a:latin typeface="+mn-lt"/>
                <a:cs typeface="Poppins Thin" pitchFamily="2" charset="77"/>
              </a:defRPr>
            </a:lvl1pPr>
            <a:lvl2pPr marL="457200" indent="0">
              <a:buNone/>
              <a:defRPr b="0" i="1">
                <a:solidFill>
                  <a:schemeClr val="bg1"/>
                </a:solidFill>
                <a:latin typeface="Poppins Thin" pitchFamily="2" charset="77"/>
                <a:cs typeface="Poppins Thin" pitchFamily="2" charset="77"/>
              </a:defRPr>
            </a:lvl2pPr>
            <a:lvl3pPr>
              <a:defRPr b="0" i="1">
                <a:solidFill>
                  <a:schemeClr val="bg1"/>
                </a:solidFill>
                <a:latin typeface="Poppins Thin" pitchFamily="2" charset="77"/>
                <a:cs typeface="Poppins Thin" pitchFamily="2" charset="77"/>
              </a:defRPr>
            </a:lvl3pPr>
            <a:lvl4pPr>
              <a:defRPr b="0" i="1">
                <a:solidFill>
                  <a:schemeClr val="bg1"/>
                </a:solidFill>
                <a:latin typeface="Poppins Thin" pitchFamily="2" charset="77"/>
                <a:cs typeface="Poppins Thin" pitchFamily="2" charset="77"/>
              </a:defRPr>
            </a:lvl4pPr>
            <a:lvl5pPr>
              <a:defRPr b="0" i="1">
                <a:solidFill>
                  <a:schemeClr val="bg1"/>
                </a:solidFill>
                <a:latin typeface="Poppins Thin" pitchFamily="2" charset="77"/>
                <a:cs typeface="Poppins Thin" pitchFamily="2" charset="77"/>
              </a:defRPr>
            </a:lvl5pPr>
          </a:lstStyle>
          <a:p>
            <a:pPr lvl="0"/>
            <a:r>
              <a:rPr lang="en-US" dirty="0"/>
              <a:t>Click to edit Master text styles</a:t>
            </a:r>
          </a:p>
          <a:p>
            <a:pPr lvl="1"/>
            <a:endParaRPr lang="en-US" dirty="0"/>
          </a:p>
        </p:txBody>
      </p:sp>
      <p:sp>
        <p:nvSpPr>
          <p:cNvPr id="4" name="Date Placeholder 3">
            <a:extLst>
              <a:ext uri="{FF2B5EF4-FFF2-40B4-BE49-F238E27FC236}">
                <a16:creationId xmlns:a16="http://schemas.microsoft.com/office/drawing/2014/main" id="{6A975740-8E30-8345-B2FE-2E540A5F7B86}"/>
              </a:ext>
            </a:extLst>
          </p:cNvPr>
          <p:cNvSpPr>
            <a:spLocks noGrp="1"/>
          </p:cNvSpPr>
          <p:nvPr>
            <p:ph type="dt" sz="half" idx="10"/>
          </p:nvPr>
        </p:nvSpPr>
        <p:spPr/>
        <p:txBody>
          <a:bodyPr/>
          <a:lstStyle/>
          <a:p>
            <a:fld id="{777F1C8E-6AD6-914E-920E-E2166B69255D}" type="datetimeFigureOut">
              <a:rPr lang="en-US" smtClean="0"/>
              <a:t>9/19/2023</a:t>
            </a:fld>
            <a:endParaRPr lang="en-US"/>
          </a:p>
        </p:txBody>
      </p:sp>
      <p:sp>
        <p:nvSpPr>
          <p:cNvPr id="6" name="Slide Number Placeholder 5">
            <a:extLst>
              <a:ext uri="{FF2B5EF4-FFF2-40B4-BE49-F238E27FC236}">
                <a16:creationId xmlns:a16="http://schemas.microsoft.com/office/drawing/2014/main" id="{A925F626-C517-BC41-9E22-4C9DD5BAB707}"/>
              </a:ext>
            </a:extLst>
          </p:cNvPr>
          <p:cNvSpPr>
            <a:spLocks noGrp="1"/>
          </p:cNvSpPr>
          <p:nvPr>
            <p:ph type="sldNum" sz="quarter" idx="12"/>
          </p:nvPr>
        </p:nvSpPr>
        <p:spPr/>
        <p:txBody>
          <a:bodyPr/>
          <a:lstStyle/>
          <a:p>
            <a:fld id="{912BFB99-EC28-8E46-9E68-33A0B4321687}" type="slidenum">
              <a:rPr lang="en-US" smtClean="0"/>
              <a:t>‹#›</a:t>
            </a:fld>
            <a:endParaRPr lang="en-US"/>
          </a:p>
        </p:txBody>
      </p:sp>
    </p:spTree>
    <p:extLst>
      <p:ext uri="{BB962C8B-B14F-4D97-AF65-F5344CB8AC3E}">
        <p14:creationId xmlns:p14="http://schemas.microsoft.com/office/powerpoint/2010/main" val="34062492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8529-F1D5-2141-8456-E79D558C21E9}"/>
              </a:ext>
            </a:extLst>
          </p:cNvPr>
          <p:cNvSpPr>
            <a:spLocks noGrp="1"/>
          </p:cNvSpPr>
          <p:nvPr>
            <p:ph type="title"/>
          </p:nvPr>
        </p:nvSpPr>
        <p:spPr>
          <a:xfrm>
            <a:off x="326287" y="1772347"/>
            <a:ext cx="4591701" cy="3313305"/>
          </a:xfrm>
          <a:prstGeom prst="rect">
            <a:avLst/>
          </a:prstGeom>
        </p:spPr>
        <p:txBody>
          <a:bodyPr anchor="ctr">
            <a:normAutofit/>
          </a:bodyPr>
          <a:lstStyle>
            <a:lvl1pPr>
              <a:defRPr sz="4000" b="1" i="0" spc="-150">
                <a:solidFill>
                  <a:schemeClr val="tx2"/>
                </a:solidFill>
                <a:latin typeface="+mj-lt"/>
                <a:cs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26E847D0-7312-CF43-8504-F53FF94CAF1B}"/>
              </a:ext>
            </a:extLst>
          </p:cNvPr>
          <p:cNvSpPr>
            <a:spLocks noGrp="1"/>
          </p:cNvSpPr>
          <p:nvPr>
            <p:ph idx="1"/>
          </p:nvPr>
        </p:nvSpPr>
        <p:spPr>
          <a:xfrm>
            <a:off x="5923006" y="691978"/>
            <a:ext cx="5116457" cy="5103341"/>
          </a:xfrm>
        </p:spPr>
        <p:txBody>
          <a:bodyPr anchor="ctr"/>
          <a:lstStyle>
            <a:lvl1pPr marL="0" indent="0">
              <a:lnSpc>
                <a:spcPct val="140000"/>
              </a:lnSpc>
              <a:buNone/>
              <a:defRPr/>
            </a:lvl1pPr>
            <a:lvl2pPr marL="457200" indent="0">
              <a:buNone/>
              <a:defRPr b="0" i="1">
                <a:latin typeface="+mn-lt"/>
                <a:cs typeface="Poppins Thin" pitchFamily="2" charset="77"/>
              </a:defRPr>
            </a:lvl2p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6A975740-8E30-8345-B2FE-2E540A5F7B86}"/>
              </a:ext>
            </a:extLst>
          </p:cNvPr>
          <p:cNvSpPr>
            <a:spLocks noGrp="1"/>
          </p:cNvSpPr>
          <p:nvPr>
            <p:ph type="dt" sz="half" idx="10"/>
          </p:nvPr>
        </p:nvSpPr>
        <p:spPr/>
        <p:txBody>
          <a:bodyPr/>
          <a:lstStyle/>
          <a:p>
            <a:fld id="{777F1C8E-6AD6-914E-920E-E2166B69255D}" type="datetimeFigureOut">
              <a:rPr lang="en-US" smtClean="0"/>
              <a:t>9/19/2023</a:t>
            </a:fld>
            <a:endParaRPr lang="en-US"/>
          </a:p>
        </p:txBody>
      </p:sp>
      <p:sp>
        <p:nvSpPr>
          <p:cNvPr id="5" name="Footer Placeholder 4">
            <a:extLst>
              <a:ext uri="{FF2B5EF4-FFF2-40B4-BE49-F238E27FC236}">
                <a16:creationId xmlns:a16="http://schemas.microsoft.com/office/drawing/2014/main" id="{EC1121B4-CB4E-9D40-9C3E-B6133823D0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25F626-C517-BC41-9E22-4C9DD5BAB707}"/>
              </a:ext>
            </a:extLst>
          </p:cNvPr>
          <p:cNvSpPr>
            <a:spLocks noGrp="1"/>
          </p:cNvSpPr>
          <p:nvPr>
            <p:ph type="sldNum" sz="quarter" idx="12"/>
          </p:nvPr>
        </p:nvSpPr>
        <p:spPr/>
        <p:txBody>
          <a:bodyPr/>
          <a:lstStyle/>
          <a:p>
            <a:fld id="{912BFB99-EC28-8E46-9E68-33A0B4321687}" type="slidenum">
              <a:rPr lang="en-US" smtClean="0"/>
              <a:t>‹#›</a:t>
            </a:fld>
            <a:endParaRPr lang="en-US"/>
          </a:p>
        </p:txBody>
      </p:sp>
      <p:pic>
        <p:nvPicPr>
          <p:cNvPr id="9" name="Picture 8" descr="A picture containing text, kitchenware&#10;&#10;Description automatically generated">
            <a:extLst>
              <a:ext uri="{FF2B5EF4-FFF2-40B4-BE49-F238E27FC236}">
                <a16:creationId xmlns:a16="http://schemas.microsoft.com/office/drawing/2014/main" id="{B6996B20-B184-3E48-BBF6-780319C32004}"/>
              </a:ext>
            </a:extLst>
          </p:cNvPr>
          <p:cNvPicPr>
            <a:picLocks noChangeAspect="1"/>
          </p:cNvPicPr>
          <p:nvPr userDrawn="1"/>
        </p:nvPicPr>
        <p:blipFill>
          <a:blip r:embed="rId2"/>
          <a:stretch>
            <a:fillRect/>
          </a:stretch>
        </p:blipFill>
        <p:spPr>
          <a:xfrm>
            <a:off x="11039464" y="174115"/>
            <a:ext cx="956886" cy="631608"/>
          </a:xfrm>
          <a:prstGeom prst="rect">
            <a:avLst/>
          </a:prstGeom>
        </p:spPr>
      </p:pic>
    </p:spTree>
    <p:extLst>
      <p:ext uri="{BB962C8B-B14F-4D97-AF65-F5344CB8AC3E}">
        <p14:creationId xmlns:p14="http://schemas.microsoft.com/office/powerpoint/2010/main" val="9702387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C8529-F1D5-2141-8456-E79D558C21E9}"/>
              </a:ext>
            </a:extLst>
          </p:cNvPr>
          <p:cNvSpPr>
            <a:spLocks noGrp="1"/>
          </p:cNvSpPr>
          <p:nvPr>
            <p:ph type="title"/>
          </p:nvPr>
        </p:nvSpPr>
        <p:spPr>
          <a:xfrm>
            <a:off x="326287" y="1772347"/>
            <a:ext cx="3712313" cy="3313305"/>
          </a:xfrm>
          <a:prstGeom prst="rect">
            <a:avLst/>
          </a:prstGeom>
        </p:spPr>
        <p:txBody>
          <a:bodyPr anchor="ctr">
            <a:normAutofit/>
          </a:bodyPr>
          <a:lstStyle>
            <a:lvl1pPr>
              <a:defRPr sz="2000" b="0" i="0" spc="0">
                <a:solidFill>
                  <a:schemeClr val="tx2"/>
                </a:solidFill>
                <a:latin typeface="+mn-lt"/>
                <a:cs typeface="Poppin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26E847D0-7312-CF43-8504-F53FF94CAF1B}"/>
              </a:ext>
            </a:extLst>
          </p:cNvPr>
          <p:cNvSpPr>
            <a:spLocks noGrp="1"/>
          </p:cNvSpPr>
          <p:nvPr>
            <p:ph idx="1"/>
          </p:nvPr>
        </p:nvSpPr>
        <p:spPr>
          <a:xfrm>
            <a:off x="4407877" y="0"/>
            <a:ext cx="7784123" cy="6858000"/>
          </a:xfrm>
        </p:spPr>
        <p:txBody>
          <a:bodyPr anchor="ctr"/>
          <a:lstStyle>
            <a:lvl1pPr marL="0" indent="0">
              <a:buNone/>
              <a:defRPr/>
            </a:lvl1pPr>
            <a:lvl2pPr marL="457200" indent="0">
              <a:buNone/>
              <a:defRPr b="0" i="1">
                <a:latin typeface="+mn-lt"/>
                <a:cs typeface="Poppins Thin" pitchFamily="2" charset="77"/>
              </a:defRPr>
            </a:lvl2pPr>
          </a:lstStyle>
          <a:p>
            <a:pPr lvl="0"/>
            <a:endParaRPr lang="en-US" dirty="0"/>
          </a:p>
        </p:txBody>
      </p:sp>
      <p:sp>
        <p:nvSpPr>
          <p:cNvPr id="4" name="Date Placeholder 3">
            <a:extLst>
              <a:ext uri="{FF2B5EF4-FFF2-40B4-BE49-F238E27FC236}">
                <a16:creationId xmlns:a16="http://schemas.microsoft.com/office/drawing/2014/main" id="{6A975740-8E30-8345-B2FE-2E540A5F7B86}"/>
              </a:ext>
            </a:extLst>
          </p:cNvPr>
          <p:cNvSpPr>
            <a:spLocks noGrp="1"/>
          </p:cNvSpPr>
          <p:nvPr>
            <p:ph type="dt" sz="half" idx="10"/>
          </p:nvPr>
        </p:nvSpPr>
        <p:spPr/>
        <p:txBody>
          <a:bodyPr/>
          <a:lstStyle/>
          <a:p>
            <a:fld id="{777F1C8E-6AD6-914E-920E-E2166B69255D}" type="datetimeFigureOut">
              <a:rPr lang="en-US" smtClean="0"/>
              <a:t>9/19/2023</a:t>
            </a:fld>
            <a:endParaRPr lang="en-US"/>
          </a:p>
        </p:txBody>
      </p:sp>
      <p:sp>
        <p:nvSpPr>
          <p:cNvPr id="5" name="Footer Placeholder 4">
            <a:extLst>
              <a:ext uri="{FF2B5EF4-FFF2-40B4-BE49-F238E27FC236}">
                <a16:creationId xmlns:a16="http://schemas.microsoft.com/office/drawing/2014/main" id="{EC1121B4-CB4E-9D40-9C3E-B6133823D0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925F626-C517-BC41-9E22-4C9DD5BAB707}"/>
              </a:ext>
            </a:extLst>
          </p:cNvPr>
          <p:cNvSpPr>
            <a:spLocks noGrp="1"/>
          </p:cNvSpPr>
          <p:nvPr>
            <p:ph type="sldNum" sz="quarter" idx="12"/>
          </p:nvPr>
        </p:nvSpPr>
        <p:spPr/>
        <p:txBody>
          <a:bodyPr/>
          <a:lstStyle/>
          <a:p>
            <a:fld id="{912BFB99-EC28-8E46-9E68-33A0B4321687}" type="slidenum">
              <a:rPr lang="en-US" smtClean="0"/>
              <a:t>‹#›</a:t>
            </a:fld>
            <a:endParaRPr lang="en-US"/>
          </a:p>
        </p:txBody>
      </p:sp>
      <p:pic>
        <p:nvPicPr>
          <p:cNvPr id="9" name="Picture 8" descr="A picture containing text, kitchenware&#10;&#10;Description automatically generated">
            <a:extLst>
              <a:ext uri="{FF2B5EF4-FFF2-40B4-BE49-F238E27FC236}">
                <a16:creationId xmlns:a16="http://schemas.microsoft.com/office/drawing/2014/main" id="{B6996B20-B184-3E48-BBF6-780319C32004}"/>
              </a:ext>
            </a:extLst>
          </p:cNvPr>
          <p:cNvPicPr>
            <a:picLocks noChangeAspect="1"/>
          </p:cNvPicPr>
          <p:nvPr userDrawn="1"/>
        </p:nvPicPr>
        <p:blipFill>
          <a:blip r:embed="rId2"/>
          <a:stretch>
            <a:fillRect/>
          </a:stretch>
        </p:blipFill>
        <p:spPr>
          <a:xfrm>
            <a:off x="11039464" y="174115"/>
            <a:ext cx="956886" cy="631608"/>
          </a:xfrm>
          <a:prstGeom prst="rect">
            <a:avLst/>
          </a:prstGeom>
        </p:spPr>
      </p:pic>
    </p:spTree>
    <p:extLst>
      <p:ext uri="{BB962C8B-B14F-4D97-AF65-F5344CB8AC3E}">
        <p14:creationId xmlns:p14="http://schemas.microsoft.com/office/powerpoint/2010/main" val="6423406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8179F-62F7-7345-94CF-8B603B4A1D2E}"/>
              </a:ext>
            </a:extLst>
          </p:cNvPr>
          <p:cNvSpPr>
            <a:spLocks noGrp="1"/>
          </p:cNvSpPr>
          <p:nvPr>
            <p:ph type="title"/>
          </p:nvPr>
        </p:nvSpPr>
        <p:spPr>
          <a:xfrm>
            <a:off x="831850" y="2001795"/>
            <a:ext cx="10515600" cy="2560680"/>
          </a:xfrm>
          <a:prstGeom prst="rect">
            <a:avLst/>
          </a:prstGeom>
        </p:spPr>
        <p:txBody>
          <a:bodyPr anchor="ctr"/>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D7EF87B1-3056-BD49-B382-8401AFA22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F64EAC-EDA2-5B4E-BB49-E2E3394DBEFC}"/>
              </a:ext>
            </a:extLst>
          </p:cNvPr>
          <p:cNvSpPr>
            <a:spLocks noGrp="1"/>
          </p:cNvSpPr>
          <p:nvPr>
            <p:ph type="dt" sz="half" idx="10"/>
          </p:nvPr>
        </p:nvSpPr>
        <p:spPr/>
        <p:txBody>
          <a:bodyPr/>
          <a:lstStyle/>
          <a:p>
            <a:fld id="{777F1C8E-6AD6-914E-920E-E2166B69255D}" type="datetimeFigureOut">
              <a:rPr lang="en-US" smtClean="0"/>
              <a:t>9/19/2023</a:t>
            </a:fld>
            <a:endParaRPr lang="en-US"/>
          </a:p>
        </p:txBody>
      </p:sp>
      <p:sp>
        <p:nvSpPr>
          <p:cNvPr id="5" name="Footer Placeholder 4">
            <a:extLst>
              <a:ext uri="{FF2B5EF4-FFF2-40B4-BE49-F238E27FC236}">
                <a16:creationId xmlns:a16="http://schemas.microsoft.com/office/drawing/2014/main" id="{AD07B9EF-04D9-8040-8803-5D8D138896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39AF450-099D-C44C-83E9-16AAF2564D36}"/>
              </a:ext>
            </a:extLst>
          </p:cNvPr>
          <p:cNvSpPr>
            <a:spLocks noGrp="1"/>
          </p:cNvSpPr>
          <p:nvPr>
            <p:ph type="sldNum" sz="quarter" idx="12"/>
          </p:nvPr>
        </p:nvSpPr>
        <p:spPr/>
        <p:txBody>
          <a:bodyPr/>
          <a:lstStyle/>
          <a:p>
            <a:fld id="{912BFB99-EC28-8E46-9E68-33A0B4321687}" type="slidenum">
              <a:rPr lang="en-US" smtClean="0"/>
              <a:t>‹#›</a:t>
            </a:fld>
            <a:endParaRPr lang="en-US"/>
          </a:p>
        </p:txBody>
      </p:sp>
      <p:pic>
        <p:nvPicPr>
          <p:cNvPr id="7" name="Picture 6" descr="A picture containing text, kitchenware&#10;&#10;Description automatically generated">
            <a:extLst>
              <a:ext uri="{FF2B5EF4-FFF2-40B4-BE49-F238E27FC236}">
                <a16:creationId xmlns:a16="http://schemas.microsoft.com/office/drawing/2014/main" id="{2FAFE82C-32C1-DF4C-A2AC-E5864F67250B}"/>
              </a:ext>
            </a:extLst>
          </p:cNvPr>
          <p:cNvPicPr>
            <a:picLocks noChangeAspect="1"/>
          </p:cNvPicPr>
          <p:nvPr userDrawn="1"/>
        </p:nvPicPr>
        <p:blipFill>
          <a:blip r:embed="rId2"/>
          <a:stretch>
            <a:fillRect/>
          </a:stretch>
        </p:blipFill>
        <p:spPr>
          <a:xfrm>
            <a:off x="11039464" y="174115"/>
            <a:ext cx="956886" cy="631608"/>
          </a:xfrm>
          <a:prstGeom prst="rect">
            <a:avLst/>
          </a:prstGeom>
        </p:spPr>
      </p:pic>
      <p:pic>
        <p:nvPicPr>
          <p:cNvPr id="8" name="Picture 7" descr="Arrow&#10;&#10;Description automatically generated with low confidence">
            <a:extLst>
              <a:ext uri="{FF2B5EF4-FFF2-40B4-BE49-F238E27FC236}">
                <a16:creationId xmlns:a16="http://schemas.microsoft.com/office/drawing/2014/main" id="{165A473B-7A84-8348-8512-93F6A4F7CCD0}"/>
              </a:ext>
            </a:extLst>
          </p:cNvPr>
          <p:cNvPicPr>
            <a:picLocks noChangeAspect="1"/>
          </p:cNvPicPr>
          <p:nvPr userDrawn="1"/>
        </p:nvPicPr>
        <p:blipFill>
          <a:blip r:embed="rId3"/>
          <a:stretch>
            <a:fillRect/>
          </a:stretch>
        </p:blipFill>
        <p:spPr>
          <a:xfrm>
            <a:off x="-1821728" y="2001795"/>
            <a:ext cx="2471351" cy="2446638"/>
          </a:xfrm>
          <a:prstGeom prst="rect">
            <a:avLst/>
          </a:prstGeom>
        </p:spPr>
      </p:pic>
    </p:spTree>
    <p:extLst>
      <p:ext uri="{BB962C8B-B14F-4D97-AF65-F5344CB8AC3E}">
        <p14:creationId xmlns:p14="http://schemas.microsoft.com/office/powerpoint/2010/main" val="6444219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7B62F-18C8-D743-9ED3-D53098112DBB}"/>
              </a:ext>
            </a:extLst>
          </p:cNvPr>
          <p:cNvSpPr>
            <a:spLocks noGrp="1"/>
          </p:cNvSpPr>
          <p:nvPr>
            <p:ph type="title" hasCustomPrompt="1"/>
          </p:nvPr>
        </p:nvSpPr>
        <p:spPr>
          <a:xfrm>
            <a:off x="838200" y="365125"/>
            <a:ext cx="10515600" cy="1325563"/>
          </a:xfrm>
          <a:prstGeom prst="rect">
            <a:avLst/>
          </a:prstGeom>
        </p:spPr>
        <p:txBody>
          <a:bodyPr/>
          <a:lstStyle/>
          <a:p>
            <a:r>
              <a:rPr lang="en-US" dirty="0"/>
              <a:t>Icons </a:t>
            </a:r>
          </a:p>
        </p:txBody>
      </p:sp>
      <p:sp>
        <p:nvSpPr>
          <p:cNvPr id="4" name="Date Placeholder 3">
            <a:extLst>
              <a:ext uri="{FF2B5EF4-FFF2-40B4-BE49-F238E27FC236}">
                <a16:creationId xmlns:a16="http://schemas.microsoft.com/office/drawing/2014/main" id="{BCFD49B0-724C-8041-9E20-86232F7B751B}"/>
              </a:ext>
            </a:extLst>
          </p:cNvPr>
          <p:cNvSpPr>
            <a:spLocks noGrp="1"/>
          </p:cNvSpPr>
          <p:nvPr>
            <p:ph type="dt" sz="half" idx="10"/>
          </p:nvPr>
        </p:nvSpPr>
        <p:spPr/>
        <p:txBody>
          <a:bodyPr/>
          <a:lstStyle/>
          <a:p>
            <a:fld id="{777F1C8E-6AD6-914E-920E-E2166B69255D}" type="datetimeFigureOut">
              <a:rPr lang="en-US" smtClean="0"/>
              <a:t>9/19/2023</a:t>
            </a:fld>
            <a:endParaRPr lang="en-US"/>
          </a:p>
        </p:txBody>
      </p:sp>
      <p:sp>
        <p:nvSpPr>
          <p:cNvPr id="5" name="Footer Placeholder 4">
            <a:extLst>
              <a:ext uri="{FF2B5EF4-FFF2-40B4-BE49-F238E27FC236}">
                <a16:creationId xmlns:a16="http://schemas.microsoft.com/office/drawing/2014/main" id="{D392EB7E-2224-7549-80EF-125CD3707E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C1FFD3-51D2-4741-B47D-EC6930DF7B48}"/>
              </a:ext>
            </a:extLst>
          </p:cNvPr>
          <p:cNvSpPr>
            <a:spLocks noGrp="1"/>
          </p:cNvSpPr>
          <p:nvPr>
            <p:ph type="sldNum" sz="quarter" idx="12"/>
          </p:nvPr>
        </p:nvSpPr>
        <p:spPr/>
        <p:txBody>
          <a:bodyPr/>
          <a:lstStyle/>
          <a:p>
            <a:fld id="{912BFB99-EC28-8E46-9E68-33A0B4321687}" type="slidenum">
              <a:rPr lang="en-US" smtClean="0"/>
              <a:t>‹#›</a:t>
            </a:fld>
            <a:endParaRPr lang="en-US"/>
          </a:p>
        </p:txBody>
      </p:sp>
      <p:pic>
        <p:nvPicPr>
          <p:cNvPr id="7" name="Picture 6" descr="Shape, icon, arrow&#10;&#10;Description automatically generated">
            <a:extLst>
              <a:ext uri="{FF2B5EF4-FFF2-40B4-BE49-F238E27FC236}">
                <a16:creationId xmlns:a16="http://schemas.microsoft.com/office/drawing/2014/main" id="{61A2D756-5D3F-B742-9148-EDF576700D49}"/>
              </a:ext>
            </a:extLst>
          </p:cNvPr>
          <p:cNvPicPr>
            <a:picLocks noChangeAspect="1"/>
          </p:cNvPicPr>
          <p:nvPr userDrawn="1"/>
        </p:nvPicPr>
        <p:blipFill>
          <a:blip r:embed="rId2"/>
          <a:stretch>
            <a:fillRect/>
          </a:stretch>
        </p:blipFill>
        <p:spPr>
          <a:xfrm>
            <a:off x="2483277" y="1967428"/>
            <a:ext cx="3326296" cy="3293033"/>
          </a:xfrm>
          <a:prstGeom prst="rect">
            <a:avLst/>
          </a:prstGeom>
        </p:spPr>
      </p:pic>
      <p:pic>
        <p:nvPicPr>
          <p:cNvPr id="10" name="Picture 9" descr="Arrow&#10;&#10;Description automatically generated with low confidence">
            <a:extLst>
              <a:ext uri="{FF2B5EF4-FFF2-40B4-BE49-F238E27FC236}">
                <a16:creationId xmlns:a16="http://schemas.microsoft.com/office/drawing/2014/main" id="{D24E41A4-AD53-0447-BC34-9BB200F36A51}"/>
              </a:ext>
            </a:extLst>
          </p:cNvPr>
          <p:cNvPicPr>
            <a:picLocks noChangeAspect="1"/>
          </p:cNvPicPr>
          <p:nvPr userDrawn="1"/>
        </p:nvPicPr>
        <p:blipFill>
          <a:blip r:embed="rId3"/>
          <a:stretch>
            <a:fillRect/>
          </a:stretch>
        </p:blipFill>
        <p:spPr>
          <a:xfrm>
            <a:off x="5099678" y="1967428"/>
            <a:ext cx="3326296" cy="3293033"/>
          </a:xfrm>
          <a:prstGeom prst="rect">
            <a:avLst/>
          </a:prstGeom>
        </p:spPr>
      </p:pic>
      <p:pic>
        <p:nvPicPr>
          <p:cNvPr id="12" name="Picture 11" descr="Shape, arrow&#10;&#10;Description automatically generated">
            <a:extLst>
              <a:ext uri="{FF2B5EF4-FFF2-40B4-BE49-F238E27FC236}">
                <a16:creationId xmlns:a16="http://schemas.microsoft.com/office/drawing/2014/main" id="{990D4AD0-D09D-BC4F-BBF3-3D22588199AE}"/>
              </a:ext>
            </a:extLst>
          </p:cNvPr>
          <p:cNvPicPr>
            <a:picLocks noChangeAspect="1"/>
          </p:cNvPicPr>
          <p:nvPr userDrawn="1"/>
        </p:nvPicPr>
        <p:blipFill>
          <a:blip r:embed="rId4"/>
          <a:stretch>
            <a:fillRect/>
          </a:stretch>
        </p:blipFill>
        <p:spPr>
          <a:xfrm>
            <a:off x="7716079" y="1967428"/>
            <a:ext cx="3326296" cy="3293033"/>
          </a:xfrm>
          <a:prstGeom prst="rect">
            <a:avLst/>
          </a:prstGeom>
        </p:spPr>
      </p:pic>
    </p:spTree>
    <p:extLst>
      <p:ext uri="{BB962C8B-B14F-4D97-AF65-F5344CB8AC3E}">
        <p14:creationId xmlns:p14="http://schemas.microsoft.com/office/powerpoint/2010/main" val="27985844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0D35A-F310-634B-A4A7-CD1A2016C9DD}"/>
              </a:ext>
            </a:extLst>
          </p:cNvPr>
          <p:cNvSpPr>
            <a:spLocks noGrp="1"/>
          </p:cNvSpPr>
          <p:nvPr>
            <p:ph type="title"/>
          </p:nvPr>
        </p:nvSpPr>
        <p:spPr>
          <a:xfrm>
            <a:off x="838200" y="365125"/>
            <a:ext cx="10515600" cy="1325563"/>
          </a:xfrm>
          <a:prstGeom prst="rect">
            <a:avLst/>
          </a:prstGeom>
        </p:spPr>
        <p:txBody>
          <a:bodyPr/>
          <a:lstStyle>
            <a:lvl1pPr algn="ctr">
              <a:defRPr sz="3200" spc="0"/>
            </a:lvl1pPr>
          </a:lstStyle>
          <a:p>
            <a:r>
              <a:rPr lang="en-US" dirty="0"/>
              <a:t>Click to edit Master title style</a:t>
            </a:r>
          </a:p>
        </p:txBody>
      </p:sp>
      <p:sp>
        <p:nvSpPr>
          <p:cNvPr id="3" name="Content Placeholder 2">
            <a:extLst>
              <a:ext uri="{FF2B5EF4-FFF2-40B4-BE49-F238E27FC236}">
                <a16:creationId xmlns:a16="http://schemas.microsoft.com/office/drawing/2014/main" id="{3E1D356B-AD0E-764F-9EED-913CECCF844D}"/>
              </a:ext>
            </a:extLst>
          </p:cNvPr>
          <p:cNvSpPr>
            <a:spLocks noGrp="1"/>
          </p:cNvSpPr>
          <p:nvPr>
            <p:ph sz="half" idx="1"/>
          </p:nvPr>
        </p:nvSpPr>
        <p:spPr>
          <a:xfrm>
            <a:off x="838200" y="1825625"/>
            <a:ext cx="5181600" cy="4351338"/>
          </a:xfrm>
        </p:spPr>
        <p:txBody>
          <a:bodyPr/>
          <a:lstStyle>
            <a:lvl1pPr algn="ctr">
              <a:lnSpc>
                <a:spcPct val="100000"/>
              </a:lnSpc>
              <a:defRPr/>
            </a:lvl1pPr>
            <a:lvl2pPr algn="ctr">
              <a:defRPr/>
            </a:lvl2pPr>
            <a:lvl3pPr algn="ctr">
              <a:defRPr/>
            </a:lvl3pPr>
            <a:lvl4pPr algn="ctr">
              <a:defRPr/>
            </a:lvl4pPr>
            <a:lvl5pPr algn="ctr">
              <a:defRPr/>
            </a:lvl5pPr>
          </a:lstStyle>
          <a:p>
            <a:pPr lvl="0"/>
            <a:r>
              <a:rPr lang="en-US" dirty="0"/>
              <a:t>Click to edit Master text styles</a:t>
            </a:r>
          </a:p>
        </p:txBody>
      </p:sp>
      <p:sp>
        <p:nvSpPr>
          <p:cNvPr id="4" name="Content Placeholder 3">
            <a:extLst>
              <a:ext uri="{FF2B5EF4-FFF2-40B4-BE49-F238E27FC236}">
                <a16:creationId xmlns:a16="http://schemas.microsoft.com/office/drawing/2014/main" id="{C5987F87-F865-9A4F-BDAE-BFDCBC52A36F}"/>
              </a:ext>
            </a:extLst>
          </p:cNvPr>
          <p:cNvSpPr>
            <a:spLocks noGrp="1"/>
          </p:cNvSpPr>
          <p:nvPr>
            <p:ph sz="half" idx="2"/>
          </p:nvPr>
        </p:nvSpPr>
        <p:spPr>
          <a:xfrm>
            <a:off x="6172200" y="1825625"/>
            <a:ext cx="5181600" cy="4351338"/>
          </a:xfrm>
        </p:spPr>
        <p:txBody>
          <a:bodyPr/>
          <a:lstStyle>
            <a:lvl1pPr algn="ctr">
              <a:defRPr/>
            </a:lvl1pPr>
            <a:lvl2pPr marL="457200" indent="0" algn="ctr">
              <a:buNone/>
              <a:defRPr/>
            </a:lvl2pPr>
            <a:lvl3pPr algn="ctr">
              <a:defRPr/>
            </a:lvl3pPr>
            <a:lvl4pPr algn="ctr">
              <a:defRPr/>
            </a:lvl4pPr>
            <a:lvl5pPr algn="ctr">
              <a:defRPr/>
            </a:lvl5pPr>
          </a:lstStyle>
          <a:p>
            <a:pPr lvl="0"/>
            <a:r>
              <a:rPr lang="en-US" dirty="0"/>
              <a:t>Click to edit Master text styles</a:t>
            </a:r>
          </a:p>
        </p:txBody>
      </p:sp>
      <p:sp>
        <p:nvSpPr>
          <p:cNvPr id="5" name="Date Placeholder 4">
            <a:extLst>
              <a:ext uri="{FF2B5EF4-FFF2-40B4-BE49-F238E27FC236}">
                <a16:creationId xmlns:a16="http://schemas.microsoft.com/office/drawing/2014/main" id="{EE938119-9D76-B842-A407-0094E0833E82}"/>
              </a:ext>
            </a:extLst>
          </p:cNvPr>
          <p:cNvSpPr>
            <a:spLocks noGrp="1"/>
          </p:cNvSpPr>
          <p:nvPr>
            <p:ph type="dt" sz="half" idx="10"/>
          </p:nvPr>
        </p:nvSpPr>
        <p:spPr/>
        <p:txBody>
          <a:bodyPr/>
          <a:lstStyle/>
          <a:p>
            <a:fld id="{777F1C8E-6AD6-914E-920E-E2166B69255D}" type="datetimeFigureOut">
              <a:rPr lang="en-US" smtClean="0"/>
              <a:t>9/19/2023</a:t>
            </a:fld>
            <a:endParaRPr lang="en-US"/>
          </a:p>
        </p:txBody>
      </p:sp>
      <p:sp>
        <p:nvSpPr>
          <p:cNvPr id="6" name="Footer Placeholder 5">
            <a:extLst>
              <a:ext uri="{FF2B5EF4-FFF2-40B4-BE49-F238E27FC236}">
                <a16:creationId xmlns:a16="http://schemas.microsoft.com/office/drawing/2014/main" id="{B3718235-CBAB-E947-BB0E-6FFE675C59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7ED91CE-FA1D-9C44-89B9-F5269F615976}"/>
              </a:ext>
            </a:extLst>
          </p:cNvPr>
          <p:cNvSpPr>
            <a:spLocks noGrp="1"/>
          </p:cNvSpPr>
          <p:nvPr>
            <p:ph type="sldNum" sz="quarter" idx="12"/>
          </p:nvPr>
        </p:nvSpPr>
        <p:spPr/>
        <p:txBody>
          <a:bodyPr/>
          <a:lstStyle/>
          <a:p>
            <a:fld id="{912BFB99-EC28-8E46-9E68-33A0B4321687}" type="slidenum">
              <a:rPr lang="en-US" smtClean="0"/>
              <a:t>‹#›</a:t>
            </a:fld>
            <a:endParaRPr lang="en-US"/>
          </a:p>
        </p:txBody>
      </p:sp>
      <p:pic>
        <p:nvPicPr>
          <p:cNvPr id="8" name="Picture 7" descr="A picture containing text, kitchenware&#10;&#10;Description automatically generated">
            <a:extLst>
              <a:ext uri="{FF2B5EF4-FFF2-40B4-BE49-F238E27FC236}">
                <a16:creationId xmlns:a16="http://schemas.microsoft.com/office/drawing/2014/main" id="{557037FC-B90E-DB4A-BF98-1617CB11CF7F}"/>
              </a:ext>
            </a:extLst>
          </p:cNvPr>
          <p:cNvPicPr>
            <a:picLocks noChangeAspect="1"/>
          </p:cNvPicPr>
          <p:nvPr userDrawn="1"/>
        </p:nvPicPr>
        <p:blipFill>
          <a:blip r:embed="rId2"/>
          <a:stretch>
            <a:fillRect/>
          </a:stretch>
        </p:blipFill>
        <p:spPr>
          <a:xfrm>
            <a:off x="11039464" y="174115"/>
            <a:ext cx="956886" cy="631608"/>
          </a:xfrm>
          <a:prstGeom prst="rect">
            <a:avLst/>
          </a:prstGeom>
        </p:spPr>
      </p:pic>
    </p:spTree>
    <p:extLst>
      <p:ext uri="{BB962C8B-B14F-4D97-AF65-F5344CB8AC3E}">
        <p14:creationId xmlns:p14="http://schemas.microsoft.com/office/powerpoint/2010/main" val="25192494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F9C4F-8F5B-7347-B558-72F3825544F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4F49A76-210C-FE4C-92A9-5B3C35D3E5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89F640-46B7-7E42-97AE-796A1FA6E3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1DAB46-BB37-F549-A3B6-5F844FFFCD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BA039C-5AAC-2A45-AD45-568D313951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155962-D4D2-D845-BB32-C6D384FEFEE6}"/>
              </a:ext>
            </a:extLst>
          </p:cNvPr>
          <p:cNvSpPr>
            <a:spLocks noGrp="1"/>
          </p:cNvSpPr>
          <p:nvPr>
            <p:ph type="dt" sz="half" idx="10"/>
          </p:nvPr>
        </p:nvSpPr>
        <p:spPr/>
        <p:txBody>
          <a:bodyPr/>
          <a:lstStyle/>
          <a:p>
            <a:fld id="{777F1C8E-6AD6-914E-920E-E2166B69255D}" type="datetimeFigureOut">
              <a:rPr lang="en-US" smtClean="0"/>
              <a:t>9/19/2023</a:t>
            </a:fld>
            <a:endParaRPr lang="en-US"/>
          </a:p>
        </p:txBody>
      </p:sp>
      <p:sp>
        <p:nvSpPr>
          <p:cNvPr id="8" name="Footer Placeholder 7">
            <a:extLst>
              <a:ext uri="{FF2B5EF4-FFF2-40B4-BE49-F238E27FC236}">
                <a16:creationId xmlns:a16="http://schemas.microsoft.com/office/drawing/2014/main" id="{B36DC6F4-E478-DD46-89F8-744F855987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394716B-4793-2248-BF19-2AA997C77164}"/>
              </a:ext>
            </a:extLst>
          </p:cNvPr>
          <p:cNvSpPr>
            <a:spLocks noGrp="1"/>
          </p:cNvSpPr>
          <p:nvPr>
            <p:ph type="sldNum" sz="quarter" idx="12"/>
          </p:nvPr>
        </p:nvSpPr>
        <p:spPr/>
        <p:txBody>
          <a:bodyPr/>
          <a:lstStyle/>
          <a:p>
            <a:fld id="{912BFB99-EC28-8E46-9E68-33A0B4321687}" type="slidenum">
              <a:rPr lang="en-US" smtClean="0"/>
              <a:t>‹#›</a:t>
            </a:fld>
            <a:endParaRPr lang="en-US"/>
          </a:p>
        </p:txBody>
      </p:sp>
      <p:pic>
        <p:nvPicPr>
          <p:cNvPr id="10" name="Picture 9" descr="A picture containing text, kitchenware&#10;&#10;Description automatically generated">
            <a:extLst>
              <a:ext uri="{FF2B5EF4-FFF2-40B4-BE49-F238E27FC236}">
                <a16:creationId xmlns:a16="http://schemas.microsoft.com/office/drawing/2014/main" id="{B10F670A-B325-AA46-91E5-F7E77A6200EF}"/>
              </a:ext>
            </a:extLst>
          </p:cNvPr>
          <p:cNvPicPr>
            <a:picLocks noChangeAspect="1"/>
          </p:cNvPicPr>
          <p:nvPr userDrawn="1"/>
        </p:nvPicPr>
        <p:blipFill>
          <a:blip r:embed="rId2"/>
          <a:stretch>
            <a:fillRect/>
          </a:stretch>
        </p:blipFill>
        <p:spPr>
          <a:xfrm>
            <a:off x="11039464" y="174115"/>
            <a:ext cx="956886" cy="631608"/>
          </a:xfrm>
          <a:prstGeom prst="rect">
            <a:avLst/>
          </a:prstGeom>
        </p:spPr>
      </p:pic>
    </p:spTree>
    <p:extLst>
      <p:ext uri="{BB962C8B-B14F-4D97-AF65-F5344CB8AC3E}">
        <p14:creationId xmlns:p14="http://schemas.microsoft.com/office/powerpoint/2010/main" val="24927411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0A406-B528-E74B-A6B0-18F35AD808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52C0F0-C975-3542-9029-D9472E3F5B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B827F7-8FCE-6F42-BFEB-B4DC6D7B5D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5CF037-DC9E-E846-8778-138780F76870}"/>
              </a:ext>
            </a:extLst>
          </p:cNvPr>
          <p:cNvSpPr>
            <a:spLocks noGrp="1"/>
          </p:cNvSpPr>
          <p:nvPr>
            <p:ph type="dt" sz="half" idx="10"/>
          </p:nvPr>
        </p:nvSpPr>
        <p:spPr/>
        <p:txBody>
          <a:bodyPr/>
          <a:lstStyle/>
          <a:p>
            <a:fld id="{777F1C8E-6AD6-914E-920E-E2166B69255D}" type="datetimeFigureOut">
              <a:rPr lang="en-US" smtClean="0"/>
              <a:t>9/19/2023</a:t>
            </a:fld>
            <a:endParaRPr lang="en-US"/>
          </a:p>
        </p:txBody>
      </p:sp>
      <p:sp>
        <p:nvSpPr>
          <p:cNvPr id="6" name="Footer Placeholder 5">
            <a:extLst>
              <a:ext uri="{FF2B5EF4-FFF2-40B4-BE49-F238E27FC236}">
                <a16:creationId xmlns:a16="http://schemas.microsoft.com/office/drawing/2014/main" id="{1B216E88-F315-1347-91C4-CED2496168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54ECCF-1862-6E41-8032-62AD83D81469}"/>
              </a:ext>
            </a:extLst>
          </p:cNvPr>
          <p:cNvSpPr>
            <a:spLocks noGrp="1"/>
          </p:cNvSpPr>
          <p:nvPr>
            <p:ph type="sldNum" sz="quarter" idx="12"/>
          </p:nvPr>
        </p:nvSpPr>
        <p:spPr/>
        <p:txBody>
          <a:bodyPr/>
          <a:lstStyle/>
          <a:p>
            <a:fld id="{912BFB99-EC28-8E46-9E68-33A0B4321687}" type="slidenum">
              <a:rPr lang="en-US" smtClean="0"/>
              <a:t>‹#›</a:t>
            </a:fld>
            <a:endParaRPr lang="en-US"/>
          </a:p>
        </p:txBody>
      </p:sp>
    </p:spTree>
    <p:extLst>
      <p:ext uri="{BB962C8B-B14F-4D97-AF65-F5344CB8AC3E}">
        <p14:creationId xmlns:p14="http://schemas.microsoft.com/office/powerpoint/2010/main" val="19354904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3D076-DFD2-7D48-B958-208A952154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33FF5F-B905-F141-832E-AFD1101AA0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22503E-E8BA-6840-A978-47FE9AD795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C30479-B2B4-894B-AF9F-867CE2CE616A}"/>
              </a:ext>
            </a:extLst>
          </p:cNvPr>
          <p:cNvSpPr>
            <a:spLocks noGrp="1"/>
          </p:cNvSpPr>
          <p:nvPr>
            <p:ph type="dt" sz="half" idx="10"/>
          </p:nvPr>
        </p:nvSpPr>
        <p:spPr/>
        <p:txBody>
          <a:bodyPr/>
          <a:lstStyle/>
          <a:p>
            <a:fld id="{777F1C8E-6AD6-914E-920E-E2166B69255D}" type="datetimeFigureOut">
              <a:rPr lang="en-US" smtClean="0"/>
              <a:t>9/19/2023</a:t>
            </a:fld>
            <a:endParaRPr lang="en-US"/>
          </a:p>
        </p:txBody>
      </p:sp>
      <p:sp>
        <p:nvSpPr>
          <p:cNvPr id="6" name="Footer Placeholder 5">
            <a:extLst>
              <a:ext uri="{FF2B5EF4-FFF2-40B4-BE49-F238E27FC236}">
                <a16:creationId xmlns:a16="http://schemas.microsoft.com/office/drawing/2014/main" id="{EA9B7C19-6C8C-9A4D-AD84-00DCFB161C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2DBD82-9ACD-FC44-B94B-4AC6FC67C4E1}"/>
              </a:ext>
            </a:extLst>
          </p:cNvPr>
          <p:cNvSpPr>
            <a:spLocks noGrp="1"/>
          </p:cNvSpPr>
          <p:nvPr>
            <p:ph type="sldNum" sz="quarter" idx="12"/>
          </p:nvPr>
        </p:nvSpPr>
        <p:spPr/>
        <p:txBody>
          <a:bodyPr/>
          <a:lstStyle/>
          <a:p>
            <a:fld id="{912BFB99-EC28-8E46-9E68-33A0B4321687}" type="slidenum">
              <a:rPr lang="en-US" smtClean="0"/>
              <a:t>‹#›</a:t>
            </a:fld>
            <a:endParaRPr lang="en-US"/>
          </a:p>
        </p:txBody>
      </p:sp>
    </p:spTree>
    <p:extLst>
      <p:ext uri="{BB962C8B-B14F-4D97-AF65-F5344CB8AC3E}">
        <p14:creationId xmlns:p14="http://schemas.microsoft.com/office/powerpoint/2010/main" val="253855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theme" Target="../theme/theme4.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image" Target="../media/image12.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27.jpe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5.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28.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image" Target="../media/image29.jpg"/><Relationship Id="rId2" Type="http://schemas.openxmlformats.org/officeDocument/2006/relationships/slideLayout" Target="../slideLayouts/slideLayout85.xml"/><Relationship Id="rId16" Type="http://schemas.openxmlformats.org/officeDocument/2006/relationships/theme" Target="../theme/theme6.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slideLayout" Target="../slideLayouts/slideLayout9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4CDE9-2D6B-4A8B-AAA0-277A94812539}" type="datetimeFigureOut">
              <a:rPr lang="en-GB" smtClean="0"/>
              <a:t>19/09/2023</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F6643C-26F8-403A-A14D-164B29CC4147}" type="slidenum">
              <a:rPr lang="en-GB" smtClean="0"/>
              <a:t>‹#›</a:t>
            </a:fld>
            <a:endParaRPr lang="en-GB"/>
          </a:p>
        </p:txBody>
      </p:sp>
    </p:spTree>
    <p:extLst>
      <p:ext uri="{BB962C8B-B14F-4D97-AF65-F5344CB8AC3E}">
        <p14:creationId xmlns:p14="http://schemas.microsoft.com/office/powerpoint/2010/main" val="2468857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4CF745-D23F-4DC3-9A00-59F921E045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CF0A8A-38B3-4F3D-958D-CDE9C2A0A9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C51827-E324-410E-87D8-F63CC64197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8E7A1-5B98-4B55-8B35-23603A68B4A8}" type="datetimeFigureOut">
              <a:rPr lang="en-GB" smtClean="0"/>
              <a:t>19/09/2023</a:t>
            </a:fld>
            <a:endParaRPr lang="en-GB"/>
          </a:p>
        </p:txBody>
      </p:sp>
      <p:sp>
        <p:nvSpPr>
          <p:cNvPr id="5" name="Footer Placeholder 4">
            <a:extLst>
              <a:ext uri="{FF2B5EF4-FFF2-40B4-BE49-F238E27FC236}">
                <a16:creationId xmlns:a16="http://schemas.microsoft.com/office/drawing/2014/main" id="{ACB74B8E-BDD8-47B4-A2CE-2007CE6F92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25C8020-C0D9-4164-BA53-672B42209E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2900A9-182C-4EC9-943F-CD4640BCFCFD}" type="slidenum">
              <a:rPr lang="en-GB" smtClean="0"/>
              <a:t>‹#›</a:t>
            </a:fld>
            <a:endParaRPr lang="en-GB"/>
          </a:p>
        </p:txBody>
      </p:sp>
    </p:spTree>
    <p:extLst>
      <p:ext uri="{BB962C8B-B14F-4D97-AF65-F5344CB8AC3E}">
        <p14:creationId xmlns:p14="http://schemas.microsoft.com/office/powerpoint/2010/main" val="312329156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12619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E23B603-EDFB-1F45-B501-6CD8DE4265B4}"/>
              </a:ext>
            </a:extLst>
          </p:cNvPr>
          <p:cNvSpPr/>
          <p:nvPr userDrawn="1"/>
        </p:nvSpPr>
        <p:spPr>
          <a:xfrm>
            <a:off x="-323" y="0"/>
            <a:ext cx="12192000" cy="67733"/>
          </a:xfrm>
          <a:prstGeom prst="rect">
            <a:avLst/>
          </a:prstGeom>
          <a:solidFill>
            <a:srgbClr val="003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1E8E3"/>
              </a:solidFill>
              <a:effectLst/>
              <a:uLnTx/>
              <a:uFillTx/>
              <a:latin typeface="Calibri Light"/>
              <a:ea typeface="+mn-ea"/>
              <a:cs typeface="+mn-cs"/>
            </a:endParaRPr>
          </a:p>
        </p:txBody>
      </p:sp>
      <p:sp>
        <p:nvSpPr>
          <p:cNvPr id="8" name="Rectangle 7">
            <a:extLst>
              <a:ext uri="{FF2B5EF4-FFF2-40B4-BE49-F238E27FC236}">
                <a16:creationId xmlns:a16="http://schemas.microsoft.com/office/drawing/2014/main" id="{291F1967-3DEB-254E-949B-BEBB43BE0314}"/>
              </a:ext>
            </a:extLst>
          </p:cNvPr>
          <p:cNvSpPr/>
          <p:nvPr userDrawn="1"/>
        </p:nvSpPr>
        <p:spPr>
          <a:xfrm>
            <a:off x="-323" y="6599479"/>
            <a:ext cx="12192000" cy="279400"/>
          </a:xfrm>
          <a:prstGeom prst="rect">
            <a:avLst/>
          </a:prstGeom>
          <a:solidFill>
            <a:srgbClr val="D22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E1E8E3"/>
              </a:solidFill>
              <a:effectLst/>
              <a:uLnTx/>
              <a:uFillTx/>
              <a:latin typeface="Calibri Light"/>
              <a:ea typeface="+mn-ea"/>
              <a:cs typeface="+mn-cs"/>
            </a:endParaRPr>
          </a:p>
        </p:txBody>
      </p:sp>
      <p:sp>
        <p:nvSpPr>
          <p:cNvPr id="2" name="Espace réservé du titre 1"/>
          <p:cNvSpPr>
            <a:spLocks noGrp="1"/>
          </p:cNvSpPr>
          <p:nvPr>
            <p:ph type="title"/>
          </p:nvPr>
        </p:nvSpPr>
        <p:spPr>
          <a:xfrm>
            <a:off x="431801" y="357717"/>
            <a:ext cx="11281833" cy="1310230"/>
          </a:xfrm>
          <a:prstGeom prst="rect">
            <a:avLst/>
          </a:prstGeom>
          <a:noFill/>
        </p:spPr>
        <p:txBody>
          <a:bodyPr wrap="square" lIns="0" tIns="0" rIns="0" bIns="0" rtlCol="0">
            <a:spAutoFit/>
          </a:bodyPr>
          <a:lstStyle/>
          <a:p>
            <a:pPr marL="0" lvl="0" indent="0">
              <a:spcBef>
                <a:spcPts val="1000"/>
              </a:spcBef>
              <a:buFontTx/>
            </a:pPr>
            <a:r>
              <a:rPr lang="en-US"/>
              <a:t>Click and change the title
</a:t>
            </a:r>
            <a:endParaRPr lang="fr-FR"/>
          </a:p>
        </p:txBody>
      </p:sp>
      <p:sp>
        <p:nvSpPr>
          <p:cNvPr id="16" name="Espace réservé du numéro de diapositive 15"/>
          <p:cNvSpPr>
            <a:spLocks noGrp="1"/>
          </p:cNvSpPr>
          <p:nvPr>
            <p:ph type="sldNum" sz="quarter" idx="4"/>
          </p:nvPr>
        </p:nvSpPr>
        <p:spPr>
          <a:xfrm>
            <a:off x="431800" y="6599479"/>
            <a:ext cx="2647949" cy="279400"/>
          </a:xfrm>
          <a:prstGeom prst="rect">
            <a:avLst/>
          </a:prstGeom>
        </p:spPr>
        <p:txBody>
          <a:bodyPr vert="horz" lIns="91440" tIns="45720" rIns="91440" bIns="45720" rtlCol="0" anchor="ctr"/>
          <a:lstStyle>
            <a:lvl1pPr algn="l">
              <a:defRPr sz="1200">
                <a:solidFill>
                  <a:srgbClr val="FFFFFF"/>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pic>
        <p:nvPicPr>
          <p:cNvPr id="3" name="Picture 2">
            <a:extLst>
              <a:ext uri="{FF2B5EF4-FFF2-40B4-BE49-F238E27FC236}">
                <a16:creationId xmlns:a16="http://schemas.microsoft.com/office/drawing/2014/main" id="{9C9E9A33-959B-4645-9454-2782089FA194}"/>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920395" y="6659612"/>
            <a:ext cx="839805" cy="161150"/>
          </a:xfrm>
          <a:prstGeom prst="rect">
            <a:avLst/>
          </a:prstGeom>
        </p:spPr>
      </p:pic>
      <p:sp>
        <p:nvSpPr>
          <p:cNvPr id="4" name="Footer Placeholder 3">
            <a:extLst>
              <a:ext uri="{FF2B5EF4-FFF2-40B4-BE49-F238E27FC236}">
                <a16:creationId xmlns:a16="http://schemas.microsoft.com/office/drawing/2014/main" id="{B7C1DEF0-54CD-4A74-BFBE-78866ADF1F57}"/>
              </a:ext>
            </a:extLst>
          </p:cNvPr>
          <p:cNvSpPr>
            <a:spLocks noGrp="1"/>
          </p:cNvSpPr>
          <p:nvPr>
            <p:ph type="ftr" sz="quarter" idx="3"/>
          </p:nvPr>
        </p:nvSpPr>
        <p:spPr>
          <a:xfrm>
            <a:off x="3218880" y="6599479"/>
            <a:ext cx="5753593" cy="279400"/>
          </a:xfrm>
          <a:prstGeom prst="rect">
            <a:avLst/>
          </a:prstGeom>
        </p:spPr>
        <p:txBody>
          <a:bodyPr vert="horz" lIns="91440" tIns="45720" rIns="91440" bIns="45720" rtlCol="0" anchor="ctr"/>
          <a:lstStyle>
            <a:lvl1pPr algn="ctr">
              <a:defRPr sz="1200">
                <a:solidFill>
                  <a:srgbClr val="FFFFFF"/>
                </a:solidFill>
              </a:defRPr>
            </a:lvl1pPr>
          </a:lstStyle>
          <a:p>
            <a:r>
              <a:rPr lang="en-GB" dirty="0"/>
              <a:t>NBS Process Evaluation</a:t>
            </a:r>
          </a:p>
        </p:txBody>
      </p:sp>
    </p:spTree>
    <p:extLst>
      <p:ext uri="{BB962C8B-B14F-4D97-AF65-F5344CB8AC3E}">
        <p14:creationId xmlns:p14="http://schemas.microsoft.com/office/powerpoint/2010/main" val="187459177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Lst>
  <p:hf hdr="0" dt="0"/>
  <p:txStyles>
    <p:titleStyle>
      <a:lvl1pPr marL="0" indent="0" algn="l" defTabSz="914377" rtl="0" eaLnBrk="1" latinLnBrk="0" hangingPunct="1">
        <a:lnSpc>
          <a:spcPct val="90000"/>
        </a:lnSpc>
        <a:spcBef>
          <a:spcPts val="1000"/>
        </a:spcBef>
        <a:buFontTx/>
        <a:buNone/>
        <a:tabLst>
          <a:tab pos="3964418" algn="l"/>
        </a:tabLst>
        <a:defRPr lang="fr-FR" sz="4267" b="1" kern="1200" smtClean="0">
          <a:solidFill>
            <a:srgbClr val="D22328"/>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38">
          <p15:clr>
            <a:srgbClr val="F26B43"/>
          </p15:clr>
        </p15:guide>
        <p15:guide id="2" pos="2880">
          <p15:clr>
            <a:srgbClr val="F26B43"/>
          </p15:clr>
        </p15:guide>
        <p15:guide id="3" pos="204">
          <p15:clr>
            <a:srgbClr val="F26B43"/>
          </p15:clr>
        </p15:guide>
        <p15:guide id="4" pos="5556">
          <p15:clr>
            <a:srgbClr val="F26B43"/>
          </p15:clr>
        </p15:guide>
        <p15:guide id="5" orient="horz" pos="2963">
          <p15:clr>
            <a:srgbClr val="F26B43"/>
          </p15:clr>
        </p15:guide>
        <p15:guide id="6" orient="horz" pos="169">
          <p15:clr>
            <a:srgbClr val="F26B43"/>
          </p15:clr>
        </p15:guide>
        <p15:guide id="7" orient="horz" pos="591">
          <p15:clr>
            <a:srgbClr val="F26B43"/>
          </p15:clr>
        </p15:guide>
        <p15:guide id="8" orient="horz" pos="1733">
          <p15:clr>
            <a:srgbClr val="F26B43"/>
          </p15:clr>
        </p15:guide>
        <p15:guide id="9"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06402" y="333376"/>
            <a:ext cx="8281887" cy="1007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GB" dirty="0"/>
          </a:p>
        </p:txBody>
      </p:sp>
      <p:sp>
        <p:nvSpPr>
          <p:cNvPr id="10" name="Rectangle 3"/>
          <p:cNvSpPr>
            <a:spLocks noGrp="1" noChangeArrowheads="1"/>
          </p:cNvSpPr>
          <p:nvPr>
            <p:ph type="body" idx="1"/>
          </p:nvPr>
        </p:nvSpPr>
        <p:spPr bwMode="auto">
          <a:xfrm>
            <a:off x="406401" y="1752601"/>
            <a:ext cx="8281887" cy="477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p:txBody>
      </p:sp>
      <p:sp>
        <p:nvSpPr>
          <p:cNvPr id="11" name="TextBox 10"/>
          <p:cNvSpPr txBox="1"/>
          <p:nvPr userDrawn="1"/>
        </p:nvSpPr>
        <p:spPr>
          <a:xfrm>
            <a:off x="9744405" y="6525345"/>
            <a:ext cx="2304256" cy="246221"/>
          </a:xfrm>
          <a:prstGeom prst="rect">
            <a:avLst/>
          </a:prstGeom>
          <a:noFill/>
        </p:spPr>
        <p:txBody>
          <a:bodyPr wrap="square" rtlCol="0">
            <a:spAutoFit/>
          </a:bodyPr>
          <a:lstStyle/>
          <a:p>
            <a:pPr algn="r"/>
            <a:r>
              <a:rPr lang="en-GB" sz="1000" dirty="0">
                <a:latin typeface="+mj-lt"/>
              </a:rPr>
              <a:t>OFFICIAL</a:t>
            </a:r>
          </a:p>
        </p:txBody>
      </p:sp>
      <p:pic>
        <p:nvPicPr>
          <p:cNvPr id="12" name="Picture 11"/>
          <p:cNvPicPr>
            <a:picLocks noChangeAspect="1"/>
          </p:cNvPicPr>
          <p:nvPr userDrawn="1"/>
        </p:nvPicPr>
        <p:blipFill rotWithShape="1">
          <a:blip r:embed="rId13" cstate="email">
            <a:extLst>
              <a:ext uri="{28A0092B-C50C-407E-A947-70E740481C1C}">
                <a14:useLocalDpi xmlns:a14="http://schemas.microsoft.com/office/drawing/2010/main"/>
              </a:ext>
            </a:extLst>
          </a:blip>
          <a:srcRect/>
          <a:stretch/>
        </p:blipFill>
        <p:spPr>
          <a:xfrm>
            <a:off x="9360363" y="301894"/>
            <a:ext cx="2447595" cy="1902970"/>
          </a:xfrm>
          <a:prstGeom prst="rect">
            <a:avLst/>
          </a:prstGeom>
        </p:spPr>
      </p:pic>
      <p:pic>
        <p:nvPicPr>
          <p:cNvPr id="13" name="Picture 12"/>
          <p:cNvPicPr>
            <a:picLocks noChangeAspect="1"/>
          </p:cNvPicPr>
          <p:nvPr userDrawn="1"/>
        </p:nvPicPr>
        <p:blipFill rotWithShape="1">
          <a:blip r:embed="rId14" cstate="email">
            <a:extLst>
              <a:ext uri="{28A0092B-C50C-407E-A947-70E740481C1C}">
                <a14:useLocalDpi xmlns:a14="http://schemas.microsoft.com/office/drawing/2010/main"/>
              </a:ext>
            </a:extLst>
          </a:blip>
          <a:srcRect/>
          <a:stretch/>
        </p:blipFill>
        <p:spPr>
          <a:xfrm>
            <a:off x="9360363" y="5949280"/>
            <a:ext cx="2447595" cy="366748"/>
          </a:xfrm>
          <a:prstGeom prst="rect">
            <a:avLst/>
          </a:prstGeom>
        </p:spPr>
      </p:pic>
    </p:spTree>
    <p:extLst>
      <p:ext uri="{BB962C8B-B14F-4D97-AF65-F5344CB8AC3E}">
        <p14:creationId xmlns:p14="http://schemas.microsoft.com/office/powerpoint/2010/main" val="265917612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sldNum="0" hdr="0" dt="0"/>
  <p:txStyles>
    <p:titleStyle>
      <a:lvl1pPr algn="l" rtl="0" eaLnBrk="1" fontAlgn="base" hangingPunct="1">
        <a:spcBef>
          <a:spcPct val="0"/>
        </a:spcBef>
        <a:spcAft>
          <a:spcPct val="0"/>
        </a:spcAft>
        <a:defRPr sz="3200" b="1">
          <a:solidFill>
            <a:schemeClr val="tx1"/>
          </a:solidFill>
          <a:latin typeface="+mj-lt"/>
          <a:ea typeface="+mj-ea"/>
          <a:cs typeface="+mj-cs"/>
        </a:defRPr>
      </a:lvl1pPr>
      <a:lvl2pPr algn="l" rtl="0" eaLnBrk="1" fontAlgn="base" hangingPunct="1">
        <a:spcBef>
          <a:spcPct val="0"/>
        </a:spcBef>
        <a:spcAft>
          <a:spcPct val="0"/>
        </a:spcAft>
        <a:defRPr sz="3200" b="1">
          <a:solidFill>
            <a:schemeClr val="tx2"/>
          </a:solidFill>
          <a:latin typeface="Gill Sans MT" pitchFamily="34" charset="0"/>
        </a:defRPr>
      </a:lvl2pPr>
      <a:lvl3pPr algn="l" rtl="0" eaLnBrk="1" fontAlgn="base" hangingPunct="1">
        <a:spcBef>
          <a:spcPct val="0"/>
        </a:spcBef>
        <a:spcAft>
          <a:spcPct val="0"/>
        </a:spcAft>
        <a:defRPr sz="3200" b="1">
          <a:solidFill>
            <a:schemeClr val="tx2"/>
          </a:solidFill>
          <a:latin typeface="Gill Sans MT" pitchFamily="34" charset="0"/>
        </a:defRPr>
      </a:lvl3pPr>
      <a:lvl4pPr algn="l" rtl="0" eaLnBrk="1" fontAlgn="base" hangingPunct="1">
        <a:spcBef>
          <a:spcPct val="0"/>
        </a:spcBef>
        <a:spcAft>
          <a:spcPct val="0"/>
        </a:spcAft>
        <a:defRPr sz="3200" b="1">
          <a:solidFill>
            <a:schemeClr val="tx2"/>
          </a:solidFill>
          <a:latin typeface="Gill Sans MT" pitchFamily="34" charset="0"/>
        </a:defRPr>
      </a:lvl4pPr>
      <a:lvl5pPr algn="l" rtl="0" eaLnBrk="1" fontAlgn="base" hangingPunct="1">
        <a:spcBef>
          <a:spcPct val="0"/>
        </a:spcBef>
        <a:spcAft>
          <a:spcPct val="0"/>
        </a:spcAft>
        <a:defRPr sz="3200" b="1">
          <a:solidFill>
            <a:schemeClr val="tx2"/>
          </a:solidFill>
          <a:latin typeface="Gill Sans MT" pitchFamily="34" charset="0"/>
        </a:defRPr>
      </a:lvl5pPr>
      <a:lvl6pPr marL="457200" algn="l" rtl="0" eaLnBrk="1" fontAlgn="base" hangingPunct="1">
        <a:spcBef>
          <a:spcPct val="0"/>
        </a:spcBef>
        <a:spcAft>
          <a:spcPct val="0"/>
        </a:spcAft>
        <a:defRPr sz="3200" b="1">
          <a:solidFill>
            <a:schemeClr val="tx2"/>
          </a:solidFill>
          <a:latin typeface="Gill Sans MT" pitchFamily="34" charset="0"/>
        </a:defRPr>
      </a:lvl6pPr>
      <a:lvl7pPr marL="914400" algn="l" rtl="0" eaLnBrk="1" fontAlgn="base" hangingPunct="1">
        <a:spcBef>
          <a:spcPct val="0"/>
        </a:spcBef>
        <a:spcAft>
          <a:spcPct val="0"/>
        </a:spcAft>
        <a:defRPr sz="3200" b="1">
          <a:solidFill>
            <a:schemeClr val="tx2"/>
          </a:solidFill>
          <a:latin typeface="Gill Sans MT" pitchFamily="34" charset="0"/>
        </a:defRPr>
      </a:lvl7pPr>
      <a:lvl8pPr marL="1371600" algn="l" rtl="0" eaLnBrk="1" fontAlgn="base" hangingPunct="1">
        <a:spcBef>
          <a:spcPct val="0"/>
        </a:spcBef>
        <a:spcAft>
          <a:spcPct val="0"/>
        </a:spcAft>
        <a:defRPr sz="3200" b="1">
          <a:solidFill>
            <a:schemeClr val="tx2"/>
          </a:solidFill>
          <a:latin typeface="Gill Sans MT" pitchFamily="34" charset="0"/>
        </a:defRPr>
      </a:lvl8pPr>
      <a:lvl9pPr marL="1828800" algn="l" rtl="0" eaLnBrk="1" fontAlgn="base" hangingPunct="1">
        <a:spcBef>
          <a:spcPct val="0"/>
        </a:spcBef>
        <a:spcAft>
          <a:spcPct val="0"/>
        </a:spcAft>
        <a:defRPr sz="3200" b="1">
          <a:solidFill>
            <a:schemeClr val="tx2"/>
          </a:solidFill>
          <a:latin typeface="Gill Sans MT" pitchFamily="34" charset="0"/>
        </a:defRPr>
      </a:lvl9pPr>
    </p:titleStyle>
    <p:bodyStyle>
      <a:lvl1pPr marL="342900" indent="-342900" algn="l" rtl="0" eaLnBrk="1" fontAlgn="base" hangingPunct="1">
        <a:spcBef>
          <a:spcPct val="20000"/>
        </a:spcBef>
        <a:spcAft>
          <a:spcPct val="0"/>
        </a:spcAft>
        <a:buClr>
          <a:srgbClr val="009900"/>
        </a:buClr>
        <a:buFont typeface="Wingdings" pitchFamily="2" charset="2"/>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009900"/>
        </a:buClr>
        <a:buSzPct val="80000"/>
        <a:buFont typeface="Wingdings" pitchFamily="2" charset="2"/>
        <a:buChar char="n"/>
        <a:defRPr>
          <a:solidFill>
            <a:schemeClr val="tx1"/>
          </a:solidFill>
          <a:latin typeface="+mn-lt"/>
        </a:defRPr>
      </a:lvl2pPr>
      <a:lvl3pPr marL="1143000" indent="-228600" algn="l" rtl="0" eaLnBrk="1" fontAlgn="base" hangingPunct="1">
        <a:spcBef>
          <a:spcPct val="20000"/>
        </a:spcBef>
        <a:spcAft>
          <a:spcPct val="0"/>
        </a:spcAft>
        <a:buClr>
          <a:srgbClr val="009900"/>
        </a:buClr>
        <a:buSzPct val="60000"/>
        <a:buFont typeface="Wingdings" pitchFamily="2" charset="2"/>
        <a:buChar char="n"/>
        <a:defRPr>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alphaModFix amt="4000"/>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FF589E-E8F4-3246-8469-ED15822A9F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8CCAB54-1FD0-6B48-86A5-9A620A7D9017}"/>
              </a:ext>
            </a:extLst>
          </p:cNvPr>
          <p:cNvSpPr>
            <a:spLocks noGrp="1"/>
          </p:cNvSpPr>
          <p:nvPr>
            <p:ph type="dt" sz="half" idx="2"/>
          </p:nvPr>
        </p:nvSpPr>
        <p:spPr>
          <a:xfrm>
            <a:off x="9290221" y="5946775"/>
            <a:ext cx="2743200" cy="365125"/>
          </a:xfrm>
          <a:prstGeom prst="rect">
            <a:avLst/>
          </a:prstGeom>
        </p:spPr>
        <p:txBody>
          <a:bodyPr vert="horz" lIns="91440" tIns="45720" rIns="91440" bIns="45720" rtlCol="0" anchor="ctr"/>
          <a:lstStyle>
            <a:lvl1pPr algn="r">
              <a:defRPr sz="1200">
                <a:solidFill>
                  <a:schemeClr val="tx2"/>
                </a:solidFill>
              </a:defRPr>
            </a:lvl1pPr>
          </a:lstStyle>
          <a:p>
            <a:fld id="{777F1C8E-6AD6-914E-920E-E2166B69255D}" type="datetimeFigureOut">
              <a:rPr lang="en-US" smtClean="0"/>
              <a:pPr/>
              <a:t>9/19/2023</a:t>
            </a:fld>
            <a:endParaRPr lang="en-US" dirty="0"/>
          </a:p>
        </p:txBody>
      </p:sp>
      <p:sp>
        <p:nvSpPr>
          <p:cNvPr id="6" name="Slide Number Placeholder 5">
            <a:extLst>
              <a:ext uri="{FF2B5EF4-FFF2-40B4-BE49-F238E27FC236}">
                <a16:creationId xmlns:a16="http://schemas.microsoft.com/office/drawing/2014/main" id="{FD07246A-24A1-E741-9820-DC6BF64BBF2E}"/>
              </a:ext>
            </a:extLst>
          </p:cNvPr>
          <p:cNvSpPr>
            <a:spLocks noGrp="1"/>
          </p:cNvSpPr>
          <p:nvPr>
            <p:ph type="sldNum" sz="quarter" idx="4"/>
          </p:nvPr>
        </p:nvSpPr>
        <p:spPr>
          <a:xfrm>
            <a:off x="9290221" y="6356350"/>
            <a:ext cx="2743200" cy="365125"/>
          </a:xfrm>
          <a:prstGeom prst="rect">
            <a:avLst/>
          </a:prstGeom>
        </p:spPr>
        <p:txBody>
          <a:bodyPr vert="horz" lIns="91440" tIns="45720" rIns="91440" bIns="45720" rtlCol="0" anchor="ctr"/>
          <a:lstStyle>
            <a:lvl1pPr algn="r">
              <a:defRPr sz="1200">
                <a:solidFill>
                  <a:schemeClr val="tx2"/>
                </a:solidFill>
              </a:defRPr>
            </a:lvl1pPr>
          </a:lstStyle>
          <a:p>
            <a:fld id="{912BFB99-EC28-8E46-9E68-33A0B4321687}" type="slidenum">
              <a:rPr lang="en-US" smtClean="0"/>
              <a:pPr/>
              <a:t>‹#›</a:t>
            </a:fld>
            <a:endParaRPr lang="en-US" dirty="0"/>
          </a:p>
        </p:txBody>
      </p:sp>
      <p:sp>
        <p:nvSpPr>
          <p:cNvPr id="8" name="Title Placeholder 7">
            <a:extLst>
              <a:ext uri="{FF2B5EF4-FFF2-40B4-BE49-F238E27FC236}">
                <a16:creationId xmlns:a16="http://schemas.microsoft.com/office/drawing/2014/main" id="{CBB87E99-2841-AF4B-9C6C-01AE777650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66427552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Poppins"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n-lt"/>
          <a:ea typeface="+mn-ea"/>
          <a:cs typeface="Poppins Light"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Poppins Ligh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Poppins Ligh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Poppins Ligh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Poppins Ligh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76.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47.jpeg"/></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3.xml"/><Relationship Id="rId5" Type="http://schemas.openxmlformats.org/officeDocument/2006/relationships/image" Target="../media/image80.png"/><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55.xml"/><Relationship Id="rId4" Type="http://schemas.openxmlformats.org/officeDocument/2006/relationships/image" Target="../media/image82.pn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Yy0pziV4M68" TargetMode="External"/><Relationship Id="rId2" Type="http://schemas.openxmlformats.org/officeDocument/2006/relationships/slideLayout" Target="../slideLayouts/slideLayout55.xml"/><Relationship Id="rId1" Type="http://schemas.openxmlformats.org/officeDocument/2006/relationships/video" Target="https://www.youtube.com/embed/Yy0pziV4M68?feature=oembed" TargetMode="External"/><Relationship Id="rId4" Type="http://schemas.openxmlformats.org/officeDocument/2006/relationships/image" Target="../media/image8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5.xml"/></Relationships>
</file>

<file path=ppt/slides/_rels/slide2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0.xml.rels><?xml version="1.0" encoding="UTF-8" standalone="yes"?>
<Relationships xmlns="http://schemas.openxmlformats.org/package/2006/relationships"><Relationship Id="rId3" Type="http://schemas.openxmlformats.org/officeDocument/2006/relationships/hyperlink" Target="mailto:bdrury@systra.com" TargetMode="External"/><Relationship Id="rId2" Type="http://schemas.openxmlformats.org/officeDocument/2006/relationships/hyperlink" Target="mailto:rjeremy@systra.com" TargetMode="External"/><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xml"/><Relationship Id="rId1" Type="http://schemas.openxmlformats.org/officeDocument/2006/relationships/slideLayout" Target="../slideLayouts/slideLayout7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1.xml"/><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xml"/><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3.xml"/><Relationship Id="rId1" Type="http://schemas.openxmlformats.org/officeDocument/2006/relationships/slideLayout" Target="../slideLayouts/slideLayout77.xml"/><Relationship Id="rId4" Type="http://schemas.openxmlformats.org/officeDocument/2006/relationships/image" Target="../media/image92.jpeg"/></Relationships>
</file>

<file path=ppt/slides/_rels/slide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4.xml"/><Relationship Id="rId1" Type="http://schemas.openxmlformats.org/officeDocument/2006/relationships/slideLayout" Target="../slideLayouts/slideLayout77.xml"/><Relationship Id="rId5" Type="http://schemas.openxmlformats.org/officeDocument/2006/relationships/image" Target="../media/image95.jpeg"/><Relationship Id="rId4" Type="http://schemas.openxmlformats.org/officeDocument/2006/relationships/image" Target="../media/image94.jpeg"/></Relationships>
</file>

<file path=ppt/slides/_rels/slide3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5.xml"/><Relationship Id="rId1" Type="http://schemas.openxmlformats.org/officeDocument/2006/relationships/slideLayout" Target="../slideLayouts/slideLayout78.xml"/></Relationships>
</file>

<file path=ppt/slides/_rels/slide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7.png"/><Relationship Id="rId7" Type="http://schemas.openxmlformats.org/officeDocument/2006/relationships/image" Target="../media/image99.png"/><Relationship Id="rId2" Type="http://schemas.openxmlformats.org/officeDocument/2006/relationships/notesSlide" Target="../notesSlides/notesSlide16.xml"/><Relationship Id="rId1" Type="http://schemas.openxmlformats.org/officeDocument/2006/relationships/slideLayout" Target="../slideLayouts/slideLayout74.xml"/><Relationship Id="rId6" Type="http://schemas.microsoft.com/office/2007/relationships/hdphoto" Target="../media/hdphoto2.wdp"/><Relationship Id="rId5" Type="http://schemas.openxmlformats.org/officeDocument/2006/relationships/image" Target="../media/image9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00.png"/></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79.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5.png"/><Relationship Id="rId4"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9.xml"/><Relationship Id="rId1" Type="http://schemas.openxmlformats.org/officeDocument/2006/relationships/slideLayout" Target="../slideLayouts/slideLayout81.xml"/><Relationship Id="rId5" Type="http://schemas.openxmlformats.org/officeDocument/2006/relationships/image" Target="../media/image108.jpeg"/><Relationship Id="rId4" Type="http://schemas.openxmlformats.org/officeDocument/2006/relationships/image" Target="../media/image10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1.xml"/><Relationship Id="rId1" Type="http://schemas.openxmlformats.org/officeDocument/2006/relationships/slideLayout" Target="../slideLayouts/slideLayout8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4.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4.xml"/></Relationships>
</file>

<file path=ppt/slides/_rels/slide4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88.xml"/></Relationships>
</file>

<file path=ppt/slides/_rels/slide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2.png"/></Relationships>
</file>

<file path=ppt/slides/_rels/slide5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88.xml"/><Relationship Id="rId4" Type="http://schemas.openxmlformats.org/officeDocument/2006/relationships/chart" Target="../charts/char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8.xml"/></Relationships>
</file>

<file path=ppt/slides/_rels/slide52.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7.xml"/><Relationship Id="rId1" Type="http://schemas.openxmlformats.org/officeDocument/2006/relationships/slideLayout" Target="../slideLayouts/slideLayout88.xml"/></Relationships>
</file>

<file path=ppt/slides/_rels/slide5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5.png"/><Relationship Id="rId1" Type="http://schemas.openxmlformats.org/officeDocument/2006/relationships/slideLayout" Target="../slideLayouts/slideLayout91.xml"/></Relationships>
</file>

<file path=ppt/slides/_rels/slide5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28.xml"/><Relationship Id="rId1" Type="http://schemas.openxmlformats.org/officeDocument/2006/relationships/slideLayout" Target="../slideLayouts/slideLayout95.xml"/><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1.xml"/></Relationships>
</file>

<file path=ppt/slides/_rels/slide56.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29.xml"/><Relationship Id="rId1" Type="http://schemas.openxmlformats.org/officeDocument/2006/relationships/slideLayout" Target="../slideLayouts/slideLayout95.xml"/></Relationships>
</file>

<file path=ppt/slides/_rels/slide5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7.xml"/></Relationships>
</file>

<file path=ppt/slides/_rels/slide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52.png"/><Relationship Id="rId4" Type="http://schemas.openxmlformats.org/officeDocument/2006/relationships/image" Target="../media/image5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6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image" Target="../media/image58.svg"/><Relationship Id="rId13" Type="http://schemas.openxmlformats.org/officeDocument/2006/relationships/image" Target="../media/image63.png"/><Relationship Id="rId18" Type="http://schemas.openxmlformats.org/officeDocument/2006/relationships/image" Target="../media/image47.jpeg"/><Relationship Id="rId3" Type="http://schemas.openxmlformats.org/officeDocument/2006/relationships/image" Target="../media/image42.png"/><Relationship Id="rId7" Type="http://schemas.openxmlformats.org/officeDocument/2006/relationships/image" Target="../media/image57.png"/><Relationship Id="rId12" Type="http://schemas.openxmlformats.org/officeDocument/2006/relationships/image" Target="../media/image62.svg"/><Relationship Id="rId17" Type="http://schemas.openxmlformats.org/officeDocument/2006/relationships/image" Target="../media/image67.png"/><Relationship Id="rId2" Type="http://schemas.openxmlformats.org/officeDocument/2006/relationships/notesSlide" Target="../notesSlides/notesSlide4.xml"/><Relationship Id="rId16" Type="http://schemas.openxmlformats.org/officeDocument/2006/relationships/image" Target="../media/image66.svg"/><Relationship Id="rId1" Type="http://schemas.openxmlformats.org/officeDocument/2006/relationships/slideLayout" Target="../slideLayouts/slideLayout2.xml"/><Relationship Id="rId6" Type="http://schemas.openxmlformats.org/officeDocument/2006/relationships/image" Target="../media/image56.sv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sv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svg"/></Relationships>
</file>

<file path=ppt/slides/_rels/slide7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1.xml"/><Relationship Id="rId6" Type="http://schemas.openxmlformats.org/officeDocument/2006/relationships/image" Target="../media/image114.jpeg"/><Relationship Id="rId5" Type="http://schemas.openxmlformats.org/officeDocument/2006/relationships/hyperlink" Target="http://www.englandseconomicheartland.com/" TargetMode="External"/><Relationship Id="rId4" Type="http://schemas.openxmlformats.org/officeDocument/2006/relationships/image" Target="../media/image113.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47.jpeg"/></Relationships>
</file>

<file path=ppt/slides/_rels/slide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42.png"/><Relationship Id="rId7" Type="http://schemas.openxmlformats.org/officeDocument/2006/relationships/image" Target="../media/image71.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47.jpeg"/><Relationship Id="rId9" Type="http://schemas.openxmlformats.org/officeDocument/2006/relationships/image" Target="../media/image7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bus on the road&#10;&#10;Description automatically generated">
            <a:extLst>
              <a:ext uri="{FF2B5EF4-FFF2-40B4-BE49-F238E27FC236}">
                <a16:creationId xmlns:a16="http://schemas.microsoft.com/office/drawing/2014/main" id="{7073B2EF-D27C-245E-6946-D1F7FFBB4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279238"/>
            <a:ext cx="12191999" cy="8137238"/>
          </a:xfrm>
          <a:prstGeom prst="rect">
            <a:avLst/>
          </a:prstGeom>
        </p:spPr>
      </p:pic>
      <p:sp>
        <p:nvSpPr>
          <p:cNvPr id="3" name="Subtitle 2"/>
          <p:cNvSpPr>
            <a:spLocks noGrp="1"/>
          </p:cNvSpPr>
          <p:nvPr>
            <p:ph type="subTitle" idx="1"/>
          </p:nvPr>
        </p:nvSpPr>
        <p:spPr>
          <a:xfrm>
            <a:off x="637309" y="-504056"/>
            <a:ext cx="10169236" cy="1008112"/>
          </a:xfrm>
        </p:spPr>
        <p:txBody>
          <a:bodyPr vert="horz" lIns="91440" tIns="45720" rIns="91440" bIns="45720" rtlCol="0" anchor="t">
            <a:noAutofit/>
          </a:bodyPr>
          <a:lstStyle/>
          <a:p>
            <a:pPr>
              <a:spcBef>
                <a:spcPts val="0"/>
              </a:spcBef>
            </a:pPr>
            <a:endParaRPr lang="en-GB" sz="3600" b="1" dirty="0">
              <a:solidFill>
                <a:schemeClr val="bg1"/>
              </a:solidFill>
              <a:latin typeface="Arial"/>
              <a:cs typeface="Arial"/>
            </a:endParaRPr>
          </a:p>
          <a:p>
            <a:r>
              <a:rPr lang="en-GB" sz="4000" b="1" dirty="0">
                <a:solidFill>
                  <a:schemeClr val="tx1"/>
                </a:solidFill>
                <a:latin typeface="Arial"/>
                <a:cs typeface="Arial"/>
              </a:rPr>
              <a:t>Bus Symposium 2023</a:t>
            </a:r>
          </a:p>
          <a:p>
            <a:endParaRPr lang="en-GB" sz="4000" b="1" dirty="0">
              <a:solidFill>
                <a:schemeClr val="bg1"/>
              </a:solidFill>
              <a:latin typeface="Arial"/>
              <a:cs typeface="Arial"/>
            </a:endParaRPr>
          </a:p>
          <a:p>
            <a:endParaRPr lang="en-GB" sz="4000" b="1" dirty="0">
              <a:solidFill>
                <a:schemeClr val="bg1"/>
              </a:solidFill>
              <a:latin typeface="Arial"/>
              <a:cs typeface="Arial"/>
            </a:endParaRPr>
          </a:p>
          <a:p>
            <a:endParaRPr lang="en-GB" sz="4000" b="1" dirty="0">
              <a:solidFill>
                <a:schemeClr val="bg1"/>
              </a:solidFill>
              <a:latin typeface="Arial"/>
              <a:cs typeface="Arial"/>
            </a:endParaRPr>
          </a:p>
          <a:p>
            <a:r>
              <a:rPr lang="en-GB" sz="4000" b="1" dirty="0">
                <a:solidFill>
                  <a:schemeClr val="bg1"/>
                </a:solidFill>
                <a:effectLst>
                  <a:outerShdw blurRad="38100" dist="38100" dir="2700000" algn="tl">
                    <a:srgbClr val="000000">
                      <a:alpha val="43137"/>
                    </a:srgbClr>
                  </a:outerShdw>
                </a:effectLst>
                <a:latin typeface="Arial"/>
                <a:cs typeface="Arial"/>
              </a:rPr>
              <a:t>‘Improving bus services in</a:t>
            </a:r>
          </a:p>
          <a:p>
            <a:r>
              <a:rPr lang="en-GB" sz="4000" b="1" dirty="0">
                <a:solidFill>
                  <a:schemeClr val="bg1"/>
                </a:solidFill>
                <a:effectLst>
                  <a:outerShdw blurRad="38100" dist="38100" dir="2700000" algn="tl">
                    <a:srgbClr val="000000">
                      <a:alpha val="43137"/>
                    </a:srgbClr>
                  </a:outerShdw>
                </a:effectLst>
                <a:latin typeface="Arial"/>
                <a:cs typeface="Arial"/>
              </a:rPr>
              <a:t>England’s Economic Heartland’</a:t>
            </a:r>
          </a:p>
          <a:p>
            <a:endParaRPr lang="en-GB" sz="1800" b="1" dirty="0">
              <a:solidFill>
                <a:schemeClr val="tx1"/>
              </a:solidFill>
              <a:latin typeface="Arial" panose="020B0604020202020204" pitchFamily="34" charset="0"/>
              <a:cs typeface="Arial" panose="020B0604020202020204" pitchFamily="34" charset="0"/>
            </a:endParaRPr>
          </a:p>
          <a:p>
            <a:endParaRPr lang="en-GB" sz="1800" dirty="0">
              <a:solidFill>
                <a:schemeClr val="tx1"/>
              </a:solidFill>
              <a:latin typeface="Corbel" panose="020B0503020204020204" pitchFamily="34" charset="0"/>
            </a:endParaRPr>
          </a:p>
        </p:txBody>
      </p:sp>
      <p:sp>
        <p:nvSpPr>
          <p:cNvPr id="9" name="Subtitle 2"/>
          <p:cNvSpPr txBox="1">
            <a:spLocks/>
          </p:cNvSpPr>
          <p:nvPr/>
        </p:nvSpPr>
        <p:spPr>
          <a:xfrm>
            <a:off x="3559696" y="5949280"/>
            <a:ext cx="5072608" cy="648072"/>
          </a:xfrm>
          <a:prstGeom prst="rect">
            <a:avLst/>
          </a:prstGeom>
        </p:spPr>
        <p:txBody>
          <a:bodyPr vert="horz" lIns="91440" tIns="45720" rIns="91440" bIns="45720" rtlCol="0">
            <a:normAutofit/>
          </a:bodyPr>
          <a:lstStyle/>
          <a:p>
            <a:pPr algn="ctr"/>
            <a:endParaRPr lang="en-GB" sz="1400" b="1" spc="80" baseline="30000">
              <a:solidFill>
                <a:schemeClr val="tx1">
                  <a:lumMod val="75000"/>
                  <a:lumOff val="25000"/>
                </a:schemeClr>
              </a:solidFill>
              <a:latin typeface="Arial" panose="020B0604020202020204" pitchFamily="34" charset="0"/>
              <a:cs typeface="Arial" panose="020B0604020202020204" pitchFamily="34" charset="0"/>
            </a:endParaRPr>
          </a:p>
          <a:p>
            <a:pPr algn="ctr"/>
            <a:r>
              <a:rPr lang="en-GB" sz="1400" b="1" spc="80" baseline="30000">
                <a:solidFill>
                  <a:schemeClr val="tx1">
                    <a:lumMod val="75000"/>
                    <a:lumOff val="25000"/>
                  </a:schemeClr>
                </a:solidFill>
                <a:latin typeface="Arial" panose="020B0604020202020204" pitchFamily="34" charset="0"/>
                <a:cs typeface="Arial" panose="020B0604020202020204" pitchFamily="34" charset="0"/>
              </a:rPr>
              <a:t>www.englandseconomicheartland.com</a:t>
            </a:r>
          </a:p>
        </p:txBody>
      </p:sp>
      <p:sp>
        <p:nvSpPr>
          <p:cNvPr id="13" name="Rectangle 12">
            <a:extLst>
              <a:ext uri="{FF2B5EF4-FFF2-40B4-BE49-F238E27FC236}">
                <a16:creationId xmlns:a16="http://schemas.microsoft.com/office/drawing/2014/main" id="{14BB910C-25D9-79FA-698B-86DF49D6EACD}"/>
              </a:ext>
            </a:extLst>
          </p:cNvPr>
          <p:cNvSpPr/>
          <p:nvPr/>
        </p:nvSpPr>
        <p:spPr>
          <a:xfrm>
            <a:off x="1" y="5949280"/>
            <a:ext cx="12192000" cy="8920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A1310115-3488-8D95-D05E-3FDD69598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0473" y="6003152"/>
            <a:ext cx="4572000" cy="838200"/>
          </a:xfrm>
          <a:prstGeom prst="rect">
            <a:avLst/>
          </a:prstGeom>
        </p:spPr>
      </p:pic>
    </p:spTree>
    <p:extLst>
      <p:ext uri="{BB962C8B-B14F-4D97-AF65-F5344CB8AC3E}">
        <p14:creationId xmlns:p14="http://schemas.microsoft.com/office/powerpoint/2010/main" val="47682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1AF7E-C579-4970-A990-C4527A4E98A2}"/>
              </a:ext>
            </a:extLst>
          </p:cNvPr>
          <p:cNvPicPr>
            <a:picLocks noChangeAspect="1"/>
          </p:cNvPicPr>
          <p:nvPr/>
        </p:nvPicPr>
        <p:blipFill rotWithShape="1">
          <a:blip r:embed="rId3"/>
          <a:srcRect r="92422"/>
          <a:stretch/>
        </p:blipFill>
        <p:spPr>
          <a:xfrm>
            <a:off x="0" y="0"/>
            <a:ext cx="923925" cy="6858000"/>
          </a:xfrm>
          <a:prstGeom prst="rect">
            <a:avLst/>
          </a:prstGeom>
        </p:spPr>
      </p:pic>
      <p:sp>
        <p:nvSpPr>
          <p:cNvPr id="6" name="TextBox 5">
            <a:extLst>
              <a:ext uri="{FF2B5EF4-FFF2-40B4-BE49-F238E27FC236}">
                <a16:creationId xmlns:a16="http://schemas.microsoft.com/office/drawing/2014/main" id="{BBB135BB-63C3-4EF7-9E97-B9CBE80AD418}"/>
              </a:ext>
            </a:extLst>
          </p:cNvPr>
          <p:cNvSpPr txBox="1"/>
          <p:nvPr/>
        </p:nvSpPr>
        <p:spPr>
          <a:xfrm>
            <a:off x="1052830" y="133350"/>
            <a:ext cx="4833620" cy="523220"/>
          </a:xfrm>
          <a:prstGeom prst="rect">
            <a:avLst/>
          </a:prstGeom>
          <a:noFill/>
        </p:spPr>
        <p:txBody>
          <a:bodyPr wrap="square" rtlCol="0">
            <a:spAutoFit/>
          </a:bodyPr>
          <a:lstStyle/>
          <a:p>
            <a:r>
              <a:rPr lang="en-GB" sz="2800" b="1" dirty="0">
                <a:solidFill>
                  <a:srgbClr val="7B1942"/>
                </a:solidFill>
                <a:latin typeface="Verdana" panose="020B0604030504040204" pitchFamily="34" charset="0"/>
                <a:ea typeface="Verdana" panose="020B0604030504040204" pitchFamily="34" charset="0"/>
                <a:cs typeface="Aharoni" panose="02010803020104030203" pitchFamily="2" charset="-79"/>
              </a:rPr>
              <a:t>Change the system?</a:t>
            </a:r>
          </a:p>
        </p:txBody>
      </p:sp>
      <p:pic>
        <p:nvPicPr>
          <p:cNvPr id="7" name="Picture 6" descr="A picture containing text&#10;&#10;Description automatically generated">
            <a:extLst>
              <a:ext uri="{FF2B5EF4-FFF2-40B4-BE49-F238E27FC236}">
                <a16:creationId xmlns:a16="http://schemas.microsoft.com/office/drawing/2014/main" id="{97BCDA32-8A25-4CCC-B61D-B02EF8F8C6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9292" y="133350"/>
            <a:ext cx="2557928" cy="954107"/>
          </a:xfrm>
          <a:prstGeom prst="rect">
            <a:avLst/>
          </a:prstGeom>
        </p:spPr>
      </p:pic>
      <p:sp>
        <p:nvSpPr>
          <p:cNvPr id="8" name="TextBox 7">
            <a:extLst>
              <a:ext uri="{FF2B5EF4-FFF2-40B4-BE49-F238E27FC236}">
                <a16:creationId xmlns:a16="http://schemas.microsoft.com/office/drawing/2014/main" id="{7CE4F5F2-C949-4E22-8FBE-BB271561A453}"/>
              </a:ext>
            </a:extLst>
          </p:cNvPr>
          <p:cNvSpPr txBox="1"/>
          <p:nvPr/>
        </p:nvSpPr>
        <p:spPr>
          <a:xfrm>
            <a:off x="1052830" y="900192"/>
            <a:ext cx="5693851" cy="4247317"/>
          </a:xfrm>
          <a:prstGeom prst="rect">
            <a:avLst/>
          </a:prstGeom>
          <a:noFill/>
        </p:spPr>
        <p:txBody>
          <a:bodyPr wrap="square" rtlCol="0">
            <a:spAutoFit/>
          </a:bodyPr>
          <a:lstStyle/>
          <a:p>
            <a:r>
              <a:rPr lang="en-GB" b="1" dirty="0">
                <a:solidFill>
                  <a:srgbClr val="7B1942"/>
                </a:solidFill>
                <a:latin typeface="Verdana" panose="020B0604030504040204" pitchFamily="34" charset="0"/>
                <a:ea typeface="Verdana" panose="020B0604030504040204" pitchFamily="34" charset="0"/>
              </a:rPr>
              <a:t>Enhanced Partnerships: </a:t>
            </a:r>
            <a:r>
              <a:rPr lang="en-GB" dirty="0">
                <a:solidFill>
                  <a:srgbClr val="7B1942"/>
                </a:solidFill>
                <a:latin typeface="Verdana" panose="020B0604030504040204" pitchFamily="34" charset="0"/>
                <a:ea typeface="Verdana" panose="020B0604030504040204" pitchFamily="34" charset="0"/>
              </a:rPr>
              <a:t>The default position… but will they deliver transformational change?</a:t>
            </a:r>
          </a:p>
          <a:p>
            <a:endParaRPr lang="en-GB" dirty="0">
              <a:solidFill>
                <a:srgbClr val="7B1942"/>
              </a:solidFill>
              <a:latin typeface="Verdana" panose="020B0604030504040204" pitchFamily="34" charset="0"/>
              <a:ea typeface="Verdana" panose="020B0604030504040204" pitchFamily="34" charset="0"/>
            </a:endParaRPr>
          </a:p>
          <a:p>
            <a:r>
              <a:rPr lang="en-GB" b="1" dirty="0">
                <a:solidFill>
                  <a:srgbClr val="7B1942"/>
                </a:solidFill>
                <a:latin typeface="Verdana" panose="020B0604030504040204" pitchFamily="34" charset="0"/>
                <a:ea typeface="Verdana" panose="020B0604030504040204" pitchFamily="34" charset="0"/>
              </a:rPr>
              <a:t>Franchising: </a:t>
            </a:r>
            <a:r>
              <a:rPr lang="en-GB" dirty="0">
                <a:solidFill>
                  <a:srgbClr val="7B1942"/>
                </a:solidFill>
                <a:latin typeface="Verdana" panose="020B0604030504040204" pitchFamily="34" charset="0"/>
                <a:ea typeface="Verdana" panose="020B0604030504040204" pitchFamily="34" charset="0"/>
              </a:rPr>
              <a:t>Allowing transport authorities to set bus service specifications… but is it </a:t>
            </a:r>
            <a:r>
              <a:rPr lang="en-GB" dirty="0" err="1">
                <a:solidFill>
                  <a:srgbClr val="7B1942"/>
                </a:solidFill>
                <a:latin typeface="Verdana" panose="020B0604030504040204" pitchFamily="34" charset="0"/>
                <a:ea typeface="Verdana" panose="020B0604030504040204" pitchFamily="34" charset="0"/>
              </a:rPr>
              <a:t>afforable</a:t>
            </a:r>
            <a:r>
              <a:rPr lang="en-GB" dirty="0">
                <a:solidFill>
                  <a:srgbClr val="7B1942"/>
                </a:solidFill>
                <a:latin typeface="Verdana" panose="020B0604030504040204" pitchFamily="34" charset="0"/>
                <a:ea typeface="Verdana" panose="020B0604030504040204" pitchFamily="34" charset="0"/>
              </a:rPr>
              <a:t>?</a:t>
            </a:r>
          </a:p>
          <a:p>
            <a:endParaRPr lang="en-GB" dirty="0">
              <a:solidFill>
                <a:srgbClr val="7B1942"/>
              </a:solidFill>
              <a:latin typeface="Verdana" panose="020B0604030504040204" pitchFamily="34" charset="0"/>
              <a:ea typeface="Verdana" panose="020B0604030504040204" pitchFamily="34" charset="0"/>
            </a:endParaRPr>
          </a:p>
          <a:p>
            <a:r>
              <a:rPr lang="en-GB" b="1" dirty="0">
                <a:solidFill>
                  <a:srgbClr val="7B1942"/>
                </a:solidFill>
                <a:latin typeface="Verdana" panose="020B0604030504040204" pitchFamily="34" charset="0"/>
                <a:ea typeface="Verdana" panose="020B0604030504040204" pitchFamily="34" charset="0"/>
              </a:rPr>
              <a:t>Municipal bus companies: </a:t>
            </a:r>
            <a:r>
              <a:rPr lang="en-GB" dirty="0">
                <a:solidFill>
                  <a:srgbClr val="7B1942"/>
                </a:solidFill>
                <a:latin typeface="Verdana" panose="020B0604030504040204" pitchFamily="34" charset="0"/>
                <a:ea typeface="Verdana" panose="020B0604030504040204" pitchFamily="34" charset="0"/>
              </a:rPr>
              <a:t>They work in places such as Reading… but do they put taxpayers’ money at risk?</a:t>
            </a:r>
          </a:p>
          <a:p>
            <a:endParaRPr lang="en-GB" dirty="0">
              <a:solidFill>
                <a:srgbClr val="7B1942"/>
              </a:solidFill>
              <a:latin typeface="Verdana" panose="020B0604030504040204" pitchFamily="34" charset="0"/>
              <a:ea typeface="Verdana" panose="020B0604030504040204" pitchFamily="34" charset="0"/>
            </a:endParaRPr>
          </a:p>
          <a:p>
            <a:r>
              <a:rPr lang="en-GB" b="1" dirty="0">
                <a:solidFill>
                  <a:srgbClr val="7B1942"/>
                </a:solidFill>
                <a:latin typeface="Verdana" panose="020B0604030504040204" pitchFamily="34" charset="0"/>
                <a:ea typeface="Verdana" panose="020B0604030504040204" pitchFamily="34" charset="0"/>
              </a:rPr>
              <a:t>Funding: </a:t>
            </a:r>
            <a:r>
              <a:rPr lang="en-GB" dirty="0">
                <a:solidFill>
                  <a:srgbClr val="7B1942"/>
                </a:solidFill>
                <a:latin typeface="Verdana" panose="020B0604030504040204" pitchFamily="34" charset="0"/>
                <a:ea typeface="Verdana" panose="020B0604030504040204" pitchFamily="34" charset="0"/>
              </a:rPr>
              <a:t>What is the future for the bus service operators grant… and will there be more BSIP funding?</a:t>
            </a:r>
          </a:p>
        </p:txBody>
      </p:sp>
      <p:pic>
        <p:nvPicPr>
          <p:cNvPr id="1026" name="Picture 2">
            <a:extLst>
              <a:ext uri="{FF2B5EF4-FFF2-40B4-BE49-F238E27FC236}">
                <a16:creationId xmlns:a16="http://schemas.microsoft.com/office/drawing/2014/main" id="{890D8947-7506-5C99-0EC9-D6F605D8C8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94563" y="0"/>
            <a:ext cx="4897437"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0C88485-D57A-E042-76C4-FC35B3287438}"/>
              </a:ext>
            </a:extLst>
          </p:cNvPr>
          <p:cNvSpPr txBox="1"/>
          <p:nvPr/>
        </p:nvSpPr>
        <p:spPr>
          <a:xfrm>
            <a:off x="7448523" y="3619195"/>
            <a:ext cx="4743477" cy="2862322"/>
          </a:xfrm>
          <a:prstGeom prst="rect">
            <a:avLst/>
          </a:prstGeom>
          <a:noFill/>
        </p:spPr>
        <p:txBody>
          <a:bodyPr wrap="square" rtlCol="0">
            <a:spAutoFit/>
          </a:bodyPr>
          <a:lstStyle/>
          <a:p>
            <a:r>
              <a:rPr lang="en-GB" dirty="0">
                <a:solidFill>
                  <a:schemeClr val="bg1"/>
                </a:solidFill>
                <a:latin typeface="Verdana" panose="020B0604030504040204" pitchFamily="34" charset="0"/>
                <a:ea typeface="Verdana" panose="020B0604030504040204" pitchFamily="34" charset="0"/>
              </a:rPr>
              <a:t>“What we now need to ensure is that the local authorities recognise that they have a lot more power than they used to have, and they need to get the best outcomes for their local residents.” </a:t>
            </a:r>
          </a:p>
          <a:p>
            <a:endParaRPr lang="en-GB" dirty="0">
              <a:solidFill>
                <a:schemeClr val="bg1"/>
              </a:solidFill>
              <a:latin typeface="Verdana" panose="020B0604030504040204" pitchFamily="34" charset="0"/>
              <a:ea typeface="Verdana" panose="020B0604030504040204" pitchFamily="34" charset="0"/>
            </a:endParaRPr>
          </a:p>
          <a:p>
            <a:r>
              <a:rPr lang="en-GB" b="1" dirty="0">
                <a:solidFill>
                  <a:schemeClr val="bg1"/>
                </a:solidFill>
                <a:latin typeface="Verdana" panose="020B0604030504040204" pitchFamily="34" charset="0"/>
                <a:ea typeface="Verdana" panose="020B0604030504040204" pitchFamily="34" charset="0"/>
              </a:rPr>
              <a:t>Baroness Vere, Parliamentary </a:t>
            </a:r>
          </a:p>
          <a:p>
            <a:r>
              <a:rPr lang="en-GB" b="1" dirty="0">
                <a:solidFill>
                  <a:schemeClr val="bg1"/>
                </a:solidFill>
                <a:latin typeface="Verdana" panose="020B0604030504040204" pitchFamily="34" charset="0"/>
                <a:ea typeface="Verdana" panose="020B0604030504040204" pitchFamily="34" charset="0"/>
              </a:rPr>
              <a:t>Under Secretary of State at the </a:t>
            </a:r>
          </a:p>
          <a:p>
            <a:r>
              <a:rPr lang="en-GB" b="1" dirty="0">
                <a:solidFill>
                  <a:schemeClr val="bg1"/>
                </a:solidFill>
                <a:latin typeface="Verdana" panose="020B0604030504040204" pitchFamily="34" charset="0"/>
                <a:ea typeface="Verdana" panose="020B0604030504040204" pitchFamily="34" charset="0"/>
              </a:rPr>
              <a:t>Department for Transport</a:t>
            </a:r>
          </a:p>
        </p:txBody>
      </p:sp>
      <p:sp>
        <p:nvSpPr>
          <p:cNvPr id="21" name="TextBox 20">
            <a:extLst>
              <a:ext uri="{FF2B5EF4-FFF2-40B4-BE49-F238E27FC236}">
                <a16:creationId xmlns:a16="http://schemas.microsoft.com/office/drawing/2014/main" id="{22D91C49-070D-D92A-A3D7-B2DCBC903CF5}"/>
              </a:ext>
            </a:extLst>
          </p:cNvPr>
          <p:cNvSpPr txBox="1"/>
          <p:nvPr/>
        </p:nvSpPr>
        <p:spPr>
          <a:xfrm>
            <a:off x="2332038" y="5315174"/>
            <a:ext cx="3409949" cy="1384995"/>
          </a:xfrm>
          <a:prstGeom prst="rect">
            <a:avLst/>
          </a:prstGeom>
          <a:noFill/>
        </p:spPr>
        <p:txBody>
          <a:bodyPr wrap="square" rtlCol="0">
            <a:spAutoFit/>
          </a:bodyPr>
          <a:lstStyle/>
          <a:p>
            <a:r>
              <a:rPr lang="en-GB" sz="1400" b="1" dirty="0">
                <a:solidFill>
                  <a:srgbClr val="7B1942"/>
                </a:solidFill>
                <a:latin typeface="Verdana" panose="020B0604030504040204" pitchFamily="34" charset="0"/>
                <a:ea typeface="Verdana" panose="020B0604030504040204" pitchFamily="34" charset="0"/>
              </a:rPr>
              <a:t>Did you know?</a:t>
            </a:r>
          </a:p>
          <a:p>
            <a:r>
              <a:rPr lang="en-GB" sz="1400" dirty="0">
                <a:solidFill>
                  <a:srgbClr val="7B1942"/>
                </a:solidFill>
                <a:latin typeface="Verdana" panose="020B0604030504040204" pitchFamily="34" charset="0"/>
                <a:ea typeface="Verdana" panose="020B0604030504040204" pitchFamily="34" charset="0"/>
              </a:rPr>
              <a:t>Government has committed to monitoring the impact of enhanced partnerships – which the transport committee said were ‘largely untested’</a:t>
            </a:r>
          </a:p>
        </p:txBody>
      </p:sp>
      <p:grpSp>
        <p:nvGrpSpPr>
          <p:cNvPr id="25" name="Group 24">
            <a:extLst>
              <a:ext uri="{FF2B5EF4-FFF2-40B4-BE49-F238E27FC236}">
                <a16:creationId xmlns:a16="http://schemas.microsoft.com/office/drawing/2014/main" id="{047B2BEB-E4FC-5581-B3F6-2CA833A48458}"/>
              </a:ext>
            </a:extLst>
          </p:cNvPr>
          <p:cNvGrpSpPr/>
          <p:nvPr/>
        </p:nvGrpSpPr>
        <p:grpSpPr>
          <a:xfrm>
            <a:off x="1077885" y="5488558"/>
            <a:ext cx="1123951" cy="1038225"/>
            <a:chOff x="1077885" y="5594892"/>
            <a:chExt cx="1123951" cy="1038225"/>
          </a:xfrm>
        </p:grpSpPr>
        <p:sp>
          <p:nvSpPr>
            <p:cNvPr id="20" name="Oval 19">
              <a:extLst>
                <a:ext uri="{FF2B5EF4-FFF2-40B4-BE49-F238E27FC236}">
                  <a16:creationId xmlns:a16="http://schemas.microsoft.com/office/drawing/2014/main" id="{63305488-5C12-BADD-F310-EB067D14E60F}"/>
                </a:ext>
              </a:extLst>
            </p:cNvPr>
            <p:cNvSpPr/>
            <p:nvPr/>
          </p:nvSpPr>
          <p:spPr>
            <a:xfrm>
              <a:off x="1077885" y="5594892"/>
              <a:ext cx="1123951" cy="1038225"/>
            </a:xfrm>
            <a:prstGeom prst="ellipse">
              <a:avLst/>
            </a:prstGeom>
            <a:solidFill>
              <a:srgbClr val="5A4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raphic 23" descr="Magnifying glass with solid fill">
              <a:extLst>
                <a:ext uri="{FF2B5EF4-FFF2-40B4-BE49-F238E27FC236}">
                  <a16:creationId xmlns:a16="http://schemas.microsoft.com/office/drawing/2014/main" id="{83F4F36E-2014-2727-264A-E651945601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3697" y="5656804"/>
              <a:ext cx="914400" cy="914400"/>
            </a:xfrm>
            <a:prstGeom prst="rect">
              <a:avLst/>
            </a:prstGeom>
          </p:spPr>
        </p:pic>
      </p:grpSp>
    </p:spTree>
    <p:extLst>
      <p:ext uri="{BB962C8B-B14F-4D97-AF65-F5344CB8AC3E}">
        <p14:creationId xmlns:p14="http://schemas.microsoft.com/office/powerpoint/2010/main" val="5492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C519BD-3449-43AF-9715-F0ECD17F8B02}"/>
              </a:ext>
            </a:extLst>
          </p:cNvPr>
          <p:cNvPicPr>
            <a:picLocks noChangeAspect="1"/>
          </p:cNvPicPr>
          <p:nvPr/>
        </p:nvPicPr>
        <p:blipFill rotWithShape="1">
          <a:blip r:embed="rId2"/>
          <a:srcRect l="91719" t="40972" b="16528"/>
          <a:stretch/>
        </p:blipFill>
        <p:spPr>
          <a:xfrm>
            <a:off x="11182350" y="2809874"/>
            <a:ext cx="1009650" cy="2914651"/>
          </a:xfrm>
          <a:prstGeom prst="rect">
            <a:avLst/>
          </a:prstGeom>
        </p:spPr>
      </p:pic>
      <p:pic>
        <p:nvPicPr>
          <p:cNvPr id="3" name="Picture 2">
            <a:extLst>
              <a:ext uri="{FF2B5EF4-FFF2-40B4-BE49-F238E27FC236}">
                <a16:creationId xmlns:a16="http://schemas.microsoft.com/office/drawing/2014/main" id="{24C1AF7E-C579-4970-A990-C4527A4E98A2}"/>
              </a:ext>
            </a:extLst>
          </p:cNvPr>
          <p:cNvPicPr>
            <a:picLocks noChangeAspect="1"/>
          </p:cNvPicPr>
          <p:nvPr/>
        </p:nvPicPr>
        <p:blipFill rotWithShape="1">
          <a:blip r:embed="rId2"/>
          <a:srcRect r="92422"/>
          <a:stretch/>
        </p:blipFill>
        <p:spPr>
          <a:xfrm>
            <a:off x="0" y="0"/>
            <a:ext cx="923925"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97BCDA32-8A25-4CCC-B61D-B02EF8F8C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800" y="143789"/>
            <a:ext cx="1524692" cy="565592"/>
          </a:xfrm>
          <a:prstGeom prst="rect">
            <a:avLst/>
          </a:prstGeom>
        </p:spPr>
      </p:pic>
      <p:sp>
        <p:nvSpPr>
          <p:cNvPr id="4" name="Subtitle 2">
            <a:extLst>
              <a:ext uri="{FF2B5EF4-FFF2-40B4-BE49-F238E27FC236}">
                <a16:creationId xmlns:a16="http://schemas.microsoft.com/office/drawing/2014/main" id="{F2E0B7AE-D0B5-9C1A-D2CF-6294DCDDBBB2}"/>
              </a:ext>
            </a:extLst>
          </p:cNvPr>
          <p:cNvSpPr txBox="1">
            <a:spLocks/>
          </p:cNvSpPr>
          <p:nvPr/>
        </p:nvSpPr>
        <p:spPr>
          <a:xfrm>
            <a:off x="720580" y="709381"/>
            <a:ext cx="11120581" cy="1008112"/>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pPr>
            <a:endParaRPr lang="en-GB" sz="3600" b="1" dirty="0">
              <a:solidFill>
                <a:schemeClr val="bg1"/>
              </a:solidFill>
              <a:latin typeface="Arial"/>
              <a:cs typeface="Arial"/>
            </a:endParaRPr>
          </a:p>
          <a:p>
            <a:pPr marL="0" indent="0" algn="ctr">
              <a:buNone/>
            </a:pPr>
            <a:r>
              <a:rPr lang="en-GB" sz="4500" b="1" dirty="0">
                <a:latin typeface="Arial"/>
                <a:cs typeface="Arial"/>
              </a:rPr>
              <a:t>‘Understanding different perspectives on improving buses</a:t>
            </a:r>
          </a:p>
          <a:p>
            <a:pPr marL="0" indent="0" algn="ctr">
              <a:buNone/>
            </a:pPr>
            <a:r>
              <a:rPr lang="en-GB" sz="4500" b="1" dirty="0">
                <a:latin typeface="Arial"/>
                <a:cs typeface="Arial"/>
              </a:rPr>
              <a:t> in the EEH region’</a:t>
            </a:r>
          </a:p>
          <a:p>
            <a:pPr marL="0" indent="0" algn="ctr">
              <a:buNone/>
            </a:pPr>
            <a:endParaRPr lang="en-GB" sz="3600" b="1" dirty="0">
              <a:latin typeface="Arial"/>
              <a:cs typeface="Arial"/>
            </a:endParaRPr>
          </a:p>
          <a:p>
            <a:pPr marL="0" indent="0" algn="ctr">
              <a:buNone/>
            </a:pPr>
            <a:r>
              <a:rPr lang="en-GB" sz="3000" dirty="0">
                <a:latin typeface="Arial"/>
                <a:cs typeface="Arial"/>
              </a:rPr>
              <a:t>Richard. H. Walker, Richard Jeremy, Melanie Watson, </a:t>
            </a:r>
          </a:p>
          <a:p>
            <a:pPr marL="0" indent="0" algn="ctr">
              <a:buNone/>
            </a:pPr>
            <a:r>
              <a:rPr lang="en-GB" sz="3000" dirty="0">
                <a:latin typeface="Arial"/>
                <a:cs typeface="Arial"/>
              </a:rPr>
              <a:t>Rebecka Steven and  Peter Stephens</a:t>
            </a:r>
          </a:p>
          <a:p>
            <a:pPr algn="ctr"/>
            <a:endParaRPr lang="en-GB" sz="3600" b="1" dirty="0">
              <a:latin typeface="Arial" panose="020B0604020202020204" pitchFamily="34" charset="0"/>
              <a:cs typeface="Arial" panose="020B0604020202020204" pitchFamily="34" charset="0"/>
            </a:endParaRPr>
          </a:p>
          <a:p>
            <a:pPr algn="ctr"/>
            <a:endParaRPr lang="en-GB" sz="1800" dirty="0">
              <a:latin typeface="Corbel" panose="020B0503020204020204" pitchFamily="34" charset="0"/>
            </a:endParaRPr>
          </a:p>
        </p:txBody>
      </p:sp>
    </p:spTree>
    <p:extLst>
      <p:ext uri="{BB962C8B-B14F-4D97-AF65-F5344CB8AC3E}">
        <p14:creationId xmlns:p14="http://schemas.microsoft.com/office/powerpoint/2010/main" val="370462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C519BD-3449-43AF-9715-F0ECD17F8B02}"/>
              </a:ext>
            </a:extLst>
          </p:cNvPr>
          <p:cNvPicPr>
            <a:picLocks noChangeAspect="1"/>
          </p:cNvPicPr>
          <p:nvPr/>
        </p:nvPicPr>
        <p:blipFill rotWithShape="1">
          <a:blip r:embed="rId2"/>
          <a:srcRect l="91719" t="40972" b="16528"/>
          <a:stretch/>
        </p:blipFill>
        <p:spPr>
          <a:xfrm>
            <a:off x="11182350" y="2809874"/>
            <a:ext cx="1009650" cy="2914651"/>
          </a:xfrm>
          <a:prstGeom prst="rect">
            <a:avLst/>
          </a:prstGeom>
        </p:spPr>
      </p:pic>
      <p:pic>
        <p:nvPicPr>
          <p:cNvPr id="3" name="Picture 2">
            <a:extLst>
              <a:ext uri="{FF2B5EF4-FFF2-40B4-BE49-F238E27FC236}">
                <a16:creationId xmlns:a16="http://schemas.microsoft.com/office/drawing/2014/main" id="{24C1AF7E-C579-4970-A990-C4527A4E98A2}"/>
              </a:ext>
            </a:extLst>
          </p:cNvPr>
          <p:cNvPicPr>
            <a:picLocks noChangeAspect="1"/>
          </p:cNvPicPr>
          <p:nvPr/>
        </p:nvPicPr>
        <p:blipFill rotWithShape="1">
          <a:blip r:embed="rId2"/>
          <a:srcRect r="92422"/>
          <a:stretch/>
        </p:blipFill>
        <p:spPr>
          <a:xfrm>
            <a:off x="0" y="0"/>
            <a:ext cx="923925"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97BCDA32-8A25-4CCC-B61D-B02EF8F8C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800" y="143789"/>
            <a:ext cx="1524692" cy="565592"/>
          </a:xfrm>
          <a:prstGeom prst="rect">
            <a:avLst/>
          </a:prstGeom>
        </p:spPr>
      </p:pic>
      <p:sp>
        <p:nvSpPr>
          <p:cNvPr id="4" name="Subtitle 2">
            <a:extLst>
              <a:ext uri="{FF2B5EF4-FFF2-40B4-BE49-F238E27FC236}">
                <a16:creationId xmlns:a16="http://schemas.microsoft.com/office/drawing/2014/main" id="{47827E03-CC0B-1FA8-6F79-8E3F585EB2F1}"/>
              </a:ext>
            </a:extLst>
          </p:cNvPr>
          <p:cNvSpPr txBox="1">
            <a:spLocks/>
          </p:cNvSpPr>
          <p:nvPr/>
        </p:nvSpPr>
        <p:spPr>
          <a:xfrm>
            <a:off x="1727199" y="994366"/>
            <a:ext cx="8109527" cy="1008112"/>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pPr>
            <a:endParaRPr lang="en-GB" sz="3600" b="1" dirty="0">
              <a:solidFill>
                <a:schemeClr val="bg1"/>
              </a:solidFill>
              <a:latin typeface="Arial"/>
              <a:cs typeface="Arial"/>
            </a:endParaRPr>
          </a:p>
          <a:p>
            <a:pPr marL="0" indent="0" algn="ctr">
              <a:buNone/>
            </a:pPr>
            <a:r>
              <a:rPr lang="en-GB" sz="5000" b="1" dirty="0">
                <a:latin typeface="Arial"/>
                <a:cs typeface="Arial"/>
              </a:rPr>
              <a:t>Government perspective</a:t>
            </a:r>
          </a:p>
          <a:p>
            <a:pPr marL="0" indent="0" algn="ctr">
              <a:buNone/>
            </a:pPr>
            <a:endParaRPr lang="en-GB" sz="3600" b="1" dirty="0">
              <a:latin typeface="Arial"/>
              <a:cs typeface="Arial"/>
            </a:endParaRPr>
          </a:p>
          <a:p>
            <a:pPr marL="0" indent="0" algn="ctr">
              <a:buNone/>
            </a:pPr>
            <a:r>
              <a:rPr lang="en-GB" sz="3500" dirty="0">
                <a:solidFill>
                  <a:schemeClr val="bg1"/>
                </a:solidFill>
                <a:latin typeface="Arial"/>
                <a:cs typeface="Arial"/>
              </a:rPr>
              <a:t>Richard. H. Walker, </a:t>
            </a:r>
          </a:p>
          <a:p>
            <a:pPr marL="0" indent="0" algn="ctr">
              <a:buNone/>
            </a:pPr>
            <a:r>
              <a:rPr lang="en-GB" sz="3500" dirty="0">
                <a:solidFill>
                  <a:schemeClr val="bg1"/>
                </a:solidFill>
                <a:latin typeface="Arial"/>
                <a:cs typeface="Arial"/>
              </a:rPr>
              <a:t>Senior Transport Planning, Department for Transport </a:t>
            </a:r>
          </a:p>
          <a:p>
            <a:pPr algn="ctr"/>
            <a:endParaRPr lang="en-GB" sz="3600" b="1" dirty="0">
              <a:latin typeface="Arial" panose="020B0604020202020204" pitchFamily="34" charset="0"/>
              <a:cs typeface="Arial" panose="020B0604020202020204" pitchFamily="34" charset="0"/>
            </a:endParaRPr>
          </a:p>
          <a:p>
            <a:pPr algn="ctr"/>
            <a:endParaRPr lang="en-GB" sz="1800" dirty="0">
              <a:latin typeface="Corbel" panose="020B0503020204020204" pitchFamily="34" charset="0"/>
            </a:endParaRPr>
          </a:p>
        </p:txBody>
      </p:sp>
    </p:spTree>
    <p:extLst>
      <p:ext uri="{BB962C8B-B14F-4D97-AF65-F5344CB8AC3E}">
        <p14:creationId xmlns:p14="http://schemas.microsoft.com/office/powerpoint/2010/main" val="201969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C519BD-3449-43AF-9715-F0ECD17F8B02}"/>
              </a:ext>
            </a:extLst>
          </p:cNvPr>
          <p:cNvPicPr>
            <a:picLocks noChangeAspect="1"/>
          </p:cNvPicPr>
          <p:nvPr/>
        </p:nvPicPr>
        <p:blipFill rotWithShape="1">
          <a:blip r:embed="rId2"/>
          <a:srcRect l="91719" t="40972" b="16528"/>
          <a:stretch/>
        </p:blipFill>
        <p:spPr>
          <a:xfrm>
            <a:off x="11182350" y="2809874"/>
            <a:ext cx="1009650" cy="2914651"/>
          </a:xfrm>
          <a:prstGeom prst="rect">
            <a:avLst/>
          </a:prstGeom>
        </p:spPr>
      </p:pic>
      <p:pic>
        <p:nvPicPr>
          <p:cNvPr id="3" name="Picture 2">
            <a:extLst>
              <a:ext uri="{FF2B5EF4-FFF2-40B4-BE49-F238E27FC236}">
                <a16:creationId xmlns:a16="http://schemas.microsoft.com/office/drawing/2014/main" id="{24C1AF7E-C579-4970-A990-C4527A4E98A2}"/>
              </a:ext>
            </a:extLst>
          </p:cNvPr>
          <p:cNvPicPr>
            <a:picLocks noChangeAspect="1"/>
          </p:cNvPicPr>
          <p:nvPr/>
        </p:nvPicPr>
        <p:blipFill rotWithShape="1">
          <a:blip r:embed="rId2"/>
          <a:srcRect r="92422"/>
          <a:stretch/>
        </p:blipFill>
        <p:spPr>
          <a:xfrm>
            <a:off x="0" y="0"/>
            <a:ext cx="923925"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97BCDA32-8A25-4CCC-B61D-B02EF8F8C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800" y="143789"/>
            <a:ext cx="1524692" cy="565592"/>
          </a:xfrm>
          <a:prstGeom prst="rect">
            <a:avLst/>
          </a:prstGeom>
        </p:spPr>
      </p:pic>
      <p:sp>
        <p:nvSpPr>
          <p:cNvPr id="4" name="Subtitle 2">
            <a:extLst>
              <a:ext uri="{FF2B5EF4-FFF2-40B4-BE49-F238E27FC236}">
                <a16:creationId xmlns:a16="http://schemas.microsoft.com/office/drawing/2014/main" id="{6A06F9AC-03B2-BAF6-5130-DE89E779F1A6}"/>
              </a:ext>
            </a:extLst>
          </p:cNvPr>
          <p:cNvSpPr txBox="1">
            <a:spLocks/>
          </p:cNvSpPr>
          <p:nvPr/>
        </p:nvSpPr>
        <p:spPr>
          <a:xfrm>
            <a:off x="1727199" y="994366"/>
            <a:ext cx="8109527" cy="1008112"/>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3600" b="1" i="0" u="none" strike="noStrike" kern="1200" cap="none" spc="0" normalizeH="0" baseline="0" noProof="0" dirty="0">
              <a:ln>
                <a:noFill/>
              </a:ln>
              <a:solidFill>
                <a:prstClr val="white"/>
              </a:solidFill>
              <a:effectLst/>
              <a:uLnTx/>
              <a:uFillTx/>
              <a:latin typeface="Arial"/>
              <a:ea typeface="+mn-ea"/>
              <a:cs typeface="Arial"/>
            </a:endParaRP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5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Overarching local authority perspective</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5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br>
              <a:rPr kumimoji="0" lang="en-GB" sz="5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GB" sz="3500" b="0" i="0" u="none" strike="noStrike" kern="12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Richard Jeremy, Principal Bus Consultant, SYSTRA </a:t>
            </a:r>
            <a:endParaRPr kumimoji="0" lang="en-GB" sz="35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a:p>
            <a:pPr marL="342900" marR="0" lvl="0" indent="-342900" algn="ctr"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63694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A629A2-003B-019F-029E-06B7DF1E47EC}"/>
              </a:ext>
            </a:extLst>
          </p:cNvPr>
          <p:cNvPicPr>
            <a:picLocks noChangeAspect="1"/>
          </p:cNvPicPr>
          <p:nvPr/>
        </p:nvPicPr>
        <p:blipFill rotWithShape="1">
          <a:blip r:embed="rId2"/>
          <a:srcRect l="52153" t="28371" r="40486" b="59631"/>
          <a:stretch/>
        </p:blipFill>
        <p:spPr>
          <a:xfrm>
            <a:off x="9227681" y="123290"/>
            <a:ext cx="2830150" cy="1297478"/>
          </a:xfrm>
          <a:prstGeom prst="rect">
            <a:avLst/>
          </a:prstGeom>
        </p:spPr>
      </p:pic>
      <p:sp>
        <p:nvSpPr>
          <p:cNvPr id="3" name="Title 2">
            <a:extLst>
              <a:ext uri="{FF2B5EF4-FFF2-40B4-BE49-F238E27FC236}">
                <a16:creationId xmlns:a16="http://schemas.microsoft.com/office/drawing/2014/main" id="{3856AF85-EE91-D3D6-409B-101672851736}"/>
              </a:ext>
            </a:extLst>
          </p:cNvPr>
          <p:cNvSpPr>
            <a:spLocks noGrp="1"/>
          </p:cNvSpPr>
          <p:nvPr>
            <p:ph type="title"/>
          </p:nvPr>
        </p:nvSpPr>
        <p:spPr>
          <a:xfrm>
            <a:off x="431800" y="357717"/>
            <a:ext cx="11328400" cy="1495794"/>
          </a:xfrm>
        </p:spPr>
        <p:txBody>
          <a:bodyPr/>
          <a:lstStyle/>
          <a:p>
            <a:r>
              <a:rPr lang="en-GB" dirty="0"/>
              <a:t>The State of County Buses</a:t>
            </a:r>
            <a:br>
              <a:rPr lang="en-GB" dirty="0"/>
            </a:br>
            <a:r>
              <a:rPr lang="en-GB" dirty="0"/>
              <a:t>- current and potential improvements</a:t>
            </a:r>
          </a:p>
        </p:txBody>
      </p:sp>
      <p:pic>
        <p:nvPicPr>
          <p:cNvPr id="10" name="Picture Placeholder 9">
            <a:extLst>
              <a:ext uri="{FF2B5EF4-FFF2-40B4-BE49-F238E27FC236}">
                <a16:creationId xmlns:a16="http://schemas.microsoft.com/office/drawing/2014/main" id="{032B484E-23CD-0AB5-D799-DF55FF9F503D}"/>
              </a:ext>
            </a:extLst>
          </p:cNvPr>
          <p:cNvPicPr>
            <a:picLocks noGrp="1" noChangeAspect="1"/>
          </p:cNvPicPr>
          <p:nvPr>
            <p:ph type="pic" sz="quarter" idx="12"/>
          </p:nvPr>
        </p:nvPicPr>
        <p:blipFill rotWithShape="1">
          <a:blip r:embed="rId3"/>
          <a:srcRect l="16510" t="25204" r="61405" b="45450"/>
          <a:stretch/>
        </p:blipFill>
        <p:spPr>
          <a:xfrm>
            <a:off x="7592602" y="3411820"/>
            <a:ext cx="4599398" cy="3437590"/>
          </a:xfrm>
        </p:spPr>
      </p:pic>
      <p:sp>
        <p:nvSpPr>
          <p:cNvPr id="4" name="Text Placeholder 3">
            <a:extLst>
              <a:ext uri="{FF2B5EF4-FFF2-40B4-BE49-F238E27FC236}">
                <a16:creationId xmlns:a16="http://schemas.microsoft.com/office/drawing/2014/main" id="{728AAF1C-9071-64F3-FDEA-C2E57BE3FB31}"/>
              </a:ext>
            </a:extLst>
          </p:cNvPr>
          <p:cNvSpPr>
            <a:spLocks noGrp="1"/>
          </p:cNvSpPr>
          <p:nvPr>
            <p:ph type="body" sz="quarter" idx="11"/>
          </p:nvPr>
        </p:nvSpPr>
        <p:spPr>
          <a:xfrm>
            <a:off x="431800" y="1963156"/>
            <a:ext cx="5693675" cy="387798"/>
          </a:xfrm>
        </p:spPr>
        <p:txBody>
          <a:bodyPr/>
          <a:lstStyle/>
          <a:p>
            <a:r>
              <a:rPr lang="en-GB" sz="2800" b="1" dirty="0"/>
              <a:t>Richard Jeremy, Principal Bus Consultant</a:t>
            </a:r>
          </a:p>
        </p:txBody>
      </p:sp>
      <p:pic>
        <p:nvPicPr>
          <p:cNvPr id="8" name="Picture 7">
            <a:extLst>
              <a:ext uri="{FF2B5EF4-FFF2-40B4-BE49-F238E27FC236}">
                <a16:creationId xmlns:a16="http://schemas.microsoft.com/office/drawing/2014/main" id="{2D304CB2-B2DB-9E72-B28F-A7AB34C2EDFA}"/>
              </a:ext>
            </a:extLst>
          </p:cNvPr>
          <p:cNvPicPr>
            <a:picLocks noChangeAspect="1"/>
          </p:cNvPicPr>
          <p:nvPr/>
        </p:nvPicPr>
        <p:blipFill rotWithShape="1">
          <a:blip r:embed="rId4"/>
          <a:srcRect l="16602" t="24720" r="61404" b="44719"/>
          <a:stretch/>
        </p:blipFill>
        <p:spPr>
          <a:xfrm>
            <a:off x="0" y="3396349"/>
            <a:ext cx="4417888" cy="3453061"/>
          </a:xfrm>
          <a:prstGeom prst="rect">
            <a:avLst/>
          </a:prstGeom>
        </p:spPr>
      </p:pic>
      <p:pic>
        <p:nvPicPr>
          <p:cNvPr id="12" name="Picture 11">
            <a:extLst>
              <a:ext uri="{FF2B5EF4-FFF2-40B4-BE49-F238E27FC236}">
                <a16:creationId xmlns:a16="http://schemas.microsoft.com/office/drawing/2014/main" id="{BDEFE508-A785-EB46-C8C8-E0894679DFAE}"/>
              </a:ext>
            </a:extLst>
          </p:cNvPr>
          <p:cNvPicPr>
            <a:picLocks noChangeAspect="1"/>
          </p:cNvPicPr>
          <p:nvPr/>
        </p:nvPicPr>
        <p:blipFill rotWithShape="1">
          <a:blip r:embed="rId5"/>
          <a:srcRect l="19972" t="28626" r="65901" b="44961"/>
          <a:stretch/>
        </p:blipFill>
        <p:spPr>
          <a:xfrm>
            <a:off x="4417888" y="3396349"/>
            <a:ext cx="3174714" cy="3461652"/>
          </a:xfrm>
          <a:prstGeom prst="rect">
            <a:avLst/>
          </a:prstGeom>
        </p:spPr>
      </p:pic>
    </p:spTree>
    <p:extLst>
      <p:ext uri="{BB962C8B-B14F-4D97-AF65-F5344CB8AC3E}">
        <p14:creationId xmlns:p14="http://schemas.microsoft.com/office/powerpoint/2010/main" val="3164524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77DB3-0119-C5BC-78CB-793143DA3372}"/>
              </a:ext>
            </a:extLst>
          </p:cNvPr>
          <p:cNvSpPr>
            <a:spLocks noGrp="1"/>
          </p:cNvSpPr>
          <p:nvPr>
            <p:ph type="title"/>
          </p:nvPr>
        </p:nvSpPr>
        <p:spPr>
          <a:xfrm>
            <a:off x="431476" y="380591"/>
            <a:ext cx="11328400" cy="538481"/>
          </a:xfrm>
        </p:spPr>
        <p:txBody>
          <a:bodyPr/>
          <a:lstStyle/>
          <a:p>
            <a:r>
              <a:rPr lang="en-GB" dirty="0"/>
              <a:t>About myself</a:t>
            </a:r>
          </a:p>
        </p:txBody>
      </p:sp>
      <p:sp>
        <p:nvSpPr>
          <p:cNvPr id="3" name="Slide Number Placeholder 2">
            <a:extLst>
              <a:ext uri="{FF2B5EF4-FFF2-40B4-BE49-F238E27FC236}">
                <a16:creationId xmlns:a16="http://schemas.microsoft.com/office/drawing/2014/main" id="{EC5A6651-7012-4C14-593F-D2373B2CBADF}"/>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4" name="Text Placeholder 3">
            <a:extLst>
              <a:ext uri="{FF2B5EF4-FFF2-40B4-BE49-F238E27FC236}">
                <a16:creationId xmlns:a16="http://schemas.microsoft.com/office/drawing/2014/main" id="{49B16912-F78D-0958-5D29-2800D325B80C}"/>
              </a:ext>
            </a:extLst>
          </p:cNvPr>
          <p:cNvSpPr>
            <a:spLocks noGrp="1"/>
          </p:cNvSpPr>
          <p:nvPr>
            <p:ph type="body" sz="quarter" idx="17"/>
          </p:nvPr>
        </p:nvSpPr>
        <p:spPr>
          <a:xfrm>
            <a:off x="435600" y="1232097"/>
            <a:ext cx="6684391" cy="4741333"/>
          </a:xfrm>
        </p:spPr>
        <p:txBody>
          <a:bodyPr/>
          <a:lstStyle/>
          <a:p>
            <a:pPr marL="457200" indent="-457200">
              <a:buFont typeface="Arial" panose="020B0604020202020204" pitchFamily="34" charset="0"/>
              <a:buChar char="•"/>
            </a:pPr>
            <a:r>
              <a:rPr lang="en-GB" b="0" dirty="0"/>
              <a:t>Twenty years’ experience in working on bus planning and delivery projects – in cities and counties</a:t>
            </a:r>
          </a:p>
          <a:p>
            <a:pPr marL="457200" indent="-457200">
              <a:buFont typeface="Arial" panose="020B0604020202020204" pitchFamily="34" charset="0"/>
              <a:buChar char="•"/>
            </a:pPr>
            <a:r>
              <a:rPr lang="en-GB" b="0" dirty="0"/>
              <a:t>Experience in spatial development and net zero</a:t>
            </a:r>
          </a:p>
          <a:p>
            <a:pPr marL="457200" indent="-457200">
              <a:buFont typeface="Arial" panose="020B0604020202020204" pitchFamily="34" charset="0"/>
              <a:buChar char="•"/>
            </a:pPr>
            <a:r>
              <a:rPr lang="en-GB" b="0" dirty="0"/>
              <a:t>Working in SYSTRA with a dedicated team of bus planners </a:t>
            </a:r>
          </a:p>
          <a:p>
            <a:pPr marL="457200" indent="-457200">
              <a:buFont typeface="Arial" panose="020B0604020202020204" pitchFamily="34" charset="0"/>
              <a:buChar char="•"/>
            </a:pPr>
            <a:r>
              <a:rPr lang="en-GB" b="0" dirty="0"/>
              <a:t>Unique team background in bus industry and local transport authorities. </a:t>
            </a:r>
          </a:p>
          <a:p>
            <a:pPr marL="457200" indent="-457200">
              <a:buFont typeface="Arial" panose="020B0604020202020204" pitchFamily="34" charset="0"/>
              <a:buChar char="•"/>
            </a:pPr>
            <a:r>
              <a:rPr lang="en-GB" b="0" dirty="0"/>
              <a:t>I’d like to send you home with some ideas for improving buses and increasing usage </a:t>
            </a:r>
            <a:r>
              <a:rPr lang="en-GB" u="sng" dirty="0"/>
              <a:t>today</a:t>
            </a:r>
            <a:r>
              <a:rPr lang="en-GB" b="0" dirty="0"/>
              <a:t>.</a:t>
            </a:r>
          </a:p>
          <a:p>
            <a:br>
              <a:rPr lang="en-GB" sz="2400" b="0" dirty="0"/>
            </a:br>
            <a:endParaRPr lang="en-GB" sz="2400" b="0" dirty="0">
              <a:latin typeface="Calibri Light" panose="020F0302020204030204" pitchFamily="34" charset="0"/>
              <a:cs typeface="Calibri Light" panose="020F0302020204030204" pitchFamily="34" charset="0"/>
            </a:endParaRPr>
          </a:p>
        </p:txBody>
      </p:sp>
      <p:sp>
        <p:nvSpPr>
          <p:cNvPr id="5" name="Footer Placeholder 4">
            <a:extLst>
              <a:ext uri="{FF2B5EF4-FFF2-40B4-BE49-F238E27FC236}">
                <a16:creationId xmlns:a16="http://schemas.microsoft.com/office/drawing/2014/main" id="{0F014241-F96F-0E0C-0987-26B025FFE872}"/>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Calibri Light"/>
              <a:ea typeface="+mn-ea"/>
              <a:cs typeface="+mn-cs"/>
            </a:endParaRPr>
          </a:p>
        </p:txBody>
      </p:sp>
      <p:pic>
        <p:nvPicPr>
          <p:cNvPr id="6" name="Picture 5">
            <a:extLst>
              <a:ext uri="{FF2B5EF4-FFF2-40B4-BE49-F238E27FC236}">
                <a16:creationId xmlns:a16="http://schemas.microsoft.com/office/drawing/2014/main" id="{DBF347D4-9629-BC3C-3003-48809BF31E0D}"/>
              </a:ext>
            </a:extLst>
          </p:cNvPr>
          <p:cNvPicPr>
            <a:picLocks noChangeAspect="1"/>
          </p:cNvPicPr>
          <p:nvPr/>
        </p:nvPicPr>
        <p:blipFill rotWithShape="1">
          <a:blip r:embed="rId2"/>
          <a:srcRect l="52153" t="28371" r="40486" b="59631"/>
          <a:stretch/>
        </p:blipFill>
        <p:spPr>
          <a:xfrm>
            <a:off x="7082653" y="123289"/>
            <a:ext cx="4975178" cy="2280863"/>
          </a:xfrm>
          <a:prstGeom prst="rect">
            <a:avLst/>
          </a:prstGeom>
        </p:spPr>
      </p:pic>
      <p:pic>
        <p:nvPicPr>
          <p:cNvPr id="7" name="Picture 6">
            <a:extLst>
              <a:ext uri="{FF2B5EF4-FFF2-40B4-BE49-F238E27FC236}">
                <a16:creationId xmlns:a16="http://schemas.microsoft.com/office/drawing/2014/main" id="{E90202E7-3C6E-F259-3E51-16F547E46D62}"/>
              </a:ext>
            </a:extLst>
          </p:cNvPr>
          <p:cNvPicPr>
            <a:picLocks noChangeAspect="1"/>
          </p:cNvPicPr>
          <p:nvPr/>
        </p:nvPicPr>
        <p:blipFill rotWithShape="1">
          <a:blip r:embed="rId3"/>
          <a:srcRect l="4416" t="20444" r="75084" b="57334"/>
          <a:stretch/>
        </p:blipFill>
        <p:spPr>
          <a:xfrm>
            <a:off x="7549411" y="1845528"/>
            <a:ext cx="3885725" cy="2369345"/>
          </a:xfrm>
          <a:prstGeom prst="rect">
            <a:avLst/>
          </a:prstGeom>
        </p:spPr>
      </p:pic>
      <p:pic>
        <p:nvPicPr>
          <p:cNvPr id="9" name="Picture 8">
            <a:extLst>
              <a:ext uri="{FF2B5EF4-FFF2-40B4-BE49-F238E27FC236}">
                <a16:creationId xmlns:a16="http://schemas.microsoft.com/office/drawing/2014/main" id="{F1DAA920-62A7-0D6D-044D-32D547B95315}"/>
              </a:ext>
            </a:extLst>
          </p:cNvPr>
          <p:cNvPicPr>
            <a:picLocks noChangeAspect="1"/>
          </p:cNvPicPr>
          <p:nvPr/>
        </p:nvPicPr>
        <p:blipFill rotWithShape="1">
          <a:blip r:embed="rId4"/>
          <a:srcRect l="60505" t="36554" r="4438" b="29412"/>
          <a:stretch/>
        </p:blipFill>
        <p:spPr>
          <a:xfrm>
            <a:off x="7405573" y="4155697"/>
            <a:ext cx="4176695" cy="2280863"/>
          </a:xfrm>
          <a:prstGeom prst="rect">
            <a:avLst/>
          </a:prstGeom>
        </p:spPr>
      </p:pic>
    </p:spTree>
    <p:extLst>
      <p:ext uri="{BB962C8B-B14F-4D97-AF65-F5344CB8AC3E}">
        <p14:creationId xmlns:p14="http://schemas.microsoft.com/office/powerpoint/2010/main" val="12131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1F335-3808-9100-EFD1-3EB295A8CC13}"/>
              </a:ext>
            </a:extLst>
          </p:cNvPr>
          <p:cNvSpPr>
            <a:spLocks noGrp="1"/>
          </p:cNvSpPr>
          <p:nvPr>
            <p:ph type="title"/>
          </p:nvPr>
        </p:nvSpPr>
        <p:spPr/>
        <p:txBody>
          <a:bodyPr/>
          <a:lstStyle/>
          <a:p>
            <a:r>
              <a:rPr lang="en-GB" dirty="0">
                <a:hlinkClick r:id="rId3"/>
              </a:rPr>
              <a:t>The CCN’s study summary film </a:t>
            </a:r>
            <a:endParaRPr lang="en-GB" dirty="0"/>
          </a:p>
        </p:txBody>
      </p:sp>
      <p:sp>
        <p:nvSpPr>
          <p:cNvPr id="3" name="Slide Number Placeholder 2">
            <a:extLst>
              <a:ext uri="{FF2B5EF4-FFF2-40B4-BE49-F238E27FC236}">
                <a16:creationId xmlns:a16="http://schemas.microsoft.com/office/drawing/2014/main" id="{84CBE5E6-26D7-9526-19D5-E5913E96B3D5}"/>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4" name="Text Placeholder 3">
            <a:extLst>
              <a:ext uri="{FF2B5EF4-FFF2-40B4-BE49-F238E27FC236}">
                <a16:creationId xmlns:a16="http://schemas.microsoft.com/office/drawing/2014/main" id="{BDB30879-F051-DF6A-09D8-FF448F1A2414}"/>
              </a:ext>
            </a:extLst>
          </p:cNvPr>
          <p:cNvSpPr>
            <a:spLocks noGrp="1"/>
          </p:cNvSpPr>
          <p:nvPr>
            <p:ph type="body" sz="quarter" idx="17"/>
          </p:nvPr>
        </p:nvSpPr>
        <p:spPr/>
        <p:txBody>
          <a:bodyPr/>
          <a:lstStyle/>
          <a:p>
            <a:endParaRPr lang="en-GB" dirty="0"/>
          </a:p>
        </p:txBody>
      </p:sp>
      <p:sp>
        <p:nvSpPr>
          <p:cNvPr id="5" name="Footer Placeholder 4">
            <a:extLst>
              <a:ext uri="{FF2B5EF4-FFF2-40B4-BE49-F238E27FC236}">
                <a16:creationId xmlns:a16="http://schemas.microsoft.com/office/drawing/2014/main" id="{04C6039B-0E99-2BD0-2CE5-690FFF162C86}"/>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Calibri Light"/>
              <a:ea typeface="+mn-ea"/>
              <a:cs typeface="+mn-cs"/>
            </a:endParaRPr>
          </a:p>
        </p:txBody>
      </p:sp>
      <p:pic>
        <p:nvPicPr>
          <p:cNvPr id="8" name="Online Media 7" title="The state of county buses post pandemic">
            <a:hlinkClick r:id="" action="ppaction://media"/>
            <a:extLst>
              <a:ext uri="{FF2B5EF4-FFF2-40B4-BE49-F238E27FC236}">
                <a16:creationId xmlns:a16="http://schemas.microsoft.com/office/drawing/2014/main" id="{22B35963-E927-CF1E-D00A-0CAB10C7BD72}"/>
              </a:ext>
            </a:extLst>
          </p:cNvPr>
          <p:cNvPicPr>
            <a:picLocks noRot="1" noChangeAspect="1"/>
          </p:cNvPicPr>
          <p:nvPr>
            <a:videoFile r:link="rId1"/>
          </p:nvPr>
        </p:nvPicPr>
        <p:blipFill>
          <a:blip r:embed="rId4"/>
          <a:stretch>
            <a:fillRect/>
          </a:stretch>
        </p:blipFill>
        <p:spPr>
          <a:xfrm>
            <a:off x="924674" y="864561"/>
            <a:ext cx="10017303" cy="5659776"/>
          </a:xfrm>
          <a:prstGeom prst="rect">
            <a:avLst/>
          </a:prstGeom>
        </p:spPr>
      </p:pic>
    </p:spTree>
    <p:extLst>
      <p:ext uri="{BB962C8B-B14F-4D97-AF65-F5344CB8AC3E}">
        <p14:creationId xmlns:p14="http://schemas.microsoft.com/office/powerpoint/2010/main" val="426310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F2EA5-A43C-6DCB-8A3F-15E0E0CA82E0}"/>
              </a:ext>
            </a:extLst>
          </p:cNvPr>
          <p:cNvSpPr>
            <a:spLocks noGrp="1"/>
          </p:cNvSpPr>
          <p:nvPr>
            <p:ph type="title"/>
          </p:nvPr>
        </p:nvSpPr>
        <p:spPr/>
        <p:txBody>
          <a:bodyPr/>
          <a:lstStyle/>
          <a:p>
            <a:r>
              <a:rPr lang="en-GB" dirty="0"/>
              <a:t>Key points from the report</a:t>
            </a:r>
          </a:p>
        </p:txBody>
      </p:sp>
      <p:sp>
        <p:nvSpPr>
          <p:cNvPr id="3" name="Slide Number Placeholder 2">
            <a:extLst>
              <a:ext uri="{FF2B5EF4-FFF2-40B4-BE49-F238E27FC236}">
                <a16:creationId xmlns:a16="http://schemas.microsoft.com/office/drawing/2014/main" id="{6CF402D4-2F93-8180-31D6-6CD0CF66E437}"/>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4" name="Text Placeholder 3">
            <a:extLst>
              <a:ext uri="{FF2B5EF4-FFF2-40B4-BE49-F238E27FC236}">
                <a16:creationId xmlns:a16="http://schemas.microsoft.com/office/drawing/2014/main" id="{D0758D0B-250A-1705-FED1-92E0F0924DDE}"/>
              </a:ext>
            </a:extLst>
          </p:cNvPr>
          <p:cNvSpPr>
            <a:spLocks noGrp="1"/>
          </p:cNvSpPr>
          <p:nvPr>
            <p:ph type="body" sz="quarter" idx="17"/>
          </p:nvPr>
        </p:nvSpPr>
        <p:spPr/>
        <p:txBody>
          <a:bodyPr/>
          <a:lstStyle/>
          <a:p>
            <a:pPr marL="457200" indent="-457200">
              <a:buFont typeface="Arial" panose="020B0604020202020204" pitchFamily="34" charset="0"/>
              <a:buChar char="•"/>
            </a:pPr>
            <a:r>
              <a:rPr lang="en-GB" b="0" dirty="0"/>
              <a:t>Bus mileage has reduced by 25% in CCN areas since 2010</a:t>
            </a:r>
          </a:p>
          <a:p>
            <a:pPr marL="457200" indent="-457200">
              <a:buFont typeface="Arial" panose="020B0604020202020204" pitchFamily="34" charset="0"/>
              <a:buChar char="•"/>
            </a:pPr>
            <a:r>
              <a:rPr lang="en-GB" b="0" dirty="0"/>
              <a:t>This decline was accelerated by COVID-19</a:t>
            </a:r>
          </a:p>
          <a:p>
            <a:pPr marL="457200" indent="-457200">
              <a:buFont typeface="Arial" panose="020B0604020202020204" pitchFamily="34" charset="0"/>
              <a:buChar char="•"/>
            </a:pPr>
            <a:r>
              <a:rPr lang="en-GB" b="0" dirty="0"/>
              <a:t>CCN areas experienced the largest overall fall in passenger trips as a percentage (44%) since 2010</a:t>
            </a:r>
          </a:p>
          <a:p>
            <a:pPr marL="457200" indent="-457200">
              <a:buFont typeface="Arial" panose="020B0604020202020204" pitchFamily="34" charset="0"/>
              <a:buChar char="•"/>
            </a:pPr>
            <a:r>
              <a:rPr lang="en-GB" b="0" dirty="0"/>
              <a:t>Commercial bus routes in fact had a small rise in trips from 2010 to COVID-19 onset, but their trip levels fell by 15% between 2019/20 and 2021/22</a:t>
            </a:r>
          </a:p>
          <a:p>
            <a:pPr marL="457200" indent="-457200">
              <a:buFont typeface="Arial" panose="020B0604020202020204" pitchFamily="34" charset="0"/>
              <a:buChar char="•"/>
            </a:pPr>
            <a:r>
              <a:rPr lang="en-GB" b="0" dirty="0"/>
              <a:t>Elderly and concessionary pass trips have fallen faster in CCN areas since 2019 and have not recovered</a:t>
            </a:r>
          </a:p>
          <a:p>
            <a:pPr marL="457200" indent="-457200">
              <a:buFont typeface="Arial" panose="020B0604020202020204" pitchFamily="34" charset="0"/>
              <a:buChar char="•"/>
            </a:pPr>
            <a:r>
              <a:rPr lang="en-GB" b="0" dirty="0"/>
              <a:t>A County Bus Strategy or Action Plan to recognise different needs of rural bus services is needed</a:t>
            </a:r>
          </a:p>
        </p:txBody>
      </p:sp>
      <p:sp>
        <p:nvSpPr>
          <p:cNvPr id="5" name="Footer Placeholder 4">
            <a:extLst>
              <a:ext uri="{FF2B5EF4-FFF2-40B4-BE49-F238E27FC236}">
                <a16:creationId xmlns:a16="http://schemas.microsoft.com/office/drawing/2014/main" id="{368E371A-396E-B28E-B45D-A03D87D51B5F}"/>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Calibri Light"/>
              <a:ea typeface="+mn-ea"/>
              <a:cs typeface="+mn-cs"/>
            </a:endParaRPr>
          </a:p>
        </p:txBody>
      </p:sp>
    </p:spTree>
    <p:extLst>
      <p:ext uri="{BB962C8B-B14F-4D97-AF65-F5344CB8AC3E}">
        <p14:creationId xmlns:p14="http://schemas.microsoft.com/office/powerpoint/2010/main" val="1353900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77DB3-0119-C5BC-78CB-793143DA3372}"/>
              </a:ext>
            </a:extLst>
          </p:cNvPr>
          <p:cNvSpPr>
            <a:spLocks noGrp="1"/>
          </p:cNvSpPr>
          <p:nvPr>
            <p:ph type="title"/>
          </p:nvPr>
        </p:nvSpPr>
        <p:spPr>
          <a:xfrm>
            <a:off x="431476" y="380591"/>
            <a:ext cx="11328400" cy="538481"/>
          </a:xfrm>
        </p:spPr>
        <p:txBody>
          <a:bodyPr/>
          <a:lstStyle/>
          <a:p>
            <a:r>
              <a:rPr lang="en-GB" dirty="0"/>
              <a:t>Steps within current funding</a:t>
            </a:r>
          </a:p>
        </p:txBody>
      </p:sp>
      <p:sp>
        <p:nvSpPr>
          <p:cNvPr id="3" name="Slide Number Placeholder 2">
            <a:extLst>
              <a:ext uri="{FF2B5EF4-FFF2-40B4-BE49-F238E27FC236}">
                <a16:creationId xmlns:a16="http://schemas.microsoft.com/office/drawing/2014/main" id="{EC5A6651-7012-4C14-593F-D2373B2CBADF}"/>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5" name="Footer Placeholder 4">
            <a:extLst>
              <a:ext uri="{FF2B5EF4-FFF2-40B4-BE49-F238E27FC236}">
                <a16:creationId xmlns:a16="http://schemas.microsoft.com/office/drawing/2014/main" id="{0F014241-F96F-0E0C-0987-26B025FFE872}"/>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10" name="Text Placeholder 9">
            <a:extLst>
              <a:ext uri="{FF2B5EF4-FFF2-40B4-BE49-F238E27FC236}">
                <a16:creationId xmlns:a16="http://schemas.microsoft.com/office/drawing/2014/main" id="{4CDACBCA-E889-C5B8-DACE-BC7725880F13}"/>
              </a:ext>
            </a:extLst>
          </p:cNvPr>
          <p:cNvSpPr>
            <a:spLocks noGrp="1"/>
          </p:cNvSpPr>
          <p:nvPr>
            <p:ph type="body" sz="quarter" idx="17"/>
          </p:nvPr>
        </p:nvSpPr>
        <p:spPr>
          <a:xfrm>
            <a:off x="435600" y="1232097"/>
            <a:ext cx="7311115" cy="4741333"/>
          </a:xfrm>
        </p:spPr>
        <p:txBody>
          <a:bodyPr/>
          <a:lstStyle/>
          <a:p>
            <a:pPr marL="457200" indent="-457200">
              <a:buFont typeface="+mj-lt"/>
              <a:buAutoNum type="arabicPeriod"/>
            </a:pPr>
            <a:r>
              <a:rPr lang="en-GB" sz="2800" b="1" dirty="0">
                <a:latin typeface="+mn-lt"/>
              </a:rPr>
              <a:t>Short-term: a behavioural science approach</a:t>
            </a:r>
          </a:p>
          <a:p>
            <a:pPr marL="457200" indent="-457200">
              <a:buFont typeface="+mj-lt"/>
              <a:buAutoNum type="arabicPeriod"/>
            </a:pPr>
            <a:r>
              <a:rPr lang="en-GB" sz="2800" b="1" dirty="0">
                <a:latin typeface="+mn-lt"/>
              </a:rPr>
              <a:t>Target timely moments and grab attention</a:t>
            </a:r>
          </a:p>
          <a:p>
            <a:pPr marL="457200" indent="-457200">
              <a:buFont typeface="+mj-lt"/>
              <a:buAutoNum type="arabicPeriod"/>
            </a:pPr>
            <a:r>
              <a:rPr lang="en-GB" sz="2800" b="1" dirty="0">
                <a:latin typeface="+mn-lt"/>
              </a:rPr>
              <a:t>Real-time passenger information for reassurance</a:t>
            </a:r>
          </a:p>
          <a:p>
            <a:pPr marL="457200" indent="-457200">
              <a:buFont typeface="+mj-lt"/>
              <a:buAutoNum type="arabicPeriod"/>
            </a:pPr>
            <a:r>
              <a:rPr lang="en-GB" dirty="0">
                <a:latin typeface="+mn-lt"/>
              </a:rPr>
              <a:t>Sharing LTA resources to reduce operational cost</a:t>
            </a:r>
            <a:endParaRPr lang="en-GB" dirty="0"/>
          </a:p>
        </p:txBody>
      </p:sp>
    </p:spTree>
    <p:extLst>
      <p:ext uri="{BB962C8B-B14F-4D97-AF65-F5344CB8AC3E}">
        <p14:creationId xmlns:p14="http://schemas.microsoft.com/office/powerpoint/2010/main" val="425593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623774-6ABB-B94E-AA5C-ABE2DD090358}"/>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21" name="Title 1">
            <a:extLst>
              <a:ext uri="{FF2B5EF4-FFF2-40B4-BE49-F238E27FC236}">
                <a16:creationId xmlns:a16="http://schemas.microsoft.com/office/drawing/2014/main" id="{10990498-C06A-1155-6D18-3C9438241410}"/>
              </a:ext>
            </a:extLst>
          </p:cNvPr>
          <p:cNvSpPr>
            <a:spLocks noGrp="1"/>
          </p:cNvSpPr>
          <p:nvPr>
            <p:ph type="title"/>
          </p:nvPr>
        </p:nvSpPr>
        <p:spPr>
          <a:xfrm>
            <a:off x="431800" y="321028"/>
            <a:ext cx="11328400" cy="590996"/>
          </a:xfrm>
        </p:spPr>
        <p:txBody>
          <a:bodyPr/>
          <a:lstStyle/>
          <a:p>
            <a:br>
              <a:rPr lang="en-GB" dirty="0"/>
            </a:br>
            <a:br>
              <a:rPr lang="en-GB" dirty="0"/>
            </a:br>
            <a:endParaRPr lang="en-GB" dirty="0"/>
          </a:p>
        </p:txBody>
      </p:sp>
      <p:sp>
        <p:nvSpPr>
          <p:cNvPr id="3" name="Thought Bubble: Cloud 2">
            <a:extLst>
              <a:ext uri="{FF2B5EF4-FFF2-40B4-BE49-F238E27FC236}">
                <a16:creationId xmlns:a16="http://schemas.microsoft.com/office/drawing/2014/main" id="{DA9724CD-F262-BFEB-90F6-B63AE8A9632E}"/>
              </a:ext>
            </a:extLst>
          </p:cNvPr>
          <p:cNvSpPr/>
          <p:nvPr/>
        </p:nvSpPr>
        <p:spPr>
          <a:xfrm>
            <a:off x="105711" y="1965521"/>
            <a:ext cx="4291628" cy="251401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Light"/>
                <a:ea typeface="+mn-ea"/>
                <a:cs typeface="+mn-cs"/>
              </a:rPr>
              <a:t>School holidays - incentives?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Light"/>
                <a:ea typeface="+mn-ea"/>
                <a:cs typeface="+mn-cs"/>
              </a:rPr>
              <a:t>High fuel prices – bus travel becomes cheaper than driving?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Light"/>
                <a:ea typeface="+mn-ea"/>
                <a:cs typeface="+mn-cs"/>
              </a:rPr>
              <a:t>£2.00 single fare scheme?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Light"/>
                <a:ea typeface="+mn-ea"/>
                <a:cs typeface="+mn-cs"/>
              </a:rPr>
              <a:t>Moving house?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libri Light"/>
              <a:ea typeface="+mn-ea"/>
              <a:cs typeface="+mn-cs"/>
            </a:endParaRPr>
          </a:p>
        </p:txBody>
      </p:sp>
      <p:sp>
        <p:nvSpPr>
          <p:cNvPr id="5" name="Title 1">
            <a:extLst>
              <a:ext uri="{FF2B5EF4-FFF2-40B4-BE49-F238E27FC236}">
                <a16:creationId xmlns:a16="http://schemas.microsoft.com/office/drawing/2014/main" id="{399AF79A-83F8-6D4B-1323-9C48B2C57DE3}"/>
              </a:ext>
            </a:extLst>
          </p:cNvPr>
          <p:cNvSpPr txBox="1">
            <a:spLocks/>
          </p:cNvSpPr>
          <p:nvPr/>
        </p:nvSpPr>
        <p:spPr>
          <a:xfrm>
            <a:off x="431800" y="347855"/>
            <a:ext cx="11328400" cy="747897"/>
          </a:xfrm>
          <a:prstGeom prst="rect">
            <a:avLst/>
          </a:prstGeom>
        </p:spPr>
        <p:txBody>
          <a:bodyPr/>
          <a:lstStyle>
            <a:lvl1pPr marL="0" indent="0" algn="l" defTabSz="914377" rtl="0" eaLnBrk="1" latinLnBrk="0" hangingPunct="1">
              <a:lnSpc>
                <a:spcPct val="90000"/>
              </a:lnSpc>
              <a:spcBef>
                <a:spcPts val="1000"/>
              </a:spcBef>
              <a:buFontTx/>
              <a:buNone/>
              <a:tabLst>
                <a:tab pos="3964418" algn="l"/>
              </a:tabLst>
              <a:defRPr lang="fr-FR" sz="4267" b="1" kern="1200" smtClean="0">
                <a:solidFill>
                  <a:srgbClr val="D22328"/>
                </a:solidFill>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377" rtl="0" eaLnBrk="1" fontAlgn="auto" latinLnBrk="0" hangingPunct="1">
              <a:lnSpc>
                <a:spcPct val="90000"/>
              </a:lnSpc>
              <a:spcBef>
                <a:spcPts val="1000"/>
              </a:spcBef>
              <a:spcAft>
                <a:spcPts val="0"/>
              </a:spcAft>
              <a:buClrTx/>
              <a:buSzTx/>
              <a:buFontTx/>
              <a:buNone/>
              <a:tabLst>
                <a:tab pos="3964418" algn="l"/>
              </a:tabLst>
              <a:defRPr/>
            </a:pPr>
            <a:r>
              <a:rPr kumimoji="0" lang="en-GB" sz="4267" b="1" i="0" u="none" strike="noStrike" kern="1200" cap="none" spc="0" normalizeH="0" baseline="0" noProof="0" dirty="0">
                <a:ln>
                  <a:noFill/>
                </a:ln>
                <a:solidFill>
                  <a:srgbClr val="D22328"/>
                </a:solidFill>
                <a:effectLst/>
                <a:uLnTx/>
                <a:uFillTx/>
                <a:latin typeface="Calibri" panose="020F0502020204030204" pitchFamily="34" charset="0"/>
                <a:cs typeface="Calibri" panose="020F0502020204030204" pitchFamily="34" charset="0"/>
              </a:rPr>
              <a:t>Short-term: a behavioural science approach</a:t>
            </a:r>
          </a:p>
        </p:txBody>
      </p:sp>
      <p:graphicFrame>
        <p:nvGraphicFramePr>
          <p:cNvPr id="7" name="Diagram 6">
            <a:extLst>
              <a:ext uri="{FF2B5EF4-FFF2-40B4-BE49-F238E27FC236}">
                <a16:creationId xmlns:a16="http://schemas.microsoft.com/office/drawing/2014/main" id="{47328155-1788-751C-4AC8-FDF609432701}"/>
              </a:ext>
            </a:extLst>
          </p:cNvPr>
          <p:cNvGraphicFramePr/>
          <p:nvPr/>
        </p:nvGraphicFramePr>
        <p:xfrm>
          <a:off x="2032000" y="90844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allout: Line 1">
            <a:extLst>
              <a:ext uri="{FF2B5EF4-FFF2-40B4-BE49-F238E27FC236}">
                <a16:creationId xmlns:a16="http://schemas.microsoft.com/office/drawing/2014/main" id="{E5E17E6D-502E-043C-9635-3077D8AB75AD}"/>
              </a:ext>
            </a:extLst>
          </p:cNvPr>
          <p:cNvSpPr/>
          <p:nvPr/>
        </p:nvSpPr>
        <p:spPr>
          <a:xfrm>
            <a:off x="10342652" y="2897314"/>
            <a:ext cx="1585645" cy="1582219"/>
          </a:xfrm>
          <a:prstGeom prst="borderCallout1">
            <a:avLst>
              <a:gd name="adj1" fmla="val 51218"/>
              <a:gd name="adj2" fmla="val 91"/>
              <a:gd name="adj3" fmla="val 59903"/>
              <a:gd name="adj4" fmla="val -53883"/>
            </a:avLst>
          </a:prstGeom>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alibri Light"/>
                <a:ea typeface="+mn-ea"/>
                <a:cs typeface="+mn-cs"/>
              </a:rPr>
              <a:t>Reasonable expectation early in an Enhanced Partnership</a:t>
            </a:r>
          </a:p>
        </p:txBody>
      </p:sp>
    </p:spTree>
    <p:extLst>
      <p:ext uri="{BB962C8B-B14F-4D97-AF65-F5344CB8AC3E}">
        <p14:creationId xmlns:p14="http://schemas.microsoft.com/office/powerpoint/2010/main" val="3756060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C519BD-3449-43AF-9715-F0ECD17F8B02}"/>
              </a:ext>
            </a:extLst>
          </p:cNvPr>
          <p:cNvPicPr>
            <a:picLocks noChangeAspect="1"/>
          </p:cNvPicPr>
          <p:nvPr/>
        </p:nvPicPr>
        <p:blipFill rotWithShape="1">
          <a:blip r:embed="rId2"/>
          <a:srcRect l="91719" t="40972" b="16528"/>
          <a:stretch/>
        </p:blipFill>
        <p:spPr>
          <a:xfrm>
            <a:off x="11182350" y="2809874"/>
            <a:ext cx="1009650" cy="2914651"/>
          </a:xfrm>
          <a:prstGeom prst="rect">
            <a:avLst/>
          </a:prstGeom>
        </p:spPr>
      </p:pic>
      <p:pic>
        <p:nvPicPr>
          <p:cNvPr id="3" name="Picture 2">
            <a:extLst>
              <a:ext uri="{FF2B5EF4-FFF2-40B4-BE49-F238E27FC236}">
                <a16:creationId xmlns:a16="http://schemas.microsoft.com/office/drawing/2014/main" id="{24C1AF7E-C579-4970-A990-C4527A4E98A2}"/>
              </a:ext>
            </a:extLst>
          </p:cNvPr>
          <p:cNvPicPr>
            <a:picLocks noChangeAspect="1"/>
          </p:cNvPicPr>
          <p:nvPr/>
        </p:nvPicPr>
        <p:blipFill rotWithShape="1">
          <a:blip r:embed="rId2"/>
          <a:srcRect r="92422"/>
          <a:stretch/>
        </p:blipFill>
        <p:spPr>
          <a:xfrm>
            <a:off x="0" y="0"/>
            <a:ext cx="923925"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97BCDA32-8A25-4CCC-B61D-B02EF8F8C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800" y="143789"/>
            <a:ext cx="1524692" cy="565592"/>
          </a:xfrm>
          <a:prstGeom prst="rect">
            <a:avLst/>
          </a:prstGeom>
        </p:spPr>
      </p:pic>
      <p:sp>
        <p:nvSpPr>
          <p:cNvPr id="2" name="Subtitle 2">
            <a:extLst>
              <a:ext uri="{FF2B5EF4-FFF2-40B4-BE49-F238E27FC236}">
                <a16:creationId xmlns:a16="http://schemas.microsoft.com/office/drawing/2014/main" id="{5321D1C4-A1F8-1B64-4598-DC0FA21CABE2}"/>
              </a:ext>
            </a:extLst>
          </p:cNvPr>
          <p:cNvSpPr txBox="1">
            <a:spLocks/>
          </p:cNvSpPr>
          <p:nvPr/>
        </p:nvSpPr>
        <p:spPr>
          <a:xfrm>
            <a:off x="2513458" y="736279"/>
            <a:ext cx="6701350" cy="1008112"/>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pPr>
            <a:endParaRPr lang="en-GB" sz="3600" b="1" dirty="0">
              <a:solidFill>
                <a:schemeClr val="bg1"/>
              </a:solidFill>
              <a:latin typeface="Arial"/>
              <a:cs typeface="Arial"/>
            </a:endParaRPr>
          </a:p>
          <a:p>
            <a:pPr marL="0" indent="0" algn="ctr">
              <a:buNone/>
            </a:pPr>
            <a:r>
              <a:rPr lang="en-GB" sz="5000" b="1" dirty="0">
                <a:latin typeface="Arial"/>
                <a:cs typeface="Arial"/>
              </a:rPr>
              <a:t>Welcome</a:t>
            </a:r>
          </a:p>
          <a:p>
            <a:pPr marL="0" indent="0" algn="ctr">
              <a:buNone/>
            </a:pPr>
            <a:r>
              <a:rPr lang="en-GB" sz="4000" b="1" dirty="0">
                <a:latin typeface="Arial"/>
                <a:cs typeface="Arial"/>
              </a:rPr>
              <a:t> </a:t>
            </a:r>
          </a:p>
          <a:p>
            <a:pPr marL="0" indent="0" algn="ctr">
              <a:buNone/>
            </a:pPr>
            <a:r>
              <a:rPr lang="en-GB" sz="3500" b="1" dirty="0">
                <a:latin typeface="Arial"/>
                <a:cs typeface="Arial"/>
              </a:rPr>
              <a:t>Cllr Liz Leffman, </a:t>
            </a:r>
          </a:p>
          <a:p>
            <a:pPr marL="0" indent="0" algn="ctr">
              <a:buNone/>
            </a:pPr>
            <a:r>
              <a:rPr lang="en-GB" sz="3500" b="1" dirty="0">
                <a:latin typeface="Arial"/>
                <a:cs typeface="Arial"/>
              </a:rPr>
              <a:t>Interim Chair of England’s Economic Heartland</a:t>
            </a:r>
            <a:endParaRPr lang="en-GB" sz="3500" b="1" dirty="0">
              <a:latin typeface="Arial" panose="020B0604020202020204" pitchFamily="34" charset="0"/>
              <a:cs typeface="Arial" panose="020B0604020202020204" pitchFamily="34" charset="0"/>
            </a:endParaRPr>
          </a:p>
          <a:p>
            <a:pPr algn="ctr"/>
            <a:endParaRPr lang="en-GB" sz="1800" dirty="0">
              <a:latin typeface="Corbel" panose="020B0503020204020204" pitchFamily="34" charset="0"/>
            </a:endParaRPr>
          </a:p>
        </p:txBody>
      </p:sp>
    </p:spTree>
    <p:extLst>
      <p:ext uri="{BB962C8B-B14F-4D97-AF65-F5344CB8AC3E}">
        <p14:creationId xmlns:p14="http://schemas.microsoft.com/office/powerpoint/2010/main" val="188786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623774-6ABB-B94E-AA5C-ABE2DD090358}"/>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5" name="Footer Placeholder 4">
            <a:extLst>
              <a:ext uri="{FF2B5EF4-FFF2-40B4-BE49-F238E27FC236}">
                <a16:creationId xmlns:a16="http://schemas.microsoft.com/office/drawing/2014/main" id="{D2470AFA-0B6A-D0C9-CC6A-37CD790ABF79}"/>
              </a:ext>
            </a:extLst>
          </p:cNvPr>
          <p:cNvSpPr>
            <a:spLocks noGrp="1"/>
          </p:cNvSpPr>
          <p:nvPr>
            <p:ph type="ftr" sz="quarter" idx="3"/>
          </p:nvPr>
        </p:nvSpPr>
        <p:spPr>
          <a:xfrm>
            <a:off x="3219203" y="6599479"/>
            <a:ext cx="5753593" cy="2794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21" name="Title 1">
            <a:extLst>
              <a:ext uri="{FF2B5EF4-FFF2-40B4-BE49-F238E27FC236}">
                <a16:creationId xmlns:a16="http://schemas.microsoft.com/office/drawing/2014/main" id="{10990498-C06A-1155-6D18-3C9438241410}"/>
              </a:ext>
            </a:extLst>
          </p:cNvPr>
          <p:cNvSpPr>
            <a:spLocks noGrp="1"/>
          </p:cNvSpPr>
          <p:nvPr>
            <p:ph type="title"/>
          </p:nvPr>
        </p:nvSpPr>
        <p:spPr>
          <a:xfrm>
            <a:off x="431800" y="321028"/>
            <a:ext cx="11328400" cy="590996"/>
          </a:xfrm>
        </p:spPr>
        <p:txBody>
          <a:bodyPr/>
          <a:lstStyle/>
          <a:p>
            <a:r>
              <a:rPr lang="en-GB" dirty="0"/>
              <a:t>Target timely moments and grab attention</a:t>
            </a:r>
          </a:p>
        </p:txBody>
      </p:sp>
      <p:sp>
        <p:nvSpPr>
          <p:cNvPr id="7" name="TextBox 6">
            <a:extLst>
              <a:ext uri="{FF2B5EF4-FFF2-40B4-BE49-F238E27FC236}">
                <a16:creationId xmlns:a16="http://schemas.microsoft.com/office/drawing/2014/main" id="{FE695921-89DF-B286-AD94-0713A4AF74CB}"/>
              </a:ext>
            </a:extLst>
          </p:cNvPr>
          <p:cNvSpPr txBox="1"/>
          <p:nvPr/>
        </p:nvSpPr>
        <p:spPr>
          <a:xfrm>
            <a:off x="533400" y="1273993"/>
            <a:ext cx="881608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Launch a bus ticket discount scheme for the school holidays and weekends this autumn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Enhanced Partnerships, businesses and attractions collaborate         on a regional bus user discount scheme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Publicise widely, e.g. </a:t>
            </a:r>
            <a:r>
              <a:rPr kumimoji="0" lang="en-GB" sz="2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MoneySavingExpert</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media channels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Make sure people are </a:t>
            </a: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aware of how to access journey planning </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information (council sites, </a:t>
            </a:r>
            <a:r>
              <a:rPr kumimoji="0" lang="en-GB" sz="2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GoogleMaps</a:t>
            </a: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bus stations) or who to ask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People experience bus travel for the first time and challenge their preconceptions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May consider change to using buses for work or school/college travel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Ensure that ideas are there for people with no spare budget!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Speech Bubble: Oval 1">
            <a:extLst>
              <a:ext uri="{FF2B5EF4-FFF2-40B4-BE49-F238E27FC236}">
                <a16:creationId xmlns:a16="http://schemas.microsoft.com/office/drawing/2014/main" id="{FBF890A9-850E-198E-E4A7-D363BEBD1761}"/>
              </a:ext>
            </a:extLst>
          </p:cNvPr>
          <p:cNvSpPr/>
          <p:nvPr/>
        </p:nvSpPr>
        <p:spPr>
          <a:xfrm>
            <a:off x="8893743" y="1310118"/>
            <a:ext cx="3211361" cy="1962471"/>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Light"/>
                <a:ea typeface="+mn-ea"/>
                <a:cs typeface="+mn-cs"/>
              </a:rPr>
              <a:t>Daddy, I’m bored! </a:t>
            </a:r>
          </a:p>
        </p:txBody>
      </p:sp>
      <p:sp>
        <p:nvSpPr>
          <p:cNvPr id="3" name="Thought Bubble: Cloud 2">
            <a:extLst>
              <a:ext uri="{FF2B5EF4-FFF2-40B4-BE49-F238E27FC236}">
                <a16:creationId xmlns:a16="http://schemas.microsoft.com/office/drawing/2014/main" id="{2E68785F-3059-B0C8-11FD-C8FC34D29F0D}"/>
              </a:ext>
            </a:extLst>
          </p:cNvPr>
          <p:cNvSpPr/>
          <p:nvPr/>
        </p:nvSpPr>
        <p:spPr>
          <a:xfrm>
            <a:off x="9027364" y="3905482"/>
            <a:ext cx="2944117" cy="2104900"/>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Light"/>
                <a:ea typeface="+mn-ea"/>
                <a:cs typeface="+mn-cs"/>
              </a:rPr>
              <a:t>Hmm…    maybe I could take this bus to work?</a:t>
            </a:r>
          </a:p>
        </p:txBody>
      </p:sp>
    </p:spTree>
    <p:extLst>
      <p:ext uri="{BB962C8B-B14F-4D97-AF65-F5344CB8AC3E}">
        <p14:creationId xmlns:p14="http://schemas.microsoft.com/office/powerpoint/2010/main" val="340299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BB4C1D5-3126-19BF-3713-63FCF962FF98}"/>
              </a:ext>
            </a:extLst>
          </p:cNvPr>
          <p:cNvSpPr>
            <a:spLocks noGrp="1"/>
          </p:cNvSpPr>
          <p:nvPr>
            <p:ph type="pic" sz="quarter" idx="11"/>
          </p:nvPr>
        </p:nvSpPr>
        <p:spPr>
          <a:xfrm>
            <a:off x="587218" y="1313418"/>
            <a:ext cx="11328399" cy="5020733"/>
          </a:xfrm>
        </p:spPr>
      </p:sp>
      <p:sp>
        <p:nvSpPr>
          <p:cNvPr id="4" name="Slide Number Placeholder 3">
            <a:extLst>
              <a:ext uri="{FF2B5EF4-FFF2-40B4-BE49-F238E27FC236}">
                <a16:creationId xmlns:a16="http://schemas.microsoft.com/office/drawing/2014/main" id="{CF3CF7D5-A79B-0C64-522E-90D39ED4842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5" name="Footer Placeholder 4">
            <a:extLst>
              <a:ext uri="{FF2B5EF4-FFF2-40B4-BE49-F238E27FC236}">
                <a16:creationId xmlns:a16="http://schemas.microsoft.com/office/drawing/2014/main" id="{471281B8-0542-3169-C6E5-E2A9FDEBF298}"/>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Calibri Light"/>
              <a:ea typeface="+mn-ea"/>
              <a:cs typeface="+mn-cs"/>
            </a:endParaRPr>
          </a:p>
        </p:txBody>
      </p:sp>
      <p:pic>
        <p:nvPicPr>
          <p:cNvPr id="9" name="Picture 8">
            <a:extLst>
              <a:ext uri="{FF2B5EF4-FFF2-40B4-BE49-F238E27FC236}">
                <a16:creationId xmlns:a16="http://schemas.microsoft.com/office/drawing/2014/main" id="{4F1946A6-7BEC-E8EC-7BBF-DD1244C8F1D8}"/>
              </a:ext>
            </a:extLst>
          </p:cNvPr>
          <p:cNvPicPr>
            <a:picLocks noChangeAspect="1"/>
          </p:cNvPicPr>
          <p:nvPr/>
        </p:nvPicPr>
        <p:blipFill rotWithShape="1">
          <a:blip r:embed="rId2"/>
          <a:srcRect l="50000" t="35056" r="21966" b="13558"/>
          <a:stretch/>
        </p:blipFill>
        <p:spPr>
          <a:xfrm>
            <a:off x="3367511" y="889625"/>
            <a:ext cx="5456329" cy="5625815"/>
          </a:xfrm>
          <a:prstGeom prst="rect">
            <a:avLst/>
          </a:prstGeom>
        </p:spPr>
      </p:pic>
      <p:sp>
        <p:nvSpPr>
          <p:cNvPr id="10" name="TextBox 9">
            <a:extLst>
              <a:ext uri="{FF2B5EF4-FFF2-40B4-BE49-F238E27FC236}">
                <a16:creationId xmlns:a16="http://schemas.microsoft.com/office/drawing/2014/main" id="{B6A0770B-E74E-02F7-9EE0-64E09A9C35ED}"/>
              </a:ext>
            </a:extLst>
          </p:cNvPr>
          <p:cNvSpPr txBox="1"/>
          <p:nvPr/>
        </p:nvSpPr>
        <p:spPr>
          <a:xfrm>
            <a:off x="9099308" y="3023357"/>
            <a:ext cx="2505474"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alibri Light"/>
                <a:ea typeface="+mn-ea"/>
                <a:cs typeface="+mn-cs"/>
              </a:rPr>
              <a:t>Bekonscot</a:t>
            </a:r>
            <a:r>
              <a:rPr kumimoji="0" lang="en-GB" sz="1800" b="0" i="0" u="none" strike="noStrike" kern="1200" cap="none" spc="0" normalizeH="0" baseline="0" noProof="0" dirty="0">
                <a:ln>
                  <a:noFill/>
                </a:ln>
                <a:solidFill>
                  <a:prstClr val="white"/>
                </a:solidFill>
                <a:effectLst/>
                <a:uLnTx/>
                <a:uFillTx/>
                <a:latin typeface="Calibri Light"/>
                <a:ea typeface="+mn-ea"/>
                <a:cs typeface="+mn-cs"/>
              </a:rPr>
              <a:t> Model Village</a:t>
            </a:r>
          </a:p>
        </p:txBody>
      </p:sp>
      <p:sp>
        <p:nvSpPr>
          <p:cNvPr id="11" name="TextBox 10">
            <a:extLst>
              <a:ext uri="{FF2B5EF4-FFF2-40B4-BE49-F238E27FC236}">
                <a16:creationId xmlns:a16="http://schemas.microsoft.com/office/drawing/2014/main" id="{6931B756-7688-2968-4DAA-665E21A01A8C}"/>
              </a:ext>
            </a:extLst>
          </p:cNvPr>
          <p:cNvSpPr txBox="1"/>
          <p:nvPr/>
        </p:nvSpPr>
        <p:spPr>
          <a:xfrm>
            <a:off x="9124873" y="1138719"/>
            <a:ext cx="2103069"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a:ea typeface="+mn-ea"/>
                <a:cs typeface="+mn-cs"/>
              </a:rPr>
              <a:t>Roald Dahl Museum</a:t>
            </a:r>
          </a:p>
        </p:txBody>
      </p:sp>
      <p:sp>
        <p:nvSpPr>
          <p:cNvPr id="12" name="TextBox 11">
            <a:extLst>
              <a:ext uri="{FF2B5EF4-FFF2-40B4-BE49-F238E27FC236}">
                <a16:creationId xmlns:a16="http://schemas.microsoft.com/office/drawing/2014/main" id="{191E759E-B017-7DB0-B572-C1F00F1EFFB2}"/>
              </a:ext>
            </a:extLst>
          </p:cNvPr>
          <p:cNvSpPr txBox="1"/>
          <p:nvPr/>
        </p:nvSpPr>
        <p:spPr>
          <a:xfrm>
            <a:off x="9124873" y="1533766"/>
            <a:ext cx="2505474" cy="36933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a:ea typeface="+mn-ea"/>
                <a:cs typeface="+mn-cs"/>
              </a:rPr>
              <a:t>Kew Little Pigs</a:t>
            </a:r>
          </a:p>
        </p:txBody>
      </p:sp>
      <p:sp>
        <p:nvSpPr>
          <p:cNvPr id="13" name="TextBox 12">
            <a:extLst>
              <a:ext uri="{FF2B5EF4-FFF2-40B4-BE49-F238E27FC236}">
                <a16:creationId xmlns:a16="http://schemas.microsoft.com/office/drawing/2014/main" id="{E84F1CF9-5BB1-446D-E078-B855131B58D3}"/>
              </a:ext>
            </a:extLst>
          </p:cNvPr>
          <p:cNvSpPr txBox="1"/>
          <p:nvPr/>
        </p:nvSpPr>
        <p:spPr>
          <a:xfrm>
            <a:off x="9124873" y="1869377"/>
            <a:ext cx="2505474" cy="369332"/>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a:ea typeface="+mn-ea"/>
                <a:cs typeface="+mn-cs"/>
              </a:rPr>
              <a:t>Amersham Museum</a:t>
            </a:r>
          </a:p>
        </p:txBody>
      </p:sp>
      <p:sp>
        <p:nvSpPr>
          <p:cNvPr id="14" name="TextBox 13">
            <a:extLst>
              <a:ext uri="{FF2B5EF4-FFF2-40B4-BE49-F238E27FC236}">
                <a16:creationId xmlns:a16="http://schemas.microsoft.com/office/drawing/2014/main" id="{EB777FFF-CB16-0C55-1985-543CABC5DF58}"/>
              </a:ext>
            </a:extLst>
          </p:cNvPr>
          <p:cNvSpPr txBox="1"/>
          <p:nvPr/>
        </p:nvSpPr>
        <p:spPr>
          <a:xfrm>
            <a:off x="9111602" y="2530895"/>
            <a:ext cx="250547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Light"/>
                <a:ea typeface="+mn-ea"/>
                <a:cs typeface="+mn-cs"/>
              </a:rPr>
              <a:t>Hughenden Manor</a:t>
            </a:r>
          </a:p>
        </p:txBody>
      </p:sp>
      <p:sp>
        <p:nvSpPr>
          <p:cNvPr id="15" name="TextBox 14">
            <a:extLst>
              <a:ext uri="{FF2B5EF4-FFF2-40B4-BE49-F238E27FC236}">
                <a16:creationId xmlns:a16="http://schemas.microsoft.com/office/drawing/2014/main" id="{B07766E2-599E-256E-F4B1-287AF7802144}"/>
              </a:ext>
            </a:extLst>
          </p:cNvPr>
          <p:cNvSpPr txBox="1"/>
          <p:nvPr/>
        </p:nvSpPr>
        <p:spPr>
          <a:xfrm>
            <a:off x="9138119" y="3562815"/>
            <a:ext cx="2505474"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a:ea typeface="+mn-ea"/>
                <a:cs typeface="+mn-cs"/>
              </a:rPr>
              <a:t>High Wycombe shops, restaurants, cinemas, Lido and Chair Museum</a:t>
            </a:r>
          </a:p>
        </p:txBody>
      </p:sp>
      <p:sp>
        <p:nvSpPr>
          <p:cNvPr id="16" name="TextBox 15">
            <a:extLst>
              <a:ext uri="{FF2B5EF4-FFF2-40B4-BE49-F238E27FC236}">
                <a16:creationId xmlns:a16="http://schemas.microsoft.com/office/drawing/2014/main" id="{7DBAAF87-A18F-0A73-2C62-4D03FAED0842}"/>
              </a:ext>
            </a:extLst>
          </p:cNvPr>
          <p:cNvSpPr txBox="1"/>
          <p:nvPr/>
        </p:nvSpPr>
        <p:spPr>
          <a:xfrm>
            <a:off x="503037" y="2664884"/>
            <a:ext cx="250547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Light"/>
                <a:ea typeface="+mn-ea"/>
                <a:cs typeface="+mn-cs"/>
              </a:rPr>
              <a:t>The Hellfire Caves</a:t>
            </a:r>
          </a:p>
        </p:txBody>
      </p:sp>
      <p:sp>
        <p:nvSpPr>
          <p:cNvPr id="2" name="Title 1">
            <a:extLst>
              <a:ext uri="{FF2B5EF4-FFF2-40B4-BE49-F238E27FC236}">
                <a16:creationId xmlns:a16="http://schemas.microsoft.com/office/drawing/2014/main" id="{17DAE4CF-7F88-B206-4763-4FFDF4FF91A8}"/>
              </a:ext>
            </a:extLst>
          </p:cNvPr>
          <p:cNvSpPr>
            <a:spLocks noGrp="1"/>
          </p:cNvSpPr>
          <p:nvPr>
            <p:ph type="title"/>
          </p:nvPr>
        </p:nvSpPr>
        <p:spPr>
          <a:xfrm>
            <a:off x="441098" y="98508"/>
            <a:ext cx="11281833" cy="1063817"/>
          </a:xfrm>
        </p:spPr>
        <p:style>
          <a:lnRef idx="2">
            <a:schemeClr val="dk1"/>
          </a:lnRef>
          <a:fillRef idx="1">
            <a:schemeClr val="lt1"/>
          </a:fillRef>
          <a:effectRef idx="0">
            <a:schemeClr val="dk1"/>
          </a:effectRef>
          <a:fontRef idx="minor">
            <a:schemeClr val="dk1"/>
          </a:fontRef>
        </p:style>
        <p:txBody>
          <a:bodyPr/>
          <a:lstStyle/>
          <a:p>
            <a:r>
              <a:rPr lang="en-GB" dirty="0">
                <a:solidFill>
                  <a:schemeClr val="accent1"/>
                </a:solidFill>
                <a:latin typeface="+mj-lt"/>
              </a:rPr>
              <a:t>Some half-term bus trips from a bus stop in Marlow</a:t>
            </a:r>
          </a:p>
        </p:txBody>
      </p:sp>
      <p:sp>
        <p:nvSpPr>
          <p:cNvPr id="17" name="TextBox 16">
            <a:extLst>
              <a:ext uri="{FF2B5EF4-FFF2-40B4-BE49-F238E27FC236}">
                <a16:creationId xmlns:a16="http://schemas.microsoft.com/office/drawing/2014/main" id="{BD4DF6DD-178F-944F-18E3-2C5DE1B4DEED}"/>
              </a:ext>
            </a:extLst>
          </p:cNvPr>
          <p:cNvSpPr txBox="1"/>
          <p:nvPr/>
        </p:nvSpPr>
        <p:spPr>
          <a:xfrm>
            <a:off x="532018" y="5819565"/>
            <a:ext cx="2505474"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a:ea typeface="+mn-ea"/>
                <a:cs typeface="+mn-cs"/>
              </a:rPr>
              <a:t>Reading shops, restaurants and cinemas</a:t>
            </a:r>
          </a:p>
        </p:txBody>
      </p:sp>
      <p:sp>
        <p:nvSpPr>
          <p:cNvPr id="18" name="TextBox 17">
            <a:extLst>
              <a:ext uri="{FF2B5EF4-FFF2-40B4-BE49-F238E27FC236}">
                <a16:creationId xmlns:a16="http://schemas.microsoft.com/office/drawing/2014/main" id="{152EDDF6-D70D-3893-4C02-DBB26E7BFB09}"/>
              </a:ext>
            </a:extLst>
          </p:cNvPr>
          <p:cNvSpPr txBox="1"/>
          <p:nvPr/>
        </p:nvSpPr>
        <p:spPr>
          <a:xfrm>
            <a:off x="503035" y="2054043"/>
            <a:ext cx="2563441" cy="36933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a:ea typeface="+mn-ea"/>
                <a:cs typeface="+mn-cs"/>
              </a:rPr>
              <a:t>Walks in the Chiltern Hills</a:t>
            </a:r>
          </a:p>
        </p:txBody>
      </p:sp>
      <p:sp>
        <p:nvSpPr>
          <p:cNvPr id="19" name="TextBox 18">
            <a:extLst>
              <a:ext uri="{FF2B5EF4-FFF2-40B4-BE49-F238E27FC236}">
                <a16:creationId xmlns:a16="http://schemas.microsoft.com/office/drawing/2014/main" id="{1C3D10CD-ECAD-259E-B389-77985C7E6DC1}"/>
              </a:ext>
            </a:extLst>
          </p:cNvPr>
          <p:cNvSpPr txBox="1"/>
          <p:nvPr/>
        </p:nvSpPr>
        <p:spPr>
          <a:xfrm>
            <a:off x="516307" y="4354332"/>
            <a:ext cx="2563441" cy="923330"/>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a:ea typeface="+mn-ea"/>
                <a:cs typeface="+mn-cs"/>
              </a:rPr>
              <a:t>Kenton Theatre, River and Rowing Museum, Henley events</a:t>
            </a:r>
          </a:p>
        </p:txBody>
      </p:sp>
      <p:sp>
        <p:nvSpPr>
          <p:cNvPr id="20" name="TextBox 19">
            <a:extLst>
              <a:ext uri="{FF2B5EF4-FFF2-40B4-BE49-F238E27FC236}">
                <a16:creationId xmlns:a16="http://schemas.microsoft.com/office/drawing/2014/main" id="{DEF06F56-5767-4D3C-35B6-73710658F3AE}"/>
              </a:ext>
            </a:extLst>
          </p:cNvPr>
          <p:cNvSpPr txBox="1"/>
          <p:nvPr/>
        </p:nvSpPr>
        <p:spPr>
          <a:xfrm>
            <a:off x="516308" y="3209010"/>
            <a:ext cx="2563441" cy="36933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a:ea typeface="+mn-ea"/>
                <a:cs typeface="+mn-cs"/>
              </a:rPr>
              <a:t>Rush UK Trampoline Park</a:t>
            </a:r>
          </a:p>
        </p:txBody>
      </p:sp>
      <p:sp>
        <p:nvSpPr>
          <p:cNvPr id="21" name="TextBox 20">
            <a:extLst>
              <a:ext uri="{FF2B5EF4-FFF2-40B4-BE49-F238E27FC236}">
                <a16:creationId xmlns:a16="http://schemas.microsoft.com/office/drawing/2014/main" id="{C64D37D8-EB8E-9DDF-CC4B-4ECEFFEB8C8C}"/>
              </a:ext>
            </a:extLst>
          </p:cNvPr>
          <p:cNvSpPr txBox="1"/>
          <p:nvPr/>
        </p:nvSpPr>
        <p:spPr>
          <a:xfrm>
            <a:off x="503035" y="3711925"/>
            <a:ext cx="2563441" cy="646331"/>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a:ea typeface="+mn-ea"/>
                <a:cs typeface="+mn-cs"/>
              </a:rPr>
              <a:t>Rebellion Brewery (parents’ break time!)</a:t>
            </a:r>
          </a:p>
        </p:txBody>
      </p:sp>
      <p:sp>
        <p:nvSpPr>
          <p:cNvPr id="24" name="TextBox 23">
            <a:extLst>
              <a:ext uri="{FF2B5EF4-FFF2-40B4-BE49-F238E27FC236}">
                <a16:creationId xmlns:a16="http://schemas.microsoft.com/office/drawing/2014/main" id="{6ABCD2E5-C0B1-06E6-E993-5BFB978E538B}"/>
              </a:ext>
            </a:extLst>
          </p:cNvPr>
          <p:cNvSpPr txBox="1"/>
          <p:nvPr/>
        </p:nvSpPr>
        <p:spPr>
          <a:xfrm>
            <a:off x="9150034" y="4716795"/>
            <a:ext cx="2505474"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a:ea typeface="+mn-ea"/>
                <a:cs typeface="+mn-cs"/>
              </a:rPr>
              <a:t>High Wycombe leisure centre</a:t>
            </a:r>
          </a:p>
        </p:txBody>
      </p:sp>
      <p:cxnSp>
        <p:nvCxnSpPr>
          <p:cNvPr id="26" name="Straight Arrow Connector 25">
            <a:extLst>
              <a:ext uri="{FF2B5EF4-FFF2-40B4-BE49-F238E27FC236}">
                <a16:creationId xmlns:a16="http://schemas.microsoft.com/office/drawing/2014/main" id="{4EA24FAA-706F-CC88-F99C-CF1B0A1D022C}"/>
              </a:ext>
            </a:extLst>
          </p:cNvPr>
          <p:cNvCxnSpPr/>
          <p:nvPr/>
        </p:nvCxnSpPr>
        <p:spPr>
          <a:xfrm>
            <a:off x="3066476" y="2238709"/>
            <a:ext cx="1680185" cy="6108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CBA5D25-A0E7-679F-9023-6A195DF1C5CA}"/>
              </a:ext>
            </a:extLst>
          </p:cNvPr>
          <p:cNvCxnSpPr>
            <a:cxnSpLocks/>
          </p:cNvCxnSpPr>
          <p:nvPr/>
        </p:nvCxnSpPr>
        <p:spPr>
          <a:xfrm>
            <a:off x="3037492" y="2885746"/>
            <a:ext cx="2730734" cy="592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B787614-DDED-EB73-2FA7-EB2E051EE0A0}"/>
              </a:ext>
            </a:extLst>
          </p:cNvPr>
          <p:cNvCxnSpPr>
            <a:cxnSpLocks/>
          </p:cNvCxnSpPr>
          <p:nvPr/>
        </p:nvCxnSpPr>
        <p:spPr>
          <a:xfrm flipV="1">
            <a:off x="3108730" y="3227794"/>
            <a:ext cx="3066039" cy="136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18BAF12-94E3-B363-AFE9-51D9421A495D}"/>
              </a:ext>
            </a:extLst>
          </p:cNvPr>
          <p:cNvCxnSpPr>
            <a:cxnSpLocks/>
          </p:cNvCxnSpPr>
          <p:nvPr/>
        </p:nvCxnSpPr>
        <p:spPr>
          <a:xfrm flipV="1">
            <a:off x="3079749" y="3842396"/>
            <a:ext cx="3192246" cy="2281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61DA204-0C72-4C39-7339-BA56AFA78A99}"/>
              </a:ext>
            </a:extLst>
          </p:cNvPr>
          <p:cNvCxnSpPr>
            <a:cxnSpLocks/>
          </p:cNvCxnSpPr>
          <p:nvPr/>
        </p:nvCxnSpPr>
        <p:spPr>
          <a:xfrm>
            <a:off x="3079748" y="4815173"/>
            <a:ext cx="1608937" cy="62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E9FC371B-0DB1-27C1-B441-EEEDF5F4349C}"/>
              </a:ext>
            </a:extLst>
          </p:cNvPr>
          <p:cNvCxnSpPr>
            <a:cxnSpLocks/>
          </p:cNvCxnSpPr>
          <p:nvPr/>
        </p:nvCxnSpPr>
        <p:spPr>
          <a:xfrm>
            <a:off x="3029943" y="6137117"/>
            <a:ext cx="1161913" cy="1746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D9591FC-1995-55EB-C7B1-465C9AAFD5DD}"/>
              </a:ext>
            </a:extLst>
          </p:cNvPr>
          <p:cNvCxnSpPr>
            <a:stCxn id="11" idx="1"/>
          </p:cNvCxnSpPr>
          <p:nvPr/>
        </p:nvCxnSpPr>
        <p:spPr>
          <a:xfrm flipH="1">
            <a:off x="7099443" y="1323385"/>
            <a:ext cx="2025430" cy="4124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92EC3C6-947A-571C-B198-AB42498AF63C}"/>
              </a:ext>
            </a:extLst>
          </p:cNvPr>
          <p:cNvCxnSpPr>
            <a:cxnSpLocks/>
          </p:cNvCxnSpPr>
          <p:nvPr/>
        </p:nvCxnSpPr>
        <p:spPr>
          <a:xfrm flipH="1">
            <a:off x="7673074" y="1718432"/>
            <a:ext cx="1438528" cy="5394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61BEFDF-11F7-7639-A896-3F6B9BB37F31}"/>
              </a:ext>
            </a:extLst>
          </p:cNvPr>
          <p:cNvCxnSpPr>
            <a:cxnSpLocks/>
          </p:cNvCxnSpPr>
          <p:nvPr/>
        </p:nvCxnSpPr>
        <p:spPr>
          <a:xfrm flipH="1">
            <a:off x="8112158" y="2025394"/>
            <a:ext cx="999444" cy="3542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A828BDC-BFCD-98CE-6C45-031FF0F47EFF}"/>
              </a:ext>
            </a:extLst>
          </p:cNvPr>
          <p:cNvCxnSpPr>
            <a:cxnSpLocks/>
          </p:cNvCxnSpPr>
          <p:nvPr/>
        </p:nvCxnSpPr>
        <p:spPr>
          <a:xfrm flipH="1">
            <a:off x="6485353" y="2715561"/>
            <a:ext cx="2613955" cy="1736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D521572E-C7A0-A710-A502-0F64D4F62ED3}"/>
              </a:ext>
            </a:extLst>
          </p:cNvPr>
          <p:cNvCxnSpPr>
            <a:cxnSpLocks/>
          </p:cNvCxnSpPr>
          <p:nvPr/>
        </p:nvCxnSpPr>
        <p:spPr>
          <a:xfrm flipH="1">
            <a:off x="7792330" y="3208023"/>
            <a:ext cx="1272252" cy="2209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0F38B8A-9D8F-C40D-D531-F4F158454776}"/>
              </a:ext>
            </a:extLst>
          </p:cNvPr>
          <p:cNvCxnSpPr>
            <a:cxnSpLocks/>
            <a:stCxn id="15" idx="1"/>
          </p:cNvCxnSpPr>
          <p:nvPr/>
        </p:nvCxnSpPr>
        <p:spPr>
          <a:xfrm flipH="1" flipV="1">
            <a:off x="6485353" y="3173223"/>
            <a:ext cx="2652766" cy="851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2D030D06-49ED-E194-C0D7-A25D5696B959}"/>
              </a:ext>
            </a:extLst>
          </p:cNvPr>
          <p:cNvCxnSpPr>
            <a:cxnSpLocks/>
          </p:cNvCxnSpPr>
          <p:nvPr/>
        </p:nvCxnSpPr>
        <p:spPr>
          <a:xfrm flipH="1" flipV="1">
            <a:off x="6356176" y="3295185"/>
            <a:ext cx="2784064" cy="18121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5EBF4721-0FA4-5CF0-7B6A-76EA11EB663B}"/>
              </a:ext>
            </a:extLst>
          </p:cNvPr>
          <p:cNvSpPr txBox="1"/>
          <p:nvPr/>
        </p:nvSpPr>
        <p:spPr>
          <a:xfrm>
            <a:off x="516307" y="5387446"/>
            <a:ext cx="2563441"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Light"/>
                <a:ea typeface="+mn-ea"/>
                <a:cs typeface="+mn-cs"/>
              </a:rPr>
              <a:t>Caversham Lakes</a:t>
            </a:r>
          </a:p>
        </p:txBody>
      </p:sp>
      <p:cxnSp>
        <p:nvCxnSpPr>
          <p:cNvPr id="57" name="Straight Arrow Connector 56">
            <a:extLst>
              <a:ext uri="{FF2B5EF4-FFF2-40B4-BE49-F238E27FC236}">
                <a16:creationId xmlns:a16="http://schemas.microsoft.com/office/drawing/2014/main" id="{2B6C0CCE-9CE5-01F8-EE18-36EA9410A77D}"/>
              </a:ext>
            </a:extLst>
          </p:cNvPr>
          <p:cNvCxnSpPr>
            <a:cxnSpLocks/>
          </p:cNvCxnSpPr>
          <p:nvPr/>
        </p:nvCxnSpPr>
        <p:spPr>
          <a:xfrm>
            <a:off x="3066935" y="5574662"/>
            <a:ext cx="1335924" cy="291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7C95927-B691-FA70-B77B-563D9D269A43}"/>
              </a:ext>
            </a:extLst>
          </p:cNvPr>
          <p:cNvSpPr txBox="1"/>
          <p:nvPr/>
        </p:nvSpPr>
        <p:spPr>
          <a:xfrm>
            <a:off x="6554213" y="6144873"/>
            <a:ext cx="1874243"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a:ea typeface="+mn-ea"/>
                <a:cs typeface="+mn-cs"/>
              </a:rPr>
              <a:t>Under 30 mins</a:t>
            </a:r>
          </a:p>
        </p:txBody>
      </p:sp>
      <p:sp>
        <p:nvSpPr>
          <p:cNvPr id="23" name="TextBox 22">
            <a:extLst>
              <a:ext uri="{FF2B5EF4-FFF2-40B4-BE49-F238E27FC236}">
                <a16:creationId xmlns:a16="http://schemas.microsoft.com/office/drawing/2014/main" id="{0F407E36-6B39-C5AF-146C-64F1E074D776}"/>
              </a:ext>
            </a:extLst>
          </p:cNvPr>
          <p:cNvSpPr txBox="1"/>
          <p:nvPr/>
        </p:nvSpPr>
        <p:spPr>
          <a:xfrm>
            <a:off x="10300155" y="6134945"/>
            <a:ext cx="1874243" cy="369332"/>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Light"/>
                <a:ea typeface="+mn-ea"/>
                <a:cs typeface="+mn-cs"/>
              </a:rPr>
              <a:t>Under 90 mins</a:t>
            </a:r>
          </a:p>
        </p:txBody>
      </p:sp>
      <p:sp>
        <p:nvSpPr>
          <p:cNvPr id="28" name="TextBox 27">
            <a:extLst>
              <a:ext uri="{FF2B5EF4-FFF2-40B4-BE49-F238E27FC236}">
                <a16:creationId xmlns:a16="http://schemas.microsoft.com/office/drawing/2014/main" id="{36432F64-911E-1E4F-4F2D-CF43096B5CE7}"/>
              </a:ext>
            </a:extLst>
          </p:cNvPr>
          <p:cNvSpPr txBox="1"/>
          <p:nvPr/>
        </p:nvSpPr>
        <p:spPr>
          <a:xfrm>
            <a:off x="8428456" y="6156075"/>
            <a:ext cx="1874243"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Light"/>
                <a:ea typeface="+mn-ea"/>
                <a:cs typeface="+mn-cs"/>
              </a:rPr>
              <a:t>Under 1 hour</a:t>
            </a:r>
          </a:p>
        </p:txBody>
      </p:sp>
    </p:spTree>
    <p:extLst>
      <p:ext uri="{BB962C8B-B14F-4D97-AF65-F5344CB8AC3E}">
        <p14:creationId xmlns:p14="http://schemas.microsoft.com/office/powerpoint/2010/main" val="3211459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623774-6ABB-B94E-AA5C-ABE2DD090358}"/>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5" name="Footer Placeholder 4">
            <a:extLst>
              <a:ext uri="{FF2B5EF4-FFF2-40B4-BE49-F238E27FC236}">
                <a16:creationId xmlns:a16="http://schemas.microsoft.com/office/drawing/2014/main" id="{D2470AFA-0B6A-D0C9-CC6A-37CD790ABF79}"/>
              </a:ext>
            </a:extLst>
          </p:cNvPr>
          <p:cNvSpPr>
            <a:spLocks noGrp="1"/>
          </p:cNvSpPr>
          <p:nvPr>
            <p:ph type="ftr" sz="quarter" idx="3"/>
          </p:nvPr>
        </p:nvSpPr>
        <p:spPr>
          <a:xfrm>
            <a:off x="3219203" y="6599479"/>
            <a:ext cx="5753593" cy="2794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21" name="Title 1">
            <a:extLst>
              <a:ext uri="{FF2B5EF4-FFF2-40B4-BE49-F238E27FC236}">
                <a16:creationId xmlns:a16="http://schemas.microsoft.com/office/drawing/2014/main" id="{10990498-C06A-1155-6D18-3C9438241410}"/>
              </a:ext>
            </a:extLst>
          </p:cNvPr>
          <p:cNvSpPr>
            <a:spLocks noGrp="1"/>
          </p:cNvSpPr>
          <p:nvPr>
            <p:ph type="title"/>
          </p:nvPr>
        </p:nvSpPr>
        <p:spPr>
          <a:xfrm>
            <a:off x="431800" y="177190"/>
            <a:ext cx="11328400" cy="590996"/>
          </a:xfrm>
        </p:spPr>
        <p:txBody>
          <a:bodyPr/>
          <a:lstStyle/>
          <a:p>
            <a:r>
              <a:rPr lang="en-GB" dirty="0"/>
              <a:t>Real-time passenger information for reassurance</a:t>
            </a:r>
          </a:p>
        </p:txBody>
      </p:sp>
      <p:sp>
        <p:nvSpPr>
          <p:cNvPr id="3" name="TextBox 2">
            <a:extLst>
              <a:ext uri="{FF2B5EF4-FFF2-40B4-BE49-F238E27FC236}">
                <a16:creationId xmlns:a16="http://schemas.microsoft.com/office/drawing/2014/main" id="{478BE660-7F7E-0D4E-A26A-8957FB7AB7B0}"/>
              </a:ext>
            </a:extLst>
          </p:cNvPr>
          <p:cNvSpPr txBox="1"/>
          <p:nvPr/>
        </p:nvSpPr>
        <p:spPr>
          <a:xfrm>
            <a:off x="431800" y="745183"/>
            <a:ext cx="6787147" cy="526297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Generally rural bus services are not frequent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Reliability and punctuality of bus services is even more relevant than in a city environment.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mn-cs"/>
              </a:rPr>
              <a:t>Real-time passenger information gives reassurance and customer confidence.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The system in place must be reliable and up to date – a fault may create a bad memory that prevents them from re-using buses.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Many potential users in rural areas are less inclined to use app software</a:t>
            </a:r>
          </a:p>
        </p:txBody>
      </p:sp>
      <p:sp>
        <p:nvSpPr>
          <p:cNvPr id="2" name="TextBox 1">
            <a:extLst>
              <a:ext uri="{FF2B5EF4-FFF2-40B4-BE49-F238E27FC236}">
                <a16:creationId xmlns:a16="http://schemas.microsoft.com/office/drawing/2014/main" id="{18C3BEAD-C5DB-24B9-B608-682557DDAE26}"/>
              </a:ext>
            </a:extLst>
          </p:cNvPr>
          <p:cNvSpPr txBox="1"/>
          <p:nvPr/>
        </p:nvSpPr>
        <p:spPr>
          <a:xfrm>
            <a:off x="8662737" y="2358189"/>
            <a:ext cx="2714324" cy="21464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6" name="Oval 5">
            <a:extLst>
              <a:ext uri="{FF2B5EF4-FFF2-40B4-BE49-F238E27FC236}">
                <a16:creationId xmlns:a16="http://schemas.microsoft.com/office/drawing/2014/main" id="{BFDB5478-CF03-68C8-E0DB-1961D0D95B86}"/>
              </a:ext>
            </a:extLst>
          </p:cNvPr>
          <p:cNvSpPr/>
          <p:nvPr/>
        </p:nvSpPr>
        <p:spPr>
          <a:xfrm>
            <a:off x="7218947" y="1140872"/>
            <a:ext cx="4822256" cy="38693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Bus passenger satisfaction at bus stop (existing users): </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61% fairly or very satisfied with information</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white"/>
                </a:solidFill>
                <a:effectLst/>
                <a:uLnTx/>
                <a:uFillTx/>
                <a:latin typeface="Calibri"/>
                <a:ea typeface="+mn-ea"/>
                <a:cs typeface="+mn-cs"/>
              </a:rPr>
              <a:t>32% waited a little or a lot much longer than expected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a:ea typeface="+mn-ea"/>
                <a:cs typeface="+mn-cs"/>
              </a:rPr>
              <a:t>(Transport Focus Bus Passenger Survey 2018, pre-COVID 19)</a:t>
            </a:r>
          </a:p>
        </p:txBody>
      </p:sp>
      <p:sp>
        <p:nvSpPr>
          <p:cNvPr id="7" name="TextBox 6">
            <a:extLst>
              <a:ext uri="{FF2B5EF4-FFF2-40B4-BE49-F238E27FC236}">
                <a16:creationId xmlns:a16="http://schemas.microsoft.com/office/drawing/2014/main" id="{DE7F373A-916C-9328-D7F2-8B9DC6550300}"/>
              </a:ext>
            </a:extLst>
          </p:cNvPr>
          <p:cNvSpPr txBox="1"/>
          <p:nvPr/>
        </p:nvSpPr>
        <p:spPr>
          <a:xfrm>
            <a:off x="7594333" y="5293895"/>
            <a:ext cx="4283242" cy="120032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a:ea typeface="+mn-ea"/>
                <a:cs typeface="Calibri" panose="020F0502020204030204" pitchFamily="34" charset="0"/>
              </a:rPr>
              <a:t>Ensure current systems are working properly and scope out future locations in rural areas!</a:t>
            </a:r>
            <a:endParaRPr kumimoji="0" lang="en-GB" sz="1800" b="0" i="0" u="none" strike="noStrike" kern="1200" cap="none" spc="0" normalizeH="0" baseline="0" noProof="0" dirty="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162467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3988FC-92EE-EC19-0EFF-4626EC26084C}"/>
              </a:ext>
            </a:extLst>
          </p:cNvPr>
          <p:cNvPicPr>
            <a:picLocks noChangeAspect="1"/>
          </p:cNvPicPr>
          <p:nvPr/>
        </p:nvPicPr>
        <p:blipFill rotWithShape="1">
          <a:blip r:embed="rId2"/>
          <a:srcRect l="51948" t="18807" r="3527" b="13263"/>
          <a:stretch/>
        </p:blipFill>
        <p:spPr>
          <a:xfrm>
            <a:off x="7607632" y="1778655"/>
            <a:ext cx="4409707" cy="3784217"/>
          </a:xfrm>
          <a:prstGeom prst="rect">
            <a:avLst/>
          </a:prstGeom>
        </p:spPr>
      </p:pic>
      <p:sp>
        <p:nvSpPr>
          <p:cNvPr id="6" name="Rectangle 5">
            <a:extLst>
              <a:ext uri="{FF2B5EF4-FFF2-40B4-BE49-F238E27FC236}">
                <a16:creationId xmlns:a16="http://schemas.microsoft.com/office/drawing/2014/main" id="{59C3037E-E99B-79E1-341B-18D73A915B24}"/>
              </a:ext>
            </a:extLst>
          </p:cNvPr>
          <p:cNvSpPr/>
          <p:nvPr/>
        </p:nvSpPr>
        <p:spPr>
          <a:xfrm>
            <a:off x="8635714" y="1778655"/>
            <a:ext cx="1397286" cy="400692"/>
          </a:xfrm>
          <a:prstGeom prst="rect">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DADCEF08-3D67-FE1A-2F15-93D0B73CE62A}"/>
              </a:ext>
            </a:extLst>
          </p:cNvPr>
          <p:cNvSpPr>
            <a:spLocks noGrp="1"/>
          </p:cNvSpPr>
          <p:nvPr>
            <p:ph type="title"/>
          </p:nvPr>
        </p:nvSpPr>
        <p:spPr>
          <a:xfrm>
            <a:off x="431800" y="366184"/>
            <a:ext cx="11328400" cy="504754"/>
          </a:xfrm>
        </p:spPr>
        <p:txBody>
          <a:bodyPr/>
          <a:lstStyle/>
          <a:p>
            <a:r>
              <a:rPr lang="en-GB" sz="4000" dirty="0"/>
              <a:t>Sharing LTA resources to reduce operational cost</a:t>
            </a:r>
            <a:endParaRPr lang="en-GB" dirty="0"/>
          </a:p>
        </p:txBody>
      </p:sp>
      <p:sp>
        <p:nvSpPr>
          <p:cNvPr id="3" name="Slide Number Placeholder 2">
            <a:extLst>
              <a:ext uri="{FF2B5EF4-FFF2-40B4-BE49-F238E27FC236}">
                <a16:creationId xmlns:a16="http://schemas.microsoft.com/office/drawing/2014/main" id="{92997DAE-5661-B44B-B77F-71B65D298C13}"/>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4" name="Text Placeholder 3">
            <a:extLst>
              <a:ext uri="{FF2B5EF4-FFF2-40B4-BE49-F238E27FC236}">
                <a16:creationId xmlns:a16="http://schemas.microsoft.com/office/drawing/2014/main" id="{B9FFADEB-3137-22F6-692C-ABA53B92A933}"/>
              </a:ext>
            </a:extLst>
          </p:cNvPr>
          <p:cNvSpPr>
            <a:spLocks noGrp="1"/>
          </p:cNvSpPr>
          <p:nvPr>
            <p:ph type="body" sz="quarter" idx="17"/>
          </p:nvPr>
        </p:nvSpPr>
        <p:spPr>
          <a:xfrm>
            <a:off x="431800" y="954694"/>
            <a:ext cx="9601200" cy="4741333"/>
          </a:xfrm>
        </p:spPr>
        <p:txBody>
          <a:bodyPr/>
          <a:lstStyle/>
          <a:p>
            <a:pPr marL="457200" indent="-457200">
              <a:buFont typeface="Arial" panose="020B0604020202020204" pitchFamily="34" charset="0"/>
              <a:buChar char="•"/>
            </a:pPr>
            <a:r>
              <a:rPr lang="en-GB" sz="2600" b="0" dirty="0"/>
              <a:t>On-demand Demand Responsive Transport (DRT) is a popular service, reaching new areas and attracting new public transport users</a:t>
            </a:r>
          </a:p>
          <a:p>
            <a:pPr marL="457200" indent="-457200">
              <a:buFont typeface="Arial" panose="020B0604020202020204" pitchFamily="34" charset="0"/>
              <a:buChar char="•"/>
            </a:pPr>
            <a:r>
              <a:rPr lang="en-GB" sz="2600" b="0" dirty="0"/>
              <a:t>It is relatively expensive to run compared to the supported bus route it often replaces. DRT trials often end once the DfT or developer financing ends.</a:t>
            </a:r>
          </a:p>
          <a:p>
            <a:pPr marL="457200" indent="-457200">
              <a:buFont typeface="Arial" panose="020B0604020202020204" pitchFamily="34" charset="0"/>
              <a:buChar char="•"/>
            </a:pPr>
            <a:r>
              <a:rPr lang="en-GB" sz="2600" b="0" dirty="0"/>
              <a:t>Sharing back-office functions between DRT / Community       Transport / shared taxi-running LTAs means savings can                              be made in:</a:t>
            </a:r>
          </a:p>
          <a:p>
            <a:pPr marL="817200" lvl="2" indent="-457200">
              <a:buFont typeface="Arial" panose="020B0604020202020204" pitchFamily="34" charset="0"/>
              <a:buChar char="•"/>
            </a:pPr>
            <a:r>
              <a:rPr lang="en-GB" dirty="0"/>
              <a:t>Customer service, staff training and systems maintenance</a:t>
            </a:r>
          </a:p>
          <a:p>
            <a:pPr marL="817200" lvl="2" indent="-457200">
              <a:buFont typeface="Arial" panose="020B0604020202020204" pitchFamily="34" charset="0"/>
              <a:buChar char="•"/>
            </a:pPr>
            <a:r>
              <a:rPr lang="en-GB" dirty="0"/>
              <a:t>Tendering process </a:t>
            </a:r>
          </a:p>
          <a:p>
            <a:pPr marL="817200" lvl="2" indent="-457200">
              <a:buFont typeface="Arial" panose="020B0604020202020204" pitchFamily="34" charset="0"/>
              <a:buChar char="•"/>
            </a:pPr>
            <a:r>
              <a:rPr lang="en-GB" dirty="0"/>
              <a:t>Licencing (shared-taxis)</a:t>
            </a:r>
          </a:p>
          <a:p>
            <a:pPr marL="457200" lvl="1" indent="-457200">
              <a:buFont typeface="Arial" panose="020B0604020202020204" pitchFamily="34" charset="0"/>
              <a:buChar char="•"/>
            </a:pPr>
            <a:r>
              <a:rPr lang="en-GB" sz="2600" dirty="0">
                <a:latin typeface="Calibri" panose="020F0502020204030204" pitchFamily="34" charset="0"/>
              </a:rPr>
              <a:t>Network planning and/or branding can remain at LTA level or be region-wide</a:t>
            </a:r>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p:txBody>
      </p:sp>
    </p:spTree>
    <p:extLst>
      <p:ext uri="{BB962C8B-B14F-4D97-AF65-F5344CB8AC3E}">
        <p14:creationId xmlns:p14="http://schemas.microsoft.com/office/powerpoint/2010/main" val="42658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CEF08-3D67-FE1A-2F15-93D0B73CE62A}"/>
              </a:ext>
            </a:extLst>
          </p:cNvPr>
          <p:cNvSpPr>
            <a:spLocks noGrp="1"/>
          </p:cNvSpPr>
          <p:nvPr>
            <p:ph type="title"/>
          </p:nvPr>
        </p:nvSpPr>
        <p:spPr>
          <a:xfrm>
            <a:off x="431800" y="366184"/>
            <a:ext cx="11328400" cy="504754"/>
          </a:xfrm>
        </p:spPr>
        <p:txBody>
          <a:bodyPr/>
          <a:lstStyle/>
          <a:p>
            <a:r>
              <a:rPr lang="en-GB" sz="4000" dirty="0"/>
              <a:t>Sharing LTA via Open Platform</a:t>
            </a:r>
            <a:endParaRPr lang="en-GB" dirty="0"/>
          </a:p>
        </p:txBody>
      </p:sp>
      <p:sp>
        <p:nvSpPr>
          <p:cNvPr id="3" name="Slide Number Placeholder 2">
            <a:extLst>
              <a:ext uri="{FF2B5EF4-FFF2-40B4-BE49-F238E27FC236}">
                <a16:creationId xmlns:a16="http://schemas.microsoft.com/office/drawing/2014/main" id="{92997DAE-5661-B44B-B77F-71B65D298C13}"/>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4" name="Text Placeholder 3">
            <a:extLst>
              <a:ext uri="{FF2B5EF4-FFF2-40B4-BE49-F238E27FC236}">
                <a16:creationId xmlns:a16="http://schemas.microsoft.com/office/drawing/2014/main" id="{B9FFADEB-3137-22F6-692C-ABA53B92A933}"/>
              </a:ext>
            </a:extLst>
          </p:cNvPr>
          <p:cNvSpPr>
            <a:spLocks noGrp="1"/>
          </p:cNvSpPr>
          <p:nvPr>
            <p:ph type="body" sz="quarter" idx="17"/>
          </p:nvPr>
        </p:nvSpPr>
        <p:spPr>
          <a:xfrm>
            <a:off x="431800" y="954694"/>
            <a:ext cx="7140253" cy="4741333"/>
          </a:xfrm>
        </p:spPr>
        <p:txBody>
          <a:bodyPr/>
          <a:lstStyle/>
          <a:p>
            <a:pPr marL="457200" lvl="1" indent="-457200">
              <a:buFont typeface="Arial" panose="020B0604020202020204" pitchFamily="34" charset="0"/>
              <a:buChar char="•"/>
            </a:pPr>
            <a:r>
              <a:rPr lang="en-GB" sz="2600" dirty="0">
                <a:latin typeface="Calibri" panose="020F0502020204030204" pitchFamily="34" charset="0"/>
              </a:rPr>
              <a:t>Open Platform processes and software now mean easy integration of new operators, new modes, future </a:t>
            </a:r>
            <a:r>
              <a:rPr lang="en-GB" sz="2600" dirty="0" err="1">
                <a:latin typeface="Calibri" panose="020F0502020204030204" pitchFamily="34" charset="0"/>
              </a:rPr>
              <a:t>MaaS</a:t>
            </a:r>
            <a:r>
              <a:rPr lang="en-GB" sz="2600" dirty="0">
                <a:latin typeface="Calibri" panose="020F0502020204030204" pitchFamily="34" charset="0"/>
              </a:rPr>
              <a:t> and potentially Total Transport into the package. </a:t>
            </a:r>
          </a:p>
          <a:p>
            <a:pPr marL="457200" lvl="1" indent="-457200">
              <a:buFont typeface="Arial" panose="020B0604020202020204" pitchFamily="34" charset="0"/>
              <a:buChar char="•"/>
            </a:pPr>
            <a:r>
              <a:rPr lang="en-GB" sz="2600" dirty="0">
                <a:latin typeface="Calibri" panose="020F0502020204030204" pitchFamily="34" charset="0"/>
              </a:rPr>
              <a:t>With Open Platform systems, LTAs would not be locked into contracts with one DRT software firm.</a:t>
            </a:r>
          </a:p>
          <a:p>
            <a:pPr marL="457200" lvl="1" indent="-457200">
              <a:buFont typeface="Arial" panose="020B0604020202020204" pitchFamily="34" charset="0"/>
              <a:buChar char="•"/>
            </a:pPr>
            <a:r>
              <a:rPr lang="en-GB" sz="2600" dirty="0">
                <a:latin typeface="Calibri" panose="020F0502020204030204" pitchFamily="34" charset="0"/>
              </a:rPr>
              <a:t>Oxfordshire’s Shepherd system is a good example of an app and back-office – currently used for Oxfordshire’s school travel but can be diversified</a:t>
            </a:r>
          </a:p>
          <a:p>
            <a:pPr marL="457200" lvl="1" indent="-457200">
              <a:buFont typeface="Arial" panose="020B0604020202020204" pitchFamily="34" charset="0"/>
              <a:buChar char="•"/>
            </a:pPr>
            <a:r>
              <a:rPr lang="en-GB" sz="2600" dirty="0">
                <a:latin typeface="Calibri" panose="020F0502020204030204" pitchFamily="34" charset="0"/>
                <a:cs typeface="Calibri" panose="020F0502020204030204" pitchFamily="34" charset="0"/>
              </a:rPr>
              <a:t>Systra has experience in developing open standard procurement approaches, through our Bus Operations team and now Llewellyn Morgan, our Head of Innovation. </a:t>
            </a:r>
          </a:p>
          <a:p>
            <a:pPr lvl="1"/>
            <a:endParaRPr lang="en-GB" sz="2600" b="1" dirty="0">
              <a:latin typeface="Calibri" panose="020F0502020204030204" pitchFamily="34" charset="0"/>
            </a:endParaRPr>
          </a:p>
          <a:p>
            <a:pPr marL="817200" lvl="2"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p:txBody>
      </p:sp>
      <p:pic>
        <p:nvPicPr>
          <p:cNvPr id="5" name="Picture 4">
            <a:extLst>
              <a:ext uri="{FF2B5EF4-FFF2-40B4-BE49-F238E27FC236}">
                <a16:creationId xmlns:a16="http://schemas.microsoft.com/office/drawing/2014/main" id="{1FF70A7D-DBDC-AEC6-31DB-C384FFFF431B}"/>
              </a:ext>
            </a:extLst>
          </p:cNvPr>
          <p:cNvPicPr>
            <a:picLocks noChangeAspect="1"/>
          </p:cNvPicPr>
          <p:nvPr/>
        </p:nvPicPr>
        <p:blipFill rotWithShape="1">
          <a:blip r:embed="rId2"/>
          <a:srcRect l="19551" t="29214" r="63680" b="48165"/>
          <a:stretch/>
        </p:blipFill>
        <p:spPr>
          <a:xfrm>
            <a:off x="7572053" y="1696003"/>
            <a:ext cx="4294598" cy="3258714"/>
          </a:xfrm>
          <a:prstGeom prst="rect">
            <a:avLst/>
          </a:prstGeom>
        </p:spPr>
      </p:pic>
    </p:spTree>
    <p:extLst>
      <p:ext uri="{BB962C8B-B14F-4D97-AF65-F5344CB8AC3E}">
        <p14:creationId xmlns:p14="http://schemas.microsoft.com/office/powerpoint/2010/main" val="3481601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623774-6ABB-B94E-AA5C-ABE2DD090358}"/>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5" name="Footer Placeholder 4">
            <a:extLst>
              <a:ext uri="{FF2B5EF4-FFF2-40B4-BE49-F238E27FC236}">
                <a16:creationId xmlns:a16="http://schemas.microsoft.com/office/drawing/2014/main" id="{D2470AFA-0B6A-D0C9-CC6A-37CD790ABF79}"/>
              </a:ext>
            </a:extLst>
          </p:cNvPr>
          <p:cNvSpPr>
            <a:spLocks noGrp="1"/>
          </p:cNvSpPr>
          <p:nvPr>
            <p:ph type="ftr" sz="quarter" idx="3"/>
          </p:nvPr>
        </p:nvSpPr>
        <p:spPr>
          <a:xfrm>
            <a:off x="3219203" y="6599479"/>
            <a:ext cx="5753593" cy="2794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21" name="Title 1">
            <a:extLst>
              <a:ext uri="{FF2B5EF4-FFF2-40B4-BE49-F238E27FC236}">
                <a16:creationId xmlns:a16="http://schemas.microsoft.com/office/drawing/2014/main" id="{10990498-C06A-1155-6D18-3C9438241410}"/>
              </a:ext>
            </a:extLst>
          </p:cNvPr>
          <p:cNvSpPr>
            <a:spLocks noGrp="1"/>
          </p:cNvSpPr>
          <p:nvPr>
            <p:ph type="title"/>
          </p:nvPr>
        </p:nvSpPr>
        <p:spPr>
          <a:xfrm>
            <a:off x="431800" y="177190"/>
            <a:ext cx="11328400" cy="590996"/>
          </a:xfrm>
        </p:spPr>
        <p:txBody>
          <a:bodyPr/>
          <a:lstStyle/>
          <a:p>
            <a:r>
              <a:rPr lang="en-GB" sz="5400" dirty="0"/>
              <a:t>Measures within a future model of funding</a:t>
            </a:r>
            <a:endParaRPr lang="en-GB" dirty="0"/>
          </a:p>
        </p:txBody>
      </p:sp>
      <p:sp>
        <p:nvSpPr>
          <p:cNvPr id="2" name="TextBox 1">
            <a:extLst>
              <a:ext uri="{FF2B5EF4-FFF2-40B4-BE49-F238E27FC236}">
                <a16:creationId xmlns:a16="http://schemas.microsoft.com/office/drawing/2014/main" id="{480AF360-792C-E029-B663-C2B6ECDB15D7}"/>
              </a:ext>
            </a:extLst>
          </p:cNvPr>
          <p:cNvSpPr txBox="1"/>
          <p:nvPr/>
        </p:nvSpPr>
        <p:spPr>
          <a:xfrm>
            <a:off x="622569" y="1750979"/>
            <a:ext cx="8192657" cy="181588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1" i="0" u="none" strike="noStrike" kern="1200" cap="none" spc="0" normalizeH="0" baseline="0" noProof="0" dirty="0">
                <a:ln>
                  <a:noFill/>
                </a:ln>
                <a:solidFill>
                  <a:prstClr val="black"/>
                </a:solidFill>
                <a:effectLst/>
                <a:uLnTx/>
                <a:uFillTx/>
                <a:latin typeface="Calibri Light"/>
                <a:ea typeface="+mn-ea"/>
                <a:cs typeface="+mn-cs"/>
              </a:rPr>
              <a:t>Long-term funding arrangement from Government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1" i="0" u="none" strike="noStrike" kern="1200" cap="none" spc="0" normalizeH="0" baseline="0" noProof="0" dirty="0">
                <a:ln>
                  <a:noFill/>
                </a:ln>
                <a:solidFill>
                  <a:prstClr val="black"/>
                </a:solidFill>
                <a:effectLst/>
                <a:uLnTx/>
                <a:uFillTx/>
                <a:latin typeface="Calibri Light"/>
                <a:ea typeface="+mn-ea"/>
                <a:cs typeface="+mn-cs"/>
              </a:rPr>
              <a:t>Franchising provides a greater certainty of network</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1" i="0" u="none" strike="noStrike" kern="1200" cap="none" spc="0" normalizeH="0" baseline="0" noProof="0" dirty="0">
                <a:ln>
                  <a:noFill/>
                </a:ln>
                <a:solidFill>
                  <a:prstClr val="black"/>
                </a:solidFill>
                <a:effectLst/>
                <a:uLnTx/>
                <a:uFillTx/>
                <a:latin typeface="Calibri Light"/>
                <a:ea typeface="+mn-ea"/>
                <a:cs typeface="+mn-cs"/>
              </a:rPr>
              <a:t>In-house operation may guarantee a presence of a bus operator in a rural area</a:t>
            </a:r>
          </a:p>
        </p:txBody>
      </p:sp>
    </p:spTree>
    <p:extLst>
      <p:ext uri="{BB962C8B-B14F-4D97-AF65-F5344CB8AC3E}">
        <p14:creationId xmlns:p14="http://schemas.microsoft.com/office/powerpoint/2010/main" val="410782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A4532-709B-C58B-115B-6AD70EDB231D}"/>
              </a:ext>
            </a:extLst>
          </p:cNvPr>
          <p:cNvSpPr>
            <a:spLocks noGrp="1"/>
          </p:cNvSpPr>
          <p:nvPr>
            <p:ph type="title"/>
          </p:nvPr>
        </p:nvSpPr>
        <p:spPr/>
        <p:txBody>
          <a:bodyPr/>
          <a:lstStyle/>
          <a:p>
            <a:r>
              <a:rPr lang="en-GB" dirty="0"/>
              <a:t>Long-term funding arrangement with Government</a:t>
            </a:r>
          </a:p>
        </p:txBody>
      </p:sp>
      <p:sp>
        <p:nvSpPr>
          <p:cNvPr id="3" name="Slide Number Placeholder 2">
            <a:extLst>
              <a:ext uri="{FF2B5EF4-FFF2-40B4-BE49-F238E27FC236}">
                <a16:creationId xmlns:a16="http://schemas.microsoft.com/office/drawing/2014/main" id="{1740DC3B-E76E-A8FB-E10D-312CB48150EF}"/>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4" name="Text Placeholder 3">
            <a:extLst>
              <a:ext uri="{FF2B5EF4-FFF2-40B4-BE49-F238E27FC236}">
                <a16:creationId xmlns:a16="http://schemas.microsoft.com/office/drawing/2014/main" id="{4A4155FA-EC55-54F3-6B0E-1392EE0094A9}"/>
              </a:ext>
            </a:extLst>
          </p:cNvPr>
          <p:cNvSpPr>
            <a:spLocks noGrp="1"/>
          </p:cNvSpPr>
          <p:nvPr>
            <p:ph type="body" sz="quarter" idx="17"/>
          </p:nvPr>
        </p:nvSpPr>
        <p:spPr>
          <a:xfrm>
            <a:off x="431800" y="1058333"/>
            <a:ext cx="7376560" cy="5433483"/>
          </a:xfrm>
        </p:spPr>
        <p:style>
          <a:lnRef idx="2">
            <a:schemeClr val="dk1"/>
          </a:lnRef>
          <a:fillRef idx="1">
            <a:schemeClr val="lt1"/>
          </a:fillRef>
          <a:effectRef idx="0">
            <a:schemeClr val="dk1"/>
          </a:effectRef>
          <a:fontRef idx="minor">
            <a:schemeClr val="dk1"/>
          </a:fontRef>
        </p:style>
        <p:txBody>
          <a:bodyPr/>
          <a:lstStyle/>
          <a:p>
            <a:pPr marL="457200" indent="-457200">
              <a:buFont typeface="Arial" panose="020B0604020202020204" pitchFamily="34" charset="0"/>
              <a:buChar char="•"/>
            </a:pPr>
            <a:r>
              <a:rPr lang="en-GB" b="0" dirty="0"/>
              <a:t>Our case study councils revealed frustration at short-term funding.</a:t>
            </a:r>
          </a:p>
          <a:p>
            <a:pPr marL="457200" indent="-457200">
              <a:buFont typeface="Arial" panose="020B0604020202020204" pitchFamily="34" charset="0"/>
              <a:buChar char="•"/>
            </a:pPr>
            <a:r>
              <a:rPr lang="en-GB" b="0" dirty="0"/>
              <a:t>Many projects receive excellent feedback from the public but finish after Government or private financing ends, causing frustration.</a:t>
            </a:r>
          </a:p>
          <a:p>
            <a:pPr marL="457200" indent="-457200">
              <a:buFont typeface="Arial" panose="020B0604020202020204" pitchFamily="34" charset="0"/>
              <a:buChar char="•"/>
            </a:pPr>
            <a:r>
              <a:rPr lang="en-GB" b="0" dirty="0"/>
              <a:t>View that long-term financing for projects should be developed with councils and not dependent on bidding as at present.</a:t>
            </a:r>
          </a:p>
          <a:p>
            <a:pPr marL="457200" indent="-457200">
              <a:buFont typeface="Arial" panose="020B0604020202020204" pitchFamily="34" charset="0"/>
              <a:buChar char="•"/>
            </a:pPr>
            <a:r>
              <a:rPr lang="en-GB" b="0" dirty="0"/>
              <a:t>Transition to long-term (5 year?) bus-dedicated funding system would allow better planning for the network.</a:t>
            </a:r>
          </a:p>
          <a:p>
            <a:pPr marL="457200" indent="-457200">
              <a:buFont typeface="Arial" panose="020B0604020202020204" pitchFamily="34" charset="0"/>
              <a:buChar char="•"/>
            </a:pPr>
            <a:r>
              <a:rPr lang="en-GB" b="0" dirty="0"/>
              <a:t>Would also justify councils spending budget on future project plans to have ‘on-the-shelf’.</a:t>
            </a:r>
          </a:p>
          <a:p>
            <a:pPr marL="457200" indent="-457200">
              <a:buFont typeface="Arial" panose="020B0604020202020204" pitchFamily="34" charset="0"/>
              <a:buChar char="•"/>
            </a:pPr>
            <a:endParaRPr lang="en-GB" b="0" dirty="0"/>
          </a:p>
        </p:txBody>
      </p:sp>
      <p:sp>
        <p:nvSpPr>
          <p:cNvPr id="5" name="Footer Placeholder 4">
            <a:extLst>
              <a:ext uri="{FF2B5EF4-FFF2-40B4-BE49-F238E27FC236}">
                <a16:creationId xmlns:a16="http://schemas.microsoft.com/office/drawing/2014/main" id="{7181E5FA-D8F4-9DE7-C22A-AC29ACD5E2EA}"/>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7" name="TextBox 6">
            <a:extLst>
              <a:ext uri="{FF2B5EF4-FFF2-40B4-BE49-F238E27FC236}">
                <a16:creationId xmlns:a16="http://schemas.microsoft.com/office/drawing/2014/main" id="{E0AC93B3-7DE8-E102-8F30-85B0D4FFB867}"/>
              </a:ext>
            </a:extLst>
          </p:cNvPr>
          <p:cNvSpPr txBox="1"/>
          <p:nvPr/>
        </p:nvSpPr>
        <p:spPr>
          <a:xfrm>
            <a:off x="8578922" y="1428108"/>
            <a:ext cx="2835668" cy="4154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Light"/>
                <a:ea typeface="+mn-ea"/>
                <a:cs typeface="+mn-cs"/>
              </a:rPr>
              <a:t>Very difficult for councils to commit limited budget to buses given other priorities, often legal ones for councils.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Light"/>
                <a:ea typeface="+mn-ea"/>
                <a:cs typeface="+mn-cs"/>
              </a:rPr>
              <a:t>Need to ‘lock-in’ and provide bus subsidy from central government.</a:t>
            </a:r>
          </a:p>
        </p:txBody>
      </p:sp>
    </p:spTree>
    <p:extLst>
      <p:ext uri="{BB962C8B-B14F-4D97-AF65-F5344CB8AC3E}">
        <p14:creationId xmlns:p14="http://schemas.microsoft.com/office/powerpoint/2010/main" val="327851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623774-6ABB-B94E-AA5C-ABE2DD090358}"/>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5" name="Footer Placeholder 4">
            <a:extLst>
              <a:ext uri="{FF2B5EF4-FFF2-40B4-BE49-F238E27FC236}">
                <a16:creationId xmlns:a16="http://schemas.microsoft.com/office/drawing/2014/main" id="{D2470AFA-0B6A-D0C9-CC6A-37CD790ABF79}"/>
              </a:ext>
            </a:extLst>
          </p:cNvPr>
          <p:cNvSpPr>
            <a:spLocks noGrp="1"/>
          </p:cNvSpPr>
          <p:nvPr>
            <p:ph type="ftr" sz="quarter" idx="3"/>
          </p:nvPr>
        </p:nvSpPr>
        <p:spPr>
          <a:xfrm>
            <a:off x="3219203" y="6599479"/>
            <a:ext cx="5753593" cy="2794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21" name="Title 1">
            <a:extLst>
              <a:ext uri="{FF2B5EF4-FFF2-40B4-BE49-F238E27FC236}">
                <a16:creationId xmlns:a16="http://schemas.microsoft.com/office/drawing/2014/main" id="{10990498-C06A-1155-6D18-3C9438241410}"/>
              </a:ext>
            </a:extLst>
          </p:cNvPr>
          <p:cNvSpPr>
            <a:spLocks noGrp="1"/>
          </p:cNvSpPr>
          <p:nvPr>
            <p:ph type="title"/>
          </p:nvPr>
        </p:nvSpPr>
        <p:spPr>
          <a:xfrm>
            <a:off x="431800" y="177190"/>
            <a:ext cx="11328400" cy="590996"/>
          </a:xfrm>
        </p:spPr>
        <p:txBody>
          <a:bodyPr/>
          <a:lstStyle/>
          <a:p>
            <a:r>
              <a:rPr lang="en-GB" sz="3600" dirty="0"/>
              <a:t>With a long-term funding formula, franchising buses in rural areas </a:t>
            </a:r>
            <a:r>
              <a:rPr lang="en-GB" sz="3600" u="sng" dirty="0"/>
              <a:t>may</a:t>
            </a:r>
            <a:r>
              <a:rPr lang="en-GB" sz="3600" dirty="0"/>
              <a:t> be of benefit</a:t>
            </a:r>
          </a:p>
        </p:txBody>
      </p:sp>
      <p:graphicFrame>
        <p:nvGraphicFramePr>
          <p:cNvPr id="2" name="Diagram 1">
            <a:extLst>
              <a:ext uri="{FF2B5EF4-FFF2-40B4-BE49-F238E27FC236}">
                <a16:creationId xmlns:a16="http://schemas.microsoft.com/office/drawing/2014/main" id="{9AA5814A-CC65-E6CF-472F-2886BC25C58A}"/>
              </a:ext>
            </a:extLst>
          </p:cNvPr>
          <p:cNvGraphicFramePr/>
          <p:nvPr/>
        </p:nvGraphicFramePr>
        <p:xfrm>
          <a:off x="4669944" y="681559"/>
          <a:ext cx="8465953" cy="5712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20CE2FB1-1A3E-0D96-497B-0392C075A2E9}"/>
              </a:ext>
            </a:extLst>
          </p:cNvPr>
          <p:cNvSpPr txBox="1"/>
          <p:nvPr/>
        </p:nvSpPr>
        <p:spPr>
          <a:xfrm>
            <a:off x="431800" y="1240157"/>
            <a:ext cx="5545488" cy="526297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Calibri Light"/>
                <a:ea typeface="+mn-ea"/>
                <a:cs typeface="+mn-cs"/>
              </a:rPr>
              <a:t>Greater control - not just DRT/supported services/Park &amp; Ride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Calibri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Calibri Light"/>
                <a:ea typeface="+mn-ea"/>
                <a:cs typeface="+mn-cs"/>
              </a:rPr>
              <a:t>Important to know the objectives and budget: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Calibri Light"/>
                <a:ea typeface="+mn-ea"/>
                <a:cs typeface="+mn-cs"/>
              </a:rPr>
              <a:t>is the aim to have greater quality control and certainty in operation?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Calibri Light"/>
                <a:ea typeface="+mn-ea"/>
                <a:cs typeface="+mn-cs"/>
              </a:rPr>
              <a:t>is it a more ambitious fare-change and/or extending hours of operation?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prstClr val="black"/>
              </a:solidFill>
              <a:effectLst/>
              <a:uLnTx/>
              <a:uFillTx/>
              <a:latin typeface="Calibri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Calibri Light"/>
                <a:ea typeface="+mn-ea"/>
                <a:cs typeface="+mn-cs"/>
              </a:rPr>
              <a:t>What is the assessment criteria?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1" i="0" u="none" strike="noStrike" kern="1200" cap="none" spc="0" normalizeH="0" baseline="0" noProof="0" dirty="0">
              <a:ln>
                <a:noFill/>
              </a:ln>
              <a:solidFill>
                <a:prstClr val="black"/>
              </a:solidFill>
              <a:effectLst/>
              <a:uLnTx/>
              <a:uFillTx/>
              <a:latin typeface="Calibri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1" i="0" u="none" strike="noStrike" kern="1200" cap="none" spc="0" normalizeH="0" baseline="0" noProof="0" dirty="0">
                <a:ln>
                  <a:noFill/>
                </a:ln>
                <a:solidFill>
                  <a:prstClr val="black"/>
                </a:solidFill>
                <a:effectLst/>
                <a:uLnTx/>
                <a:uFillTx/>
                <a:latin typeface="Calibri Light"/>
                <a:ea typeface="+mn-ea"/>
                <a:cs typeface="+mn-cs"/>
              </a:rPr>
              <a:t>How will a monopoly local provider be avoided legally? </a:t>
            </a:r>
          </a:p>
        </p:txBody>
      </p:sp>
    </p:spTree>
    <p:extLst>
      <p:ext uri="{BB962C8B-B14F-4D97-AF65-F5344CB8AC3E}">
        <p14:creationId xmlns:p14="http://schemas.microsoft.com/office/powerpoint/2010/main" val="404575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623774-6ABB-B94E-AA5C-ABE2DD090358}"/>
              </a:ext>
            </a:extLst>
          </p:cNvPr>
          <p:cNvSpPr>
            <a:spLocks noGrp="1"/>
          </p:cNvSpPr>
          <p:nvPr>
            <p:ph type="sldNum" sz="quarter"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5" name="Footer Placeholder 4">
            <a:extLst>
              <a:ext uri="{FF2B5EF4-FFF2-40B4-BE49-F238E27FC236}">
                <a16:creationId xmlns:a16="http://schemas.microsoft.com/office/drawing/2014/main" id="{D2470AFA-0B6A-D0C9-CC6A-37CD790ABF79}"/>
              </a:ext>
            </a:extLst>
          </p:cNvPr>
          <p:cNvSpPr>
            <a:spLocks noGrp="1"/>
          </p:cNvSpPr>
          <p:nvPr>
            <p:ph type="ftr" sz="quarter" idx="3"/>
          </p:nvPr>
        </p:nvSpPr>
        <p:spPr>
          <a:xfrm>
            <a:off x="3219203" y="6599479"/>
            <a:ext cx="5753593" cy="279400"/>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21" name="Title 1">
            <a:extLst>
              <a:ext uri="{FF2B5EF4-FFF2-40B4-BE49-F238E27FC236}">
                <a16:creationId xmlns:a16="http://schemas.microsoft.com/office/drawing/2014/main" id="{10990498-C06A-1155-6D18-3C9438241410}"/>
              </a:ext>
            </a:extLst>
          </p:cNvPr>
          <p:cNvSpPr>
            <a:spLocks noGrp="1"/>
          </p:cNvSpPr>
          <p:nvPr>
            <p:ph type="title"/>
          </p:nvPr>
        </p:nvSpPr>
        <p:spPr>
          <a:xfrm>
            <a:off x="133564" y="177190"/>
            <a:ext cx="11866652" cy="590996"/>
          </a:xfrm>
        </p:spPr>
        <p:txBody>
          <a:bodyPr/>
          <a:lstStyle/>
          <a:p>
            <a:r>
              <a:rPr lang="en-GB" sz="4270" dirty="0"/>
              <a:t>In-house operation </a:t>
            </a:r>
            <a:r>
              <a:rPr lang="en-GB" sz="4270" u="sng" dirty="0"/>
              <a:t>may</a:t>
            </a:r>
            <a:r>
              <a:rPr lang="en-GB" sz="4270" dirty="0"/>
              <a:t> guarantee presence of a rural bus operator if good value operators leave</a:t>
            </a:r>
          </a:p>
        </p:txBody>
      </p:sp>
      <p:pic>
        <p:nvPicPr>
          <p:cNvPr id="9" name="Picture 8">
            <a:extLst>
              <a:ext uri="{FF2B5EF4-FFF2-40B4-BE49-F238E27FC236}">
                <a16:creationId xmlns:a16="http://schemas.microsoft.com/office/drawing/2014/main" id="{7FFD1EBF-9A48-2B39-3B53-32BB80ED6561}"/>
              </a:ext>
            </a:extLst>
          </p:cNvPr>
          <p:cNvPicPr>
            <a:picLocks noChangeAspect="1"/>
          </p:cNvPicPr>
          <p:nvPr/>
        </p:nvPicPr>
        <p:blipFill rotWithShape="1">
          <a:blip r:embed="rId2"/>
          <a:srcRect l="5056" t="30412" r="34691" b="55206"/>
          <a:stretch/>
        </p:blipFill>
        <p:spPr>
          <a:xfrm>
            <a:off x="585911" y="1786194"/>
            <a:ext cx="6209459" cy="833716"/>
          </a:xfrm>
          <a:prstGeom prst="rect">
            <a:avLst/>
          </a:prstGeom>
        </p:spPr>
      </p:pic>
      <p:sp>
        <p:nvSpPr>
          <p:cNvPr id="10" name="TextBox 9">
            <a:extLst>
              <a:ext uri="{FF2B5EF4-FFF2-40B4-BE49-F238E27FC236}">
                <a16:creationId xmlns:a16="http://schemas.microsoft.com/office/drawing/2014/main" id="{30296A64-A110-66F8-8780-8B907756B043}"/>
              </a:ext>
            </a:extLst>
          </p:cNvPr>
          <p:cNvSpPr txBox="1"/>
          <p:nvPr/>
        </p:nvSpPr>
        <p:spPr>
          <a:xfrm>
            <a:off x="585912" y="2773762"/>
            <a:ext cx="5958726"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33333"/>
                </a:solidFill>
                <a:effectLst/>
                <a:uLnTx/>
                <a:uFillTx/>
                <a:latin typeface="titillium web" panose="020B0604020202020204" pitchFamily="2" charset="0"/>
                <a:ea typeface="+mn-ea"/>
                <a:cs typeface="+mn-cs"/>
              </a:rPr>
              <a:t>A council spokesman said the principal reason for buying the company’s assets was to ensure the authority could continue to meet its statutory obligations, for schools transport in particular, and as an “invest to save” strategy. “In Pembrokeshire, there is very limited competition in the current market, having lost several operators over the last 10 years,” he added.</a:t>
            </a:r>
            <a:endParaRPr kumimoji="0" lang="en-GB" sz="20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2" name="Rectangle 1">
            <a:extLst>
              <a:ext uri="{FF2B5EF4-FFF2-40B4-BE49-F238E27FC236}">
                <a16:creationId xmlns:a16="http://schemas.microsoft.com/office/drawing/2014/main" id="{1FD784CA-E345-C19C-5525-1B5F4AC5B2B3}"/>
              </a:ext>
            </a:extLst>
          </p:cNvPr>
          <p:cNvSpPr/>
          <p:nvPr/>
        </p:nvSpPr>
        <p:spPr>
          <a:xfrm>
            <a:off x="452347" y="1664412"/>
            <a:ext cx="6209459" cy="47261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 name="Rectangle 2">
            <a:extLst>
              <a:ext uri="{FF2B5EF4-FFF2-40B4-BE49-F238E27FC236}">
                <a16:creationId xmlns:a16="http://schemas.microsoft.com/office/drawing/2014/main" id="{5C040D0C-BFED-0CF2-5EB1-AF01BAAAFE86}"/>
              </a:ext>
            </a:extLst>
          </p:cNvPr>
          <p:cNvSpPr/>
          <p:nvPr/>
        </p:nvSpPr>
        <p:spPr>
          <a:xfrm>
            <a:off x="6941622" y="2330431"/>
            <a:ext cx="4887075" cy="145831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alibri Light"/>
                <a:ea typeface="+mn-ea"/>
                <a:cs typeface="+mn-cs"/>
              </a:rPr>
              <a:t>Political risk: would a council cover a future rural in-house operator’s loss?</a:t>
            </a:r>
          </a:p>
        </p:txBody>
      </p:sp>
    </p:spTree>
    <p:extLst>
      <p:ext uri="{BB962C8B-B14F-4D97-AF65-F5344CB8AC3E}">
        <p14:creationId xmlns:p14="http://schemas.microsoft.com/office/powerpoint/2010/main" val="101122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D7EC7-2537-333E-E1B9-21622B52136A}"/>
              </a:ext>
            </a:extLst>
          </p:cNvPr>
          <p:cNvSpPr>
            <a:spLocks noGrp="1"/>
          </p:cNvSpPr>
          <p:nvPr>
            <p:ph type="title"/>
          </p:nvPr>
        </p:nvSpPr>
        <p:spPr>
          <a:xfrm>
            <a:off x="431800" y="321028"/>
            <a:ext cx="11328400" cy="590996"/>
          </a:xfrm>
        </p:spPr>
        <p:txBody>
          <a:bodyPr/>
          <a:lstStyle/>
          <a:p>
            <a:r>
              <a:rPr lang="en-GB" dirty="0"/>
              <a:t>SYSTRA’s recommendations in the report</a:t>
            </a:r>
          </a:p>
        </p:txBody>
      </p:sp>
      <p:sp>
        <p:nvSpPr>
          <p:cNvPr id="3" name="Slide Number Placeholder 2">
            <a:extLst>
              <a:ext uri="{FF2B5EF4-FFF2-40B4-BE49-F238E27FC236}">
                <a16:creationId xmlns:a16="http://schemas.microsoft.com/office/drawing/2014/main" id="{345FE107-5AA1-593C-3BB3-48EBF4691944}"/>
              </a:ext>
            </a:extLst>
          </p:cNvPr>
          <p:cNvSpPr>
            <a:spLocks noGrp="1"/>
          </p:cNvSpPr>
          <p:nvPr>
            <p:ph type="sldNum" sz="quarter"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4" name="Text Placeholder 3">
            <a:extLst>
              <a:ext uri="{FF2B5EF4-FFF2-40B4-BE49-F238E27FC236}">
                <a16:creationId xmlns:a16="http://schemas.microsoft.com/office/drawing/2014/main" id="{C242F933-7074-0B70-D5CC-AFDD59958B88}"/>
              </a:ext>
            </a:extLst>
          </p:cNvPr>
          <p:cNvSpPr>
            <a:spLocks noGrp="1"/>
          </p:cNvSpPr>
          <p:nvPr>
            <p:ph type="body" sz="quarter" idx="16"/>
          </p:nvPr>
        </p:nvSpPr>
        <p:spPr>
          <a:xfrm>
            <a:off x="431800" y="994096"/>
            <a:ext cx="10931418" cy="4493683"/>
          </a:xfrm>
        </p:spPr>
        <p:txBody>
          <a:bodyPr/>
          <a:lstStyle/>
          <a:p>
            <a:r>
              <a:rPr lang="en-GB" dirty="0"/>
              <a:t>Support the delivery of Enhanced Partnerships and BSIP+ funding allocations</a:t>
            </a:r>
          </a:p>
          <a:p>
            <a:r>
              <a:rPr lang="en-GB" dirty="0"/>
              <a:t>Government funding should be more transparent to LTAs about the criteria used to decide funding allocations</a:t>
            </a:r>
          </a:p>
          <a:p>
            <a:r>
              <a:rPr lang="en-GB" dirty="0"/>
              <a:t>Government funding should move away from resource-heavy competitive bidding and find another way based on need</a:t>
            </a:r>
          </a:p>
          <a:p>
            <a:r>
              <a:rPr lang="en-GB" dirty="0"/>
              <a:t>Government should commit to a long-term revenue funding settlement at the 2025 Spending Review</a:t>
            </a:r>
          </a:p>
          <a:p>
            <a:r>
              <a:rPr lang="en-GB" dirty="0"/>
              <a:t>Government should make the fare cap permanent, amending it to a journey scheme similar to the London ‘Hopper’ fare, allowing one change on the trip</a:t>
            </a:r>
          </a:p>
          <a:p>
            <a:r>
              <a:rPr lang="en-GB" dirty="0"/>
              <a:t>The franchising powers and processes on offer to Mayoral Combined Authorities should be made available to all Local Transport Authorities</a:t>
            </a:r>
          </a:p>
          <a:p>
            <a:r>
              <a:rPr lang="en-GB" dirty="0"/>
              <a:t>Councils should consider the benefits of a regional approach to DRT</a:t>
            </a:r>
          </a:p>
          <a:p>
            <a:r>
              <a:rPr lang="en-GB" dirty="0"/>
              <a:t>Government, operators and transport authorities should work to roll out the infrastructure required for Net Zero bus fleets </a:t>
            </a:r>
          </a:p>
        </p:txBody>
      </p:sp>
      <p:sp>
        <p:nvSpPr>
          <p:cNvPr id="5" name="Footer Placeholder 4">
            <a:extLst>
              <a:ext uri="{FF2B5EF4-FFF2-40B4-BE49-F238E27FC236}">
                <a16:creationId xmlns:a16="http://schemas.microsoft.com/office/drawing/2014/main" id="{81654386-E85B-06E2-4E0D-30D5414353E0}"/>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Calibri Light"/>
              <a:ea typeface="+mn-ea"/>
              <a:cs typeface="+mn-cs"/>
            </a:endParaRPr>
          </a:p>
        </p:txBody>
      </p:sp>
    </p:spTree>
    <p:extLst>
      <p:ext uri="{BB962C8B-B14F-4D97-AF65-F5344CB8AC3E}">
        <p14:creationId xmlns:p14="http://schemas.microsoft.com/office/powerpoint/2010/main" val="329095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5321D1C4-A1F8-1B64-4598-DC0FA21CABE2}"/>
              </a:ext>
            </a:extLst>
          </p:cNvPr>
          <p:cNvSpPr txBox="1">
            <a:spLocks/>
          </p:cNvSpPr>
          <p:nvPr/>
        </p:nvSpPr>
        <p:spPr>
          <a:xfrm>
            <a:off x="2745325" y="-536991"/>
            <a:ext cx="6701350" cy="1522718"/>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pPr>
            <a:endParaRPr lang="en-GB" sz="3600" b="1" dirty="0">
              <a:solidFill>
                <a:schemeClr val="bg1"/>
              </a:solidFill>
              <a:latin typeface="Arial"/>
              <a:cs typeface="Arial"/>
            </a:endParaRPr>
          </a:p>
          <a:p>
            <a:pPr marL="0" indent="0" algn="ctr">
              <a:buNone/>
            </a:pPr>
            <a:r>
              <a:rPr lang="en-GB" sz="2000" b="1" dirty="0">
                <a:latin typeface="Arial"/>
                <a:cs typeface="Arial"/>
              </a:rPr>
              <a:t>Outline of the day:  Heartland Bus Symposium 2023 </a:t>
            </a:r>
          </a:p>
          <a:p>
            <a:pPr algn="ctr"/>
            <a:endParaRPr lang="en-GB" sz="1800" dirty="0">
              <a:latin typeface="Corbel" panose="020B0503020204020204" pitchFamily="34" charset="0"/>
            </a:endParaRPr>
          </a:p>
        </p:txBody>
      </p:sp>
      <p:pic>
        <p:nvPicPr>
          <p:cNvPr id="6" name="Picture 5">
            <a:extLst>
              <a:ext uri="{FF2B5EF4-FFF2-40B4-BE49-F238E27FC236}">
                <a16:creationId xmlns:a16="http://schemas.microsoft.com/office/drawing/2014/main" id="{CE1A8751-9FCB-02D3-06E4-8793CF50D390}"/>
              </a:ext>
            </a:extLst>
          </p:cNvPr>
          <p:cNvPicPr>
            <a:picLocks noChangeAspect="1"/>
          </p:cNvPicPr>
          <p:nvPr/>
        </p:nvPicPr>
        <p:blipFill>
          <a:blip r:embed="rId2"/>
          <a:stretch>
            <a:fillRect/>
          </a:stretch>
        </p:blipFill>
        <p:spPr>
          <a:xfrm>
            <a:off x="64945" y="506829"/>
            <a:ext cx="5797672" cy="6351171"/>
          </a:xfrm>
          <a:prstGeom prst="rect">
            <a:avLst/>
          </a:prstGeom>
        </p:spPr>
      </p:pic>
      <p:pic>
        <p:nvPicPr>
          <p:cNvPr id="9" name="Picture 8">
            <a:extLst>
              <a:ext uri="{FF2B5EF4-FFF2-40B4-BE49-F238E27FC236}">
                <a16:creationId xmlns:a16="http://schemas.microsoft.com/office/drawing/2014/main" id="{0485FC0E-9FA0-97CC-15A0-0B3DEC7D55F8}"/>
              </a:ext>
            </a:extLst>
          </p:cNvPr>
          <p:cNvPicPr>
            <a:picLocks noChangeAspect="1"/>
          </p:cNvPicPr>
          <p:nvPr/>
        </p:nvPicPr>
        <p:blipFill>
          <a:blip r:embed="rId3"/>
          <a:stretch>
            <a:fillRect/>
          </a:stretch>
        </p:blipFill>
        <p:spPr>
          <a:xfrm>
            <a:off x="6375025" y="506828"/>
            <a:ext cx="5304566" cy="6351171"/>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E32E1A8E-5B0F-C57C-DB2D-14EF2388DD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742" y="101600"/>
            <a:ext cx="1092393" cy="405228"/>
          </a:xfrm>
          <a:prstGeom prst="rect">
            <a:avLst/>
          </a:prstGeom>
        </p:spPr>
      </p:pic>
    </p:spTree>
    <p:extLst>
      <p:ext uri="{BB962C8B-B14F-4D97-AF65-F5344CB8AC3E}">
        <p14:creationId xmlns:p14="http://schemas.microsoft.com/office/powerpoint/2010/main" val="71517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AF3AF-C753-CF3F-82DA-75EFBFAD3DEF}"/>
              </a:ext>
            </a:extLst>
          </p:cNvPr>
          <p:cNvSpPr>
            <a:spLocks noGrp="1"/>
          </p:cNvSpPr>
          <p:nvPr>
            <p:ph type="title"/>
          </p:nvPr>
        </p:nvSpPr>
        <p:spPr>
          <a:xfrm>
            <a:off x="431800" y="321028"/>
            <a:ext cx="11328400" cy="590996"/>
          </a:xfrm>
        </p:spPr>
        <p:txBody>
          <a:bodyPr/>
          <a:lstStyle/>
          <a:p>
            <a:r>
              <a:rPr lang="en-GB" dirty="0"/>
              <a:t>Thank you</a:t>
            </a:r>
          </a:p>
        </p:txBody>
      </p:sp>
      <p:sp>
        <p:nvSpPr>
          <p:cNvPr id="3" name="Slide Number Placeholder 2">
            <a:extLst>
              <a:ext uri="{FF2B5EF4-FFF2-40B4-BE49-F238E27FC236}">
                <a16:creationId xmlns:a16="http://schemas.microsoft.com/office/drawing/2014/main" id="{13C62395-D970-4841-0516-70C79A2CB45F}"/>
              </a:ext>
            </a:extLst>
          </p:cNvPr>
          <p:cNvSpPr>
            <a:spLocks noGrp="1"/>
          </p:cNvSpPr>
          <p:nvPr>
            <p:ph type="sldNum" sz="quarter" idx="15"/>
          </p:nvPr>
        </p:nvSpPr>
        <p:spPr>
          <a:xfrm>
            <a:off x="570931" y="6578600"/>
            <a:ext cx="2647949" cy="2794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9C1931F-4904-084D-8F70-D63217AB056E}" type="slidenum">
              <a:rPr kumimoji="0" lang="fr-FR" sz="1200" b="0" i="0" u="none" strike="noStrike" kern="1200" cap="none" spc="0" normalizeH="0" baseline="0" noProof="0" smtClean="0">
                <a:ln>
                  <a:noFill/>
                </a:ln>
                <a:solidFill>
                  <a:srgbClr val="FFFFFF"/>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dirty="0">
              <a:ln>
                <a:noFill/>
              </a:ln>
              <a:solidFill>
                <a:srgbClr val="FFFFFF"/>
              </a:solidFill>
              <a:effectLst/>
              <a:uLnTx/>
              <a:uFillTx/>
              <a:latin typeface="Calibri Light"/>
              <a:ea typeface="+mn-ea"/>
              <a:cs typeface="+mn-cs"/>
            </a:endParaRPr>
          </a:p>
        </p:txBody>
      </p:sp>
      <p:sp>
        <p:nvSpPr>
          <p:cNvPr id="4" name="Text Placeholder 3">
            <a:extLst>
              <a:ext uri="{FF2B5EF4-FFF2-40B4-BE49-F238E27FC236}">
                <a16:creationId xmlns:a16="http://schemas.microsoft.com/office/drawing/2014/main" id="{F9233BEA-8BE1-7AB9-8A14-B2A05DA8F3E2}"/>
              </a:ext>
            </a:extLst>
          </p:cNvPr>
          <p:cNvSpPr>
            <a:spLocks noGrp="1"/>
          </p:cNvSpPr>
          <p:nvPr>
            <p:ph type="body" sz="quarter" idx="16"/>
          </p:nvPr>
        </p:nvSpPr>
        <p:spPr>
          <a:xfrm>
            <a:off x="431475" y="1804407"/>
            <a:ext cx="5664201" cy="4493683"/>
          </a:xfrm>
        </p:spPr>
        <p:txBody>
          <a:bodyPr/>
          <a:lstStyle/>
          <a:p>
            <a:pPr marL="0" indent="0">
              <a:buNone/>
            </a:pPr>
            <a:r>
              <a:rPr lang="en-GB" dirty="0">
                <a:hlinkClick r:id="rId2"/>
              </a:rPr>
              <a:t>Richard Jeremy - rjeremy@systra.com</a:t>
            </a:r>
            <a:endParaRPr lang="en-GB" dirty="0"/>
          </a:p>
          <a:p>
            <a:pPr marL="0" indent="0">
              <a:buNone/>
            </a:pPr>
            <a:endParaRPr lang="en-GB" dirty="0"/>
          </a:p>
          <a:p>
            <a:pPr marL="0" indent="0">
              <a:buNone/>
            </a:pPr>
            <a:r>
              <a:rPr lang="en-GB" dirty="0"/>
              <a:t>Brian Drury - </a:t>
            </a:r>
            <a:r>
              <a:rPr lang="en-GB" dirty="0">
                <a:hlinkClick r:id="rId3"/>
              </a:rPr>
              <a:t>bdrury@systra.com</a:t>
            </a:r>
            <a:endParaRPr lang="en-GB" dirty="0"/>
          </a:p>
          <a:p>
            <a:pPr marL="0" indent="0">
              <a:buNone/>
            </a:pPr>
            <a:endParaRPr lang="en-GB" dirty="0"/>
          </a:p>
        </p:txBody>
      </p:sp>
      <p:sp>
        <p:nvSpPr>
          <p:cNvPr id="5" name="Footer Placeholder 4">
            <a:extLst>
              <a:ext uri="{FF2B5EF4-FFF2-40B4-BE49-F238E27FC236}">
                <a16:creationId xmlns:a16="http://schemas.microsoft.com/office/drawing/2014/main" id="{B8887884-502A-61BA-19B0-15A39D96A150}"/>
              </a:ext>
            </a:extLst>
          </p:cNvPr>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Calibri Light"/>
              <a:ea typeface="+mn-ea"/>
              <a:cs typeface="+mn-cs"/>
            </a:endParaRPr>
          </a:p>
        </p:txBody>
      </p:sp>
    </p:spTree>
    <p:extLst>
      <p:ext uri="{BB962C8B-B14F-4D97-AF65-F5344CB8AC3E}">
        <p14:creationId xmlns:p14="http://schemas.microsoft.com/office/powerpoint/2010/main" val="149819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C519BD-3449-43AF-9715-F0ECD17F8B02}"/>
              </a:ext>
            </a:extLst>
          </p:cNvPr>
          <p:cNvPicPr>
            <a:picLocks noChangeAspect="1"/>
          </p:cNvPicPr>
          <p:nvPr/>
        </p:nvPicPr>
        <p:blipFill rotWithShape="1">
          <a:blip r:embed="rId2"/>
          <a:srcRect l="91719" t="40972" b="16528"/>
          <a:stretch/>
        </p:blipFill>
        <p:spPr>
          <a:xfrm>
            <a:off x="11182350" y="2809874"/>
            <a:ext cx="1009650" cy="2914651"/>
          </a:xfrm>
          <a:prstGeom prst="rect">
            <a:avLst/>
          </a:prstGeom>
        </p:spPr>
      </p:pic>
      <p:pic>
        <p:nvPicPr>
          <p:cNvPr id="3" name="Picture 2">
            <a:extLst>
              <a:ext uri="{FF2B5EF4-FFF2-40B4-BE49-F238E27FC236}">
                <a16:creationId xmlns:a16="http://schemas.microsoft.com/office/drawing/2014/main" id="{24C1AF7E-C579-4970-A990-C4527A4E98A2}"/>
              </a:ext>
            </a:extLst>
          </p:cNvPr>
          <p:cNvPicPr>
            <a:picLocks noChangeAspect="1"/>
          </p:cNvPicPr>
          <p:nvPr/>
        </p:nvPicPr>
        <p:blipFill rotWithShape="1">
          <a:blip r:embed="rId2"/>
          <a:srcRect r="92422"/>
          <a:stretch/>
        </p:blipFill>
        <p:spPr>
          <a:xfrm>
            <a:off x="0" y="0"/>
            <a:ext cx="923925"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97BCDA32-8A25-4CCC-B61D-B02EF8F8C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800" y="143789"/>
            <a:ext cx="1524692" cy="565592"/>
          </a:xfrm>
          <a:prstGeom prst="rect">
            <a:avLst/>
          </a:prstGeom>
        </p:spPr>
      </p:pic>
      <p:sp>
        <p:nvSpPr>
          <p:cNvPr id="4" name="Subtitle 2">
            <a:extLst>
              <a:ext uri="{FF2B5EF4-FFF2-40B4-BE49-F238E27FC236}">
                <a16:creationId xmlns:a16="http://schemas.microsoft.com/office/drawing/2014/main" id="{5BB88458-2D1A-2DA5-EB84-8DCFBA88EADC}"/>
              </a:ext>
            </a:extLst>
          </p:cNvPr>
          <p:cNvSpPr txBox="1">
            <a:spLocks/>
          </p:cNvSpPr>
          <p:nvPr/>
        </p:nvSpPr>
        <p:spPr>
          <a:xfrm>
            <a:off x="1727199" y="994366"/>
            <a:ext cx="8109527" cy="1008112"/>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pPr>
            <a:endParaRPr lang="en-GB" sz="3600" b="1" dirty="0">
              <a:solidFill>
                <a:schemeClr val="bg1"/>
              </a:solidFill>
              <a:latin typeface="Arial"/>
              <a:cs typeface="Arial"/>
            </a:endParaRPr>
          </a:p>
          <a:p>
            <a:pPr marL="0" indent="0" algn="ctr">
              <a:buNone/>
            </a:pPr>
            <a:r>
              <a:rPr lang="en-GB" sz="5000" b="1" dirty="0">
                <a:effectLst/>
                <a:latin typeface="Arial" panose="020B0604020202020204" pitchFamily="34" charset="0"/>
                <a:ea typeface="Calibri" panose="020F0502020204030204" pitchFamily="34" charset="0"/>
                <a:cs typeface="Arial" panose="020B0604020202020204" pitchFamily="34" charset="0"/>
              </a:rPr>
              <a:t>Individual local authority perspective</a:t>
            </a:r>
            <a:r>
              <a:rPr lang="en-GB" sz="5000" dirty="0">
                <a:effectLst/>
                <a:latin typeface="Arial" panose="020B0604020202020204" pitchFamily="34" charset="0"/>
                <a:ea typeface="Calibri" panose="020F0502020204030204" pitchFamily="34" charset="0"/>
                <a:cs typeface="Arial" panose="020B0604020202020204" pitchFamily="34" charset="0"/>
              </a:rPr>
              <a:t> </a:t>
            </a:r>
          </a:p>
          <a:p>
            <a:pPr marL="0" indent="0" algn="ctr">
              <a:buNone/>
            </a:pPr>
            <a:endParaRPr lang="en-GB" sz="5000" i="1" dirty="0">
              <a:latin typeface="Arial" panose="020B0604020202020204" pitchFamily="34" charset="0"/>
              <a:ea typeface="Calibri" panose="020F0502020204030204" pitchFamily="34" charset="0"/>
              <a:cs typeface="Arial" panose="020B0604020202020204" pitchFamily="34" charset="0"/>
            </a:endParaRPr>
          </a:p>
          <a:p>
            <a:pPr marL="0" indent="0" algn="ctr">
              <a:buNone/>
            </a:pPr>
            <a:r>
              <a:rPr lang="en-GB" sz="3500" dirty="0">
                <a:solidFill>
                  <a:schemeClr val="bg1"/>
                </a:solidFill>
                <a:effectLst/>
                <a:latin typeface="Arial" panose="020B0604020202020204" pitchFamily="34" charset="0"/>
                <a:ea typeface="Calibri" panose="020F0502020204030204" pitchFamily="34" charset="0"/>
                <a:cs typeface="Arial" panose="020B0604020202020204" pitchFamily="34" charset="0"/>
              </a:rPr>
              <a:t>Melanie Watson, Independent Public Transport Consultant </a:t>
            </a:r>
            <a:endParaRPr lang="en-GB" sz="3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293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95690-5996-5819-3937-23438C486CB8}"/>
              </a:ext>
            </a:extLst>
          </p:cNvPr>
          <p:cNvSpPr>
            <a:spLocks noGrp="1"/>
          </p:cNvSpPr>
          <p:nvPr>
            <p:ph type="title"/>
          </p:nvPr>
        </p:nvSpPr>
        <p:spPr/>
        <p:txBody>
          <a:bodyPr/>
          <a:lstStyle/>
          <a:p>
            <a:r>
              <a:rPr lang="en-US" dirty="0"/>
              <a:t>Rural Transport – One Public Transport System for Cornwall</a:t>
            </a:r>
          </a:p>
        </p:txBody>
      </p:sp>
      <p:sp>
        <p:nvSpPr>
          <p:cNvPr id="3" name="Content Placeholder 2">
            <a:extLst>
              <a:ext uri="{FF2B5EF4-FFF2-40B4-BE49-F238E27FC236}">
                <a16:creationId xmlns:a16="http://schemas.microsoft.com/office/drawing/2014/main" id="{69020144-0F9F-3B8A-9D0D-00F77092CC48}"/>
              </a:ext>
            </a:extLst>
          </p:cNvPr>
          <p:cNvSpPr>
            <a:spLocks noGrp="1"/>
          </p:cNvSpPr>
          <p:nvPr>
            <p:ph idx="1"/>
          </p:nvPr>
        </p:nvSpPr>
        <p:spPr/>
        <p:txBody>
          <a:bodyPr/>
          <a:lstStyle/>
          <a:p>
            <a:endParaRPr lang="en-US"/>
          </a:p>
        </p:txBody>
      </p:sp>
      <p:pic>
        <p:nvPicPr>
          <p:cNvPr id="4" name="Content Placeholder 3" descr="A red bus on the road&#10;&#10;Description automatically generated">
            <a:extLst>
              <a:ext uri="{FF2B5EF4-FFF2-40B4-BE49-F238E27FC236}">
                <a16:creationId xmlns:a16="http://schemas.microsoft.com/office/drawing/2014/main" id="{17D4C00F-23F8-CDB6-4A8E-F56F5FE6123D}"/>
              </a:ext>
            </a:extLst>
          </p:cNvPr>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bwMode="auto">
          <a:xfrm>
            <a:off x="1828800" y="2397363"/>
            <a:ext cx="6211888" cy="3490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B6FA6FF1-773C-383D-7461-7AECD7154990}"/>
              </a:ext>
            </a:extLst>
          </p:cNvPr>
          <p:cNvSpPr txBox="1"/>
          <p:nvPr/>
        </p:nvSpPr>
        <p:spPr>
          <a:xfrm>
            <a:off x="5375920" y="5085185"/>
            <a:ext cx="2880320" cy="646331"/>
          </a:xfrm>
          <a:prstGeom prst="rect">
            <a:avLst/>
          </a:prstGeom>
          <a:noFill/>
        </p:spPr>
        <p:txBody>
          <a:bodyPr wrap="square" rtlCol="0">
            <a:spAutoFit/>
          </a:bodyPr>
          <a:lstStyle/>
          <a:p>
            <a:pPr fontAlgn="base">
              <a:spcBef>
                <a:spcPct val="0"/>
              </a:spcBef>
              <a:spcAft>
                <a:spcPct val="0"/>
              </a:spcAft>
            </a:pPr>
            <a:r>
              <a:rPr lang="en-US" dirty="0">
                <a:solidFill>
                  <a:prstClr val="white"/>
                </a:solidFill>
                <a:latin typeface="Arial" charset="0"/>
                <a:cs typeface="Arial" charset="0"/>
              </a:rPr>
              <a:t>Melanie Watson</a:t>
            </a:r>
          </a:p>
          <a:p>
            <a:pPr fontAlgn="base">
              <a:spcBef>
                <a:spcPct val="0"/>
              </a:spcBef>
              <a:spcAft>
                <a:spcPct val="0"/>
              </a:spcAft>
            </a:pPr>
            <a:r>
              <a:rPr lang="en-US" dirty="0">
                <a:solidFill>
                  <a:prstClr val="white"/>
                </a:solidFill>
                <a:latin typeface="Arial" charset="0"/>
                <a:cs typeface="Arial" charset="0"/>
              </a:rPr>
              <a:t>Independent Consultant</a:t>
            </a:r>
          </a:p>
        </p:txBody>
      </p:sp>
    </p:spTree>
    <p:extLst>
      <p:ext uri="{BB962C8B-B14F-4D97-AF65-F5344CB8AC3E}">
        <p14:creationId xmlns:p14="http://schemas.microsoft.com/office/powerpoint/2010/main" val="3395456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FD13E-705F-48D8-BCB6-062460C4FB6C}"/>
              </a:ext>
            </a:extLst>
          </p:cNvPr>
          <p:cNvSpPr>
            <a:spLocks noGrp="1"/>
          </p:cNvSpPr>
          <p:nvPr>
            <p:ph type="title"/>
          </p:nvPr>
        </p:nvSpPr>
        <p:spPr/>
        <p:txBody>
          <a:bodyPr/>
          <a:lstStyle/>
          <a:p>
            <a:r>
              <a:rPr lang="en-GB" dirty="0"/>
              <a:t>Cornwall Context</a:t>
            </a:r>
          </a:p>
        </p:txBody>
      </p:sp>
      <p:sp>
        <p:nvSpPr>
          <p:cNvPr id="4" name="Content Placeholder 3">
            <a:extLst>
              <a:ext uri="{FF2B5EF4-FFF2-40B4-BE49-F238E27FC236}">
                <a16:creationId xmlns:a16="http://schemas.microsoft.com/office/drawing/2014/main" id="{7584FA46-5B40-4B2A-9AFA-C803BD2EA3AC}"/>
              </a:ext>
            </a:extLst>
          </p:cNvPr>
          <p:cNvSpPr>
            <a:spLocks noGrp="1"/>
          </p:cNvSpPr>
          <p:nvPr>
            <p:ph sz="half" idx="1"/>
          </p:nvPr>
        </p:nvSpPr>
        <p:spPr>
          <a:xfrm>
            <a:off x="1828801" y="1752601"/>
            <a:ext cx="6139407" cy="4779963"/>
          </a:xfrm>
        </p:spPr>
        <p:txBody>
          <a:bodyPr/>
          <a:lstStyle/>
          <a:p>
            <a:pPr>
              <a:buFont typeface="Arial" panose="020B0604020202020204" pitchFamily="34" charset="0"/>
              <a:buChar char="•"/>
            </a:pPr>
            <a:r>
              <a:rPr lang="en-GB" sz="1600" dirty="0"/>
              <a:t>Growing population, over half a million – 10% growth by 2031</a:t>
            </a:r>
          </a:p>
          <a:p>
            <a:pPr>
              <a:buFont typeface="Arial" panose="020B0604020202020204" pitchFamily="34" charset="0"/>
              <a:buChar char="•"/>
            </a:pPr>
            <a:r>
              <a:rPr lang="en-GB" sz="1600" dirty="0"/>
              <a:t>25% population over 65 – compared to 18% for England &amp; Wales, ageing at faster rate</a:t>
            </a:r>
          </a:p>
          <a:p>
            <a:pPr>
              <a:buFont typeface="Arial" panose="020B0604020202020204" pitchFamily="34" charset="0"/>
              <a:buChar char="•"/>
            </a:pPr>
            <a:r>
              <a:rPr lang="en-GB" sz="1600" dirty="0"/>
              <a:t>2 in 5 people live in small settlements of less than 3,000 people - rural</a:t>
            </a:r>
          </a:p>
          <a:p>
            <a:pPr>
              <a:buFont typeface="Arial" panose="020B0604020202020204" pitchFamily="34" charset="0"/>
              <a:buChar char="•"/>
            </a:pPr>
            <a:r>
              <a:rPr lang="en-GB" sz="1600" dirty="0"/>
              <a:t>Deep inequalities in health and wealth exist – low average salaries</a:t>
            </a:r>
          </a:p>
          <a:p>
            <a:pPr>
              <a:buFont typeface="Arial" panose="020B0604020202020204" pitchFamily="34" charset="0"/>
              <a:buChar char="•"/>
            </a:pPr>
            <a:r>
              <a:rPr lang="en-GB" sz="1600" dirty="0"/>
              <a:t>Inequalities in health, education and safety outcomes between different groups of people and different places in Cornwall – some of which most deprived in UK</a:t>
            </a:r>
          </a:p>
          <a:p>
            <a:pPr>
              <a:buFont typeface="Arial" panose="020B0604020202020204" pitchFamily="34" charset="0"/>
              <a:buChar char="•"/>
            </a:pPr>
            <a:r>
              <a:rPr lang="en-GB" sz="1600" dirty="0"/>
              <a:t>House prices around 9 times the average wage</a:t>
            </a:r>
          </a:p>
          <a:p>
            <a:pPr>
              <a:buFont typeface="Arial" panose="020B0604020202020204" pitchFamily="34" charset="0"/>
              <a:buChar char="•"/>
            </a:pPr>
            <a:r>
              <a:rPr lang="en-GB" sz="1600" dirty="0"/>
              <a:t>Rural isolation is a key issue, especially for children and young people</a:t>
            </a:r>
          </a:p>
          <a:p>
            <a:pPr>
              <a:buFont typeface="Arial" panose="020B0604020202020204" pitchFamily="34" charset="0"/>
              <a:buChar char="•"/>
            </a:pPr>
            <a:endParaRPr lang="en-GB" sz="1600" dirty="0"/>
          </a:p>
          <a:p>
            <a:pPr>
              <a:buFont typeface="Arial" panose="020B0604020202020204" pitchFamily="34" charset="0"/>
              <a:buChar char="•"/>
            </a:pPr>
            <a:r>
              <a:rPr lang="en-GB" sz="1600" dirty="0"/>
              <a:t>Politically strong support for public transport, shown by significant investment in buses and rail over the last 8 years.</a:t>
            </a:r>
          </a:p>
          <a:p>
            <a:endParaRPr lang="en-GB" dirty="0"/>
          </a:p>
        </p:txBody>
      </p:sp>
    </p:spTree>
    <p:extLst>
      <p:ext uri="{BB962C8B-B14F-4D97-AF65-F5344CB8AC3E}">
        <p14:creationId xmlns:p14="http://schemas.microsoft.com/office/powerpoint/2010/main" val="17528346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FD13E-705F-48D8-BCB6-062460C4FB6C}"/>
              </a:ext>
            </a:extLst>
          </p:cNvPr>
          <p:cNvSpPr>
            <a:spLocks noGrp="1"/>
          </p:cNvSpPr>
          <p:nvPr>
            <p:ph type="title"/>
          </p:nvPr>
        </p:nvSpPr>
        <p:spPr/>
        <p:txBody>
          <a:bodyPr/>
          <a:lstStyle/>
          <a:p>
            <a:r>
              <a:rPr lang="en-GB" dirty="0"/>
              <a:t>Building the foundations - rail</a:t>
            </a:r>
          </a:p>
        </p:txBody>
      </p:sp>
      <p:sp>
        <p:nvSpPr>
          <p:cNvPr id="4" name="Content Placeholder 3">
            <a:extLst>
              <a:ext uri="{FF2B5EF4-FFF2-40B4-BE49-F238E27FC236}">
                <a16:creationId xmlns:a16="http://schemas.microsoft.com/office/drawing/2014/main" id="{7584FA46-5B40-4B2A-9AFA-C803BD2EA3AC}"/>
              </a:ext>
            </a:extLst>
          </p:cNvPr>
          <p:cNvSpPr>
            <a:spLocks noGrp="1"/>
          </p:cNvSpPr>
          <p:nvPr>
            <p:ph sz="half" idx="1"/>
          </p:nvPr>
        </p:nvSpPr>
        <p:spPr>
          <a:xfrm>
            <a:off x="1828801" y="1752601"/>
            <a:ext cx="6139407" cy="4779963"/>
          </a:xfrm>
        </p:spPr>
        <p:txBody>
          <a:bodyPr/>
          <a:lstStyle/>
          <a:p>
            <a:pPr marL="0" indent="0">
              <a:buNone/>
            </a:pPr>
            <a:r>
              <a:rPr lang="en-GB" sz="3200" dirty="0"/>
              <a:t>Rail Improvement Package</a:t>
            </a:r>
          </a:p>
          <a:p>
            <a:pPr>
              <a:buFont typeface="Arial" panose="020B0604020202020204" pitchFamily="34" charset="0"/>
              <a:buChar char="•"/>
            </a:pPr>
            <a:r>
              <a:rPr lang="en-GB" sz="1800" dirty="0"/>
              <a:t>Station upgrades &amp; dualling of the mainline</a:t>
            </a:r>
          </a:p>
          <a:p>
            <a:pPr>
              <a:buFont typeface="Arial" panose="020B0604020202020204" pitchFamily="34" charset="0"/>
              <a:buChar char="•"/>
            </a:pPr>
            <a:r>
              <a:rPr lang="en-GB" sz="1800" dirty="0"/>
              <a:t>Truro – Falmouth branch line improvements</a:t>
            </a:r>
          </a:p>
          <a:p>
            <a:pPr>
              <a:buFont typeface="Arial" panose="020B0604020202020204" pitchFamily="34" charset="0"/>
              <a:buChar char="•"/>
            </a:pPr>
            <a:r>
              <a:rPr lang="en-GB" sz="1800" dirty="0"/>
              <a:t>2017 Enhanced Maintenance Facility – to support the rolling stock required for service enhancements</a:t>
            </a:r>
          </a:p>
          <a:p>
            <a:pPr>
              <a:buFont typeface="Arial" panose="020B0604020202020204" pitchFamily="34" charset="0"/>
              <a:buChar char="•"/>
            </a:pPr>
            <a:r>
              <a:rPr lang="en-GB" sz="1800" dirty="0"/>
              <a:t>2018 Upgraded Sleeper Service, including sleeper lounges</a:t>
            </a:r>
          </a:p>
          <a:p>
            <a:pPr>
              <a:buFont typeface="Arial" panose="020B0604020202020204" pitchFamily="34" charset="0"/>
              <a:buChar char="•"/>
            </a:pPr>
            <a:r>
              <a:rPr lang="en-GB" sz="1800" dirty="0"/>
              <a:t>Mainline Service Improvements</a:t>
            </a:r>
          </a:p>
          <a:p>
            <a:pPr lvl="1" indent="-342900">
              <a:buFont typeface="Arial" panose="020B0604020202020204" pitchFamily="34" charset="0"/>
              <a:buChar char="•"/>
            </a:pPr>
            <a:r>
              <a:rPr lang="en-GB" sz="1800" dirty="0"/>
              <a:t>Signalling enhancements</a:t>
            </a:r>
          </a:p>
          <a:p>
            <a:pPr lvl="1" indent="-342900">
              <a:buFont typeface="Arial" panose="020B0604020202020204" pitchFamily="34" charset="0"/>
              <a:buChar char="•"/>
            </a:pPr>
            <a:r>
              <a:rPr lang="en-GB" sz="1800" dirty="0"/>
              <a:t>Additional rolling stock</a:t>
            </a:r>
          </a:p>
          <a:p>
            <a:pPr lvl="1" indent="-342900">
              <a:buFont typeface="Arial" panose="020B0604020202020204" pitchFamily="34" charset="0"/>
              <a:buChar char="•"/>
            </a:pPr>
            <a:r>
              <a:rPr lang="en-GB" sz="1800" dirty="0"/>
              <a:t>West Cornwall multi-modal hub – St </a:t>
            </a:r>
            <a:r>
              <a:rPr lang="en-GB" sz="1800" dirty="0" err="1"/>
              <a:t>Erth</a:t>
            </a:r>
            <a:endParaRPr lang="en-GB" sz="1800" dirty="0"/>
          </a:p>
          <a:p>
            <a:pPr>
              <a:buFont typeface="Arial" panose="020B0604020202020204" pitchFamily="34" charset="0"/>
              <a:buChar char="•"/>
            </a:pPr>
            <a:endParaRPr lang="en-GB" sz="1800" dirty="0"/>
          </a:p>
          <a:p>
            <a:pPr>
              <a:buFont typeface="Arial" panose="020B0604020202020204" pitchFamily="34" charset="0"/>
              <a:buChar char="•"/>
            </a:pPr>
            <a:r>
              <a:rPr lang="en-GB" sz="1800" dirty="0"/>
              <a:t>Created confidence, provided the public transport ‘spine’ on which to build upon</a:t>
            </a:r>
          </a:p>
        </p:txBody>
      </p:sp>
    </p:spTree>
    <p:extLst>
      <p:ext uri="{BB962C8B-B14F-4D97-AF65-F5344CB8AC3E}">
        <p14:creationId xmlns:p14="http://schemas.microsoft.com/office/powerpoint/2010/main" val="18401068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FD13E-705F-48D8-BCB6-062460C4FB6C}"/>
              </a:ext>
            </a:extLst>
          </p:cNvPr>
          <p:cNvSpPr>
            <a:spLocks noGrp="1"/>
          </p:cNvSpPr>
          <p:nvPr>
            <p:ph type="title"/>
          </p:nvPr>
        </p:nvSpPr>
        <p:spPr/>
        <p:txBody>
          <a:bodyPr/>
          <a:lstStyle/>
          <a:p>
            <a:r>
              <a:rPr lang="en-GB" dirty="0"/>
              <a:t>Devolution Deal 2015</a:t>
            </a:r>
          </a:p>
        </p:txBody>
      </p:sp>
      <p:sp>
        <p:nvSpPr>
          <p:cNvPr id="4" name="Content Placeholder 3">
            <a:extLst>
              <a:ext uri="{FF2B5EF4-FFF2-40B4-BE49-F238E27FC236}">
                <a16:creationId xmlns:a16="http://schemas.microsoft.com/office/drawing/2014/main" id="{7584FA46-5B40-4B2A-9AFA-C803BD2EA3AC}"/>
              </a:ext>
            </a:extLst>
          </p:cNvPr>
          <p:cNvSpPr>
            <a:spLocks noGrp="1"/>
          </p:cNvSpPr>
          <p:nvPr>
            <p:ph sz="half" idx="1"/>
          </p:nvPr>
        </p:nvSpPr>
        <p:spPr>
          <a:xfrm>
            <a:off x="1828801" y="1752601"/>
            <a:ext cx="6139407" cy="4779963"/>
          </a:xfrm>
        </p:spPr>
        <p:txBody>
          <a:bodyPr/>
          <a:lstStyle/>
          <a:p>
            <a:endParaRPr lang="en-GB" dirty="0"/>
          </a:p>
          <a:p>
            <a:endParaRPr lang="en-GB" dirty="0"/>
          </a:p>
        </p:txBody>
      </p:sp>
      <p:pic>
        <p:nvPicPr>
          <p:cNvPr id="5" name="Content Placeholder 3">
            <a:extLst>
              <a:ext uri="{FF2B5EF4-FFF2-40B4-BE49-F238E27FC236}">
                <a16:creationId xmlns:a16="http://schemas.microsoft.com/office/drawing/2014/main" id="{FFCE5129-B63A-9D29-E362-4BA4075AFE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auto">
          <a:xfrm>
            <a:off x="1828800" y="1570832"/>
            <a:ext cx="6116870"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85CBB131-39D8-2D79-C885-A9611AF4670A}"/>
              </a:ext>
            </a:extLst>
          </p:cNvPr>
          <p:cNvSpPr txBox="1"/>
          <p:nvPr/>
        </p:nvSpPr>
        <p:spPr>
          <a:xfrm>
            <a:off x="8077200" y="2495975"/>
            <a:ext cx="2286000" cy="3046988"/>
          </a:xfrm>
          <a:prstGeom prst="rect">
            <a:avLst/>
          </a:prstGeom>
          <a:noFill/>
        </p:spPr>
        <p:txBody>
          <a:bodyPr wrap="square">
            <a:spAutoFit/>
          </a:bodyPr>
          <a:lstStyle/>
          <a:p>
            <a:pPr marL="214313" indent="-214313" fontAlgn="base">
              <a:spcBef>
                <a:spcPct val="0"/>
              </a:spcBef>
              <a:spcAft>
                <a:spcPct val="0"/>
              </a:spcAft>
              <a:buFont typeface="Arial" panose="020B0604020202020204" pitchFamily="34" charset="0"/>
              <a:buChar char="•"/>
            </a:pPr>
            <a:r>
              <a:rPr lang="en-US" sz="1600" dirty="0">
                <a:solidFill>
                  <a:prstClr val="black"/>
                </a:solidFill>
                <a:latin typeface="Gill Sans MT"/>
                <a:cs typeface="Arial" charset="0"/>
              </a:rPr>
              <a:t>Devolution Deal 2015</a:t>
            </a:r>
          </a:p>
          <a:p>
            <a:pPr marL="214313" indent="-214313" fontAlgn="base">
              <a:spcBef>
                <a:spcPct val="0"/>
              </a:spcBef>
              <a:spcAft>
                <a:spcPct val="0"/>
              </a:spcAft>
              <a:buFont typeface="Arial" panose="020B0604020202020204" pitchFamily="34" charset="0"/>
              <a:buChar char="•"/>
            </a:pPr>
            <a:r>
              <a:rPr lang="en-US" sz="1600" dirty="0">
                <a:solidFill>
                  <a:prstClr val="black"/>
                </a:solidFill>
                <a:latin typeface="Gill Sans MT"/>
                <a:cs typeface="Arial" charset="0"/>
              </a:rPr>
              <a:t>£15m public transport investment</a:t>
            </a:r>
          </a:p>
          <a:p>
            <a:pPr marL="214313" indent="-214313" fontAlgn="base">
              <a:spcBef>
                <a:spcPct val="0"/>
              </a:spcBef>
              <a:spcAft>
                <a:spcPct val="0"/>
              </a:spcAft>
              <a:buFont typeface="Arial" panose="020B0604020202020204" pitchFamily="34" charset="0"/>
              <a:buChar char="•"/>
            </a:pPr>
            <a:r>
              <a:rPr lang="en-US" sz="1600" dirty="0">
                <a:solidFill>
                  <a:prstClr val="black"/>
                </a:solidFill>
                <a:latin typeface="Gill Sans MT"/>
                <a:cs typeface="Arial" charset="0"/>
              </a:rPr>
              <a:t>£35m+ Operator investment</a:t>
            </a:r>
          </a:p>
          <a:p>
            <a:pPr marL="214313" indent="-214313" fontAlgn="base">
              <a:spcBef>
                <a:spcPct val="0"/>
              </a:spcBef>
              <a:spcAft>
                <a:spcPct val="0"/>
              </a:spcAft>
              <a:buFont typeface="Arial" panose="020B0604020202020204" pitchFamily="34" charset="0"/>
              <a:buChar char="•"/>
            </a:pPr>
            <a:r>
              <a:rPr lang="en-US" sz="1600" dirty="0">
                <a:solidFill>
                  <a:prstClr val="black"/>
                </a:solidFill>
                <a:latin typeface="Gill Sans MT"/>
                <a:cs typeface="Arial" charset="0"/>
              </a:rPr>
              <a:t>Led to One Public Transport System for Cornwall</a:t>
            </a:r>
          </a:p>
          <a:p>
            <a:pPr marL="214313" indent="-214313" fontAlgn="base">
              <a:spcBef>
                <a:spcPct val="0"/>
              </a:spcBef>
              <a:spcAft>
                <a:spcPct val="0"/>
              </a:spcAft>
              <a:buFont typeface="Arial" panose="020B0604020202020204" pitchFamily="34" charset="0"/>
              <a:buChar char="•"/>
            </a:pPr>
            <a:r>
              <a:rPr lang="en-US" sz="1600" dirty="0">
                <a:solidFill>
                  <a:prstClr val="black"/>
                </a:solidFill>
                <a:latin typeface="Gill Sans MT"/>
                <a:cs typeface="Arial" charset="0"/>
              </a:rPr>
              <a:t>Voluntary Partnership with operators</a:t>
            </a:r>
          </a:p>
          <a:p>
            <a:pPr marL="214313" indent="-214313" fontAlgn="base">
              <a:spcBef>
                <a:spcPct val="0"/>
              </a:spcBef>
              <a:spcAft>
                <a:spcPct val="0"/>
              </a:spcAft>
              <a:buFont typeface="Arial" panose="020B0604020202020204" pitchFamily="34" charset="0"/>
              <a:buChar char="•"/>
            </a:pPr>
            <a:r>
              <a:rPr lang="en-US" sz="1600" dirty="0">
                <a:solidFill>
                  <a:prstClr val="black"/>
                </a:solidFill>
                <a:latin typeface="Gill Sans MT"/>
                <a:cs typeface="Arial" charset="0"/>
              </a:rPr>
              <a:t>New innovative tender</a:t>
            </a:r>
          </a:p>
        </p:txBody>
      </p:sp>
      <p:sp>
        <p:nvSpPr>
          <p:cNvPr id="10" name="TextBox 9">
            <a:extLst>
              <a:ext uri="{FF2B5EF4-FFF2-40B4-BE49-F238E27FC236}">
                <a16:creationId xmlns:a16="http://schemas.microsoft.com/office/drawing/2014/main" id="{E06B1F2C-7F76-E547-6C6D-B0F098172F2F}"/>
              </a:ext>
            </a:extLst>
          </p:cNvPr>
          <p:cNvSpPr txBox="1"/>
          <p:nvPr/>
        </p:nvSpPr>
        <p:spPr>
          <a:xfrm>
            <a:off x="2279576" y="1988841"/>
            <a:ext cx="3096344" cy="830997"/>
          </a:xfrm>
          <a:prstGeom prst="rect">
            <a:avLst/>
          </a:prstGeom>
          <a:noFill/>
        </p:spPr>
        <p:txBody>
          <a:bodyPr wrap="square" rtlCol="0">
            <a:spAutoFit/>
          </a:bodyPr>
          <a:lstStyle/>
          <a:p>
            <a:pPr fontAlgn="base">
              <a:spcBef>
                <a:spcPct val="0"/>
              </a:spcBef>
              <a:spcAft>
                <a:spcPct val="0"/>
              </a:spcAft>
            </a:pPr>
            <a:r>
              <a:rPr lang="en-US" sz="2400" b="1" dirty="0">
                <a:solidFill>
                  <a:prstClr val="black"/>
                </a:solidFill>
                <a:latin typeface="Gill Sans MT"/>
                <a:cs typeface="Arial" charset="0"/>
              </a:rPr>
              <a:t>Single transport ask = Bus Franchising</a:t>
            </a:r>
          </a:p>
        </p:txBody>
      </p:sp>
    </p:spTree>
    <p:extLst>
      <p:ext uri="{BB962C8B-B14F-4D97-AF65-F5344CB8AC3E}">
        <p14:creationId xmlns:p14="http://schemas.microsoft.com/office/powerpoint/2010/main" val="22063286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FD13E-705F-48D8-BCB6-062460C4FB6C}"/>
              </a:ext>
            </a:extLst>
          </p:cNvPr>
          <p:cNvSpPr>
            <a:spLocks noGrp="1"/>
          </p:cNvSpPr>
          <p:nvPr>
            <p:ph type="title"/>
          </p:nvPr>
        </p:nvSpPr>
        <p:spPr/>
        <p:txBody>
          <a:bodyPr/>
          <a:lstStyle/>
          <a:p>
            <a:r>
              <a:rPr lang="en-GB" dirty="0"/>
              <a:t>Integrated Vision</a:t>
            </a:r>
          </a:p>
        </p:txBody>
      </p:sp>
      <p:sp>
        <p:nvSpPr>
          <p:cNvPr id="4" name="Content Placeholder 3">
            <a:extLst>
              <a:ext uri="{FF2B5EF4-FFF2-40B4-BE49-F238E27FC236}">
                <a16:creationId xmlns:a16="http://schemas.microsoft.com/office/drawing/2014/main" id="{7584FA46-5B40-4B2A-9AFA-C803BD2EA3AC}"/>
              </a:ext>
            </a:extLst>
          </p:cNvPr>
          <p:cNvSpPr>
            <a:spLocks noGrp="1"/>
          </p:cNvSpPr>
          <p:nvPr>
            <p:ph sz="half" idx="1"/>
          </p:nvPr>
        </p:nvSpPr>
        <p:spPr>
          <a:xfrm>
            <a:off x="1828800" y="1752601"/>
            <a:ext cx="7147520" cy="4779963"/>
          </a:xfrm>
        </p:spPr>
        <p:txBody>
          <a:bodyPr/>
          <a:lstStyle/>
          <a:p>
            <a:pPr marL="0" indent="0">
              <a:buNone/>
            </a:pPr>
            <a:r>
              <a:rPr lang="en-GB" sz="2000" dirty="0"/>
              <a:t>£15m+ investment to deliver</a:t>
            </a:r>
          </a:p>
          <a:p>
            <a:pPr marL="0" indent="0">
              <a:buNone/>
            </a:pPr>
            <a:r>
              <a:rPr lang="en-GB" sz="2000" dirty="0"/>
              <a:t>‘One Public Transport System for Cornwall’</a:t>
            </a:r>
          </a:p>
          <a:p>
            <a:pPr>
              <a:buFont typeface="Arial" panose="020B0604020202020204" pitchFamily="34" charset="0"/>
              <a:buChar char="•"/>
            </a:pPr>
            <a:endParaRPr lang="en-GB" sz="2000" dirty="0"/>
          </a:p>
          <a:p>
            <a:pPr marL="0" indent="0">
              <a:buNone/>
            </a:pPr>
            <a:r>
              <a:rPr lang="en-GB" sz="2000" dirty="0"/>
              <a:t>Customer Focused</a:t>
            </a:r>
          </a:p>
          <a:p>
            <a:r>
              <a:rPr lang="en-GB" sz="2000" dirty="0"/>
              <a:t>One Network</a:t>
            </a:r>
          </a:p>
          <a:p>
            <a:r>
              <a:rPr lang="en-GB" sz="2000" dirty="0"/>
              <a:t>One Timetable</a:t>
            </a:r>
          </a:p>
          <a:p>
            <a:r>
              <a:rPr lang="en-GB" sz="2000" dirty="0"/>
              <a:t>One Ticket</a:t>
            </a:r>
          </a:p>
          <a:p>
            <a:r>
              <a:rPr lang="en-GB" sz="2000" dirty="0"/>
              <a:t>One Standard</a:t>
            </a:r>
          </a:p>
          <a:p>
            <a:r>
              <a:rPr lang="en-GB" sz="2000" dirty="0"/>
              <a:t>One Brand</a:t>
            </a:r>
          </a:p>
          <a:p>
            <a:pPr marL="0" indent="0">
              <a:buNone/>
            </a:pPr>
            <a:endParaRPr lang="en-GB" sz="2000" dirty="0"/>
          </a:p>
          <a:p>
            <a:endParaRPr lang="en-GB" sz="2000" dirty="0"/>
          </a:p>
          <a:p>
            <a:pPr marL="457200" indent="-457200">
              <a:buFont typeface="Arial" panose="020B0604020202020204" pitchFamily="34" charset="0"/>
              <a:buChar char="•"/>
            </a:pPr>
            <a:endParaRPr lang="en-GB" sz="2000" dirty="0"/>
          </a:p>
          <a:p>
            <a:endParaRPr lang="en-GB" dirty="0"/>
          </a:p>
          <a:p>
            <a:endParaRPr lang="en-GB" dirty="0"/>
          </a:p>
        </p:txBody>
      </p:sp>
      <p:pic>
        <p:nvPicPr>
          <p:cNvPr id="3" name="Picture 2">
            <a:extLst>
              <a:ext uri="{FF2B5EF4-FFF2-40B4-BE49-F238E27FC236}">
                <a16:creationId xmlns:a16="http://schemas.microsoft.com/office/drawing/2014/main" id="{88764114-BC1D-A164-6A28-6CE4CE463B9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35760" y="2708921"/>
            <a:ext cx="3556650" cy="3532939"/>
          </a:xfrm>
          <a:prstGeom prst="rect">
            <a:avLst/>
          </a:prstGeom>
        </p:spPr>
      </p:pic>
      <p:sp>
        <p:nvSpPr>
          <p:cNvPr id="5" name="TextBox 4">
            <a:extLst>
              <a:ext uri="{FF2B5EF4-FFF2-40B4-BE49-F238E27FC236}">
                <a16:creationId xmlns:a16="http://schemas.microsoft.com/office/drawing/2014/main" id="{3DEFCBCB-C96D-2A7C-19AE-F624D2F0FCCB}"/>
              </a:ext>
            </a:extLst>
          </p:cNvPr>
          <p:cNvSpPr txBox="1"/>
          <p:nvPr/>
        </p:nvSpPr>
        <p:spPr>
          <a:xfrm>
            <a:off x="7492410" y="2924944"/>
            <a:ext cx="2870790" cy="1754326"/>
          </a:xfrm>
          <a:prstGeom prst="rect">
            <a:avLst/>
          </a:prstGeom>
          <a:noFill/>
        </p:spPr>
        <p:txBody>
          <a:bodyPr wrap="square" rtlCol="0">
            <a:spAutoFit/>
          </a:bodyPr>
          <a:lstStyle/>
          <a:p>
            <a:pPr fontAlgn="base">
              <a:spcBef>
                <a:spcPct val="0"/>
              </a:spcBef>
              <a:spcAft>
                <a:spcPct val="0"/>
              </a:spcAft>
            </a:pPr>
            <a:r>
              <a:rPr lang="en-US" dirty="0">
                <a:solidFill>
                  <a:prstClr val="black"/>
                </a:solidFill>
                <a:latin typeface="Gill Sans MT"/>
                <a:cs typeface="Arial" charset="0"/>
              </a:rPr>
              <a:t>Aim was objective led, opportunity for operators to deliver against the vision. </a:t>
            </a:r>
          </a:p>
          <a:p>
            <a:pPr fontAlgn="base">
              <a:spcBef>
                <a:spcPct val="0"/>
              </a:spcBef>
              <a:spcAft>
                <a:spcPct val="0"/>
              </a:spcAft>
            </a:pPr>
            <a:r>
              <a:rPr lang="en-US" dirty="0">
                <a:solidFill>
                  <a:prstClr val="black"/>
                </a:solidFill>
                <a:latin typeface="Gill Sans MT"/>
                <a:cs typeface="Arial" charset="0"/>
              </a:rPr>
              <a:t>In the background the Council undertook work to build the franchising case.</a:t>
            </a:r>
          </a:p>
        </p:txBody>
      </p:sp>
    </p:spTree>
    <p:extLst>
      <p:ext uri="{BB962C8B-B14F-4D97-AF65-F5344CB8AC3E}">
        <p14:creationId xmlns:p14="http://schemas.microsoft.com/office/powerpoint/2010/main" val="3336919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48A7F-75A8-430F-BC54-1096A62C0370}"/>
              </a:ext>
            </a:extLst>
          </p:cNvPr>
          <p:cNvSpPr>
            <a:spLocks noGrp="1"/>
          </p:cNvSpPr>
          <p:nvPr>
            <p:ph type="title"/>
          </p:nvPr>
        </p:nvSpPr>
        <p:spPr>
          <a:xfrm>
            <a:off x="1775521" y="284056"/>
            <a:ext cx="8301597" cy="737494"/>
          </a:xfrm>
        </p:spPr>
        <p:txBody>
          <a:bodyPr>
            <a:normAutofit/>
          </a:bodyPr>
          <a:lstStyle/>
          <a:p>
            <a:r>
              <a:rPr lang="en-GB" sz="2800" dirty="0"/>
              <a:t>Bus – the building blocks</a:t>
            </a:r>
          </a:p>
        </p:txBody>
      </p:sp>
      <p:sp>
        <p:nvSpPr>
          <p:cNvPr id="4" name="TextBox 3">
            <a:extLst>
              <a:ext uri="{FF2B5EF4-FFF2-40B4-BE49-F238E27FC236}">
                <a16:creationId xmlns:a16="http://schemas.microsoft.com/office/drawing/2014/main" id="{C04759CC-6E38-4024-B8BE-B9903723A7CC}"/>
              </a:ext>
            </a:extLst>
          </p:cNvPr>
          <p:cNvSpPr txBox="1"/>
          <p:nvPr/>
        </p:nvSpPr>
        <p:spPr>
          <a:xfrm>
            <a:off x="2032080" y="1643339"/>
            <a:ext cx="6656208" cy="1631216"/>
          </a:xfrm>
          <a:prstGeom prst="rect">
            <a:avLst/>
          </a:prstGeom>
          <a:noFill/>
        </p:spPr>
        <p:txBody>
          <a:bodyPr wrap="square" rtlCol="0">
            <a:spAutoFit/>
          </a:bodyPr>
          <a:lstStyle/>
          <a:p>
            <a:pPr marL="214313" indent="-214313" fontAlgn="base">
              <a:spcBef>
                <a:spcPct val="0"/>
              </a:spcBef>
              <a:spcAft>
                <a:spcPct val="0"/>
              </a:spcAft>
              <a:buFont typeface="Arial" panose="020B0604020202020204" pitchFamily="34" charset="0"/>
              <a:buChar char="•"/>
            </a:pPr>
            <a:r>
              <a:rPr lang="en-US" sz="2000" dirty="0">
                <a:solidFill>
                  <a:prstClr val="black"/>
                </a:solidFill>
                <a:latin typeface="Gill Sans MT"/>
                <a:cs typeface="Arial" charset="0"/>
              </a:rPr>
              <a:t>One integrated ticketing platform – delivered 2017 across the Cornwall bus fleet</a:t>
            </a:r>
          </a:p>
          <a:p>
            <a:pPr marL="214313" indent="-214313" fontAlgn="base">
              <a:spcBef>
                <a:spcPct val="0"/>
              </a:spcBef>
              <a:spcAft>
                <a:spcPct val="0"/>
              </a:spcAft>
              <a:buFont typeface="Arial" panose="020B0604020202020204" pitchFamily="34" charset="0"/>
              <a:buChar char="•"/>
            </a:pPr>
            <a:r>
              <a:rPr lang="en-US" sz="2000" dirty="0">
                <a:solidFill>
                  <a:prstClr val="black"/>
                </a:solidFill>
                <a:latin typeface="Gill Sans MT"/>
                <a:cs typeface="Arial" charset="0"/>
              </a:rPr>
              <a:t>Contactless ticketing and infrastructure investment 2018/19</a:t>
            </a:r>
          </a:p>
          <a:p>
            <a:pPr marL="214313" indent="-214313" fontAlgn="base">
              <a:spcBef>
                <a:spcPct val="0"/>
              </a:spcBef>
              <a:spcAft>
                <a:spcPct val="0"/>
              </a:spcAft>
              <a:buFont typeface="Arial" panose="020B0604020202020204" pitchFamily="34" charset="0"/>
              <a:buChar char="•"/>
            </a:pPr>
            <a:r>
              <a:rPr lang="en-US" sz="2000" dirty="0">
                <a:solidFill>
                  <a:prstClr val="black"/>
                </a:solidFill>
                <a:latin typeface="Gill Sans MT"/>
                <a:cs typeface="Arial" charset="0"/>
              </a:rPr>
              <a:t>Network Reviews – to consider the opportunities for growth. Note Cornwall </a:t>
            </a:r>
            <a:r>
              <a:rPr lang="en-US" sz="2000" dirty="0" err="1">
                <a:solidFill>
                  <a:prstClr val="black"/>
                </a:solidFill>
                <a:latin typeface="Gill Sans MT"/>
                <a:cs typeface="Arial" charset="0"/>
              </a:rPr>
              <a:t>subsidise</a:t>
            </a:r>
            <a:r>
              <a:rPr lang="en-US" sz="2000" dirty="0">
                <a:solidFill>
                  <a:prstClr val="black"/>
                </a:solidFill>
                <a:latin typeface="Gill Sans MT"/>
                <a:cs typeface="Arial" charset="0"/>
              </a:rPr>
              <a:t> around 50% mileage</a:t>
            </a:r>
            <a:endParaRPr lang="en-GB" sz="2000" dirty="0">
              <a:solidFill>
                <a:prstClr val="black"/>
              </a:solidFill>
              <a:latin typeface="Gill Sans MT"/>
              <a:cs typeface="Arial" charset="0"/>
            </a:endParaRPr>
          </a:p>
        </p:txBody>
      </p:sp>
      <p:pic>
        <p:nvPicPr>
          <p:cNvPr id="6" name="Picture 5" descr="A person holding a phone&#10;&#10;Description automatically generated with low confidence">
            <a:extLst>
              <a:ext uri="{FF2B5EF4-FFF2-40B4-BE49-F238E27FC236}">
                <a16:creationId xmlns:a16="http://schemas.microsoft.com/office/drawing/2014/main" id="{97B49C56-F6D4-EE1A-F15A-64BCC18A93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11624" y="3417014"/>
            <a:ext cx="2090530" cy="3135795"/>
          </a:xfrm>
          <a:prstGeom prst="rect">
            <a:avLst/>
          </a:prstGeom>
        </p:spPr>
      </p:pic>
      <p:pic>
        <p:nvPicPr>
          <p:cNvPr id="10" name="Picture 9" descr="A map of a city&#10;&#10;Description automatically generated">
            <a:extLst>
              <a:ext uri="{FF2B5EF4-FFF2-40B4-BE49-F238E27FC236}">
                <a16:creationId xmlns:a16="http://schemas.microsoft.com/office/drawing/2014/main" id="{042DD949-29F9-AB4C-E53B-D57B055869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59896" y="3417012"/>
            <a:ext cx="3354776" cy="3135796"/>
          </a:xfrm>
          <a:prstGeom prst="rect">
            <a:avLst/>
          </a:prstGeom>
        </p:spPr>
      </p:pic>
    </p:spTree>
    <p:extLst>
      <p:ext uri="{BB962C8B-B14F-4D97-AF65-F5344CB8AC3E}">
        <p14:creationId xmlns:p14="http://schemas.microsoft.com/office/powerpoint/2010/main" val="500168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48A7F-75A8-430F-BC54-1096A62C0370}"/>
              </a:ext>
            </a:extLst>
          </p:cNvPr>
          <p:cNvSpPr>
            <a:spLocks noGrp="1"/>
          </p:cNvSpPr>
          <p:nvPr>
            <p:ph type="title"/>
          </p:nvPr>
        </p:nvSpPr>
        <p:spPr>
          <a:xfrm>
            <a:off x="1775521" y="284056"/>
            <a:ext cx="8301597" cy="737494"/>
          </a:xfrm>
        </p:spPr>
        <p:txBody>
          <a:bodyPr>
            <a:normAutofit/>
          </a:bodyPr>
          <a:lstStyle/>
          <a:p>
            <a:r>
              <a:rPr lang="en-GB" sz="2800" dirty="0"/>
              <a:t>Bringing bus operators along</a:t>
            </a:r>
          </a:p>
        </p:txBody>
      </p:sp>
      <p:pic>
        <p:nvPicPr>
          <p:cNvPr id="3" name="Picture 2">
            <a:extLst>
              <a:ext uri="{FF2B5EF4-FFF2-40B4-BE49-F238E27FC236}">
                <a16:creationId xmlns:a16="http://schemas.microsoft.com/office/drawing/2014/main" id="{6EF7DCE8-4D5E-44BA-84E9-1DAB700DB9B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20136" y="2091909"/>
            <a:ext cx="1230842" cy="2050112"/>
          </a:xfrm>
          <a:prstGeom prst="rect">
            <a:avLst/>
          </a:prstGeom>
        </p:spPr>
      </p:pic>
      <p:sp>
        <p:nvSpPr>
          <p:cNvPr id="4" name="TextBox 3">
            <a:extLst>
              <a:ext uri="{FF2B5EF4-FFF2-40B4-BE49-F238E27FC236}">
                <a16:creationId xmlns:a16="http://schemas.microsoft.com/office/drawing/2014/main" id="{C04759CC-6E38-4024-B8BE-B9903723A7CC}"/>
              </a:ext>
            </a:extLst>
          </p:cNvPr>
          <p:cNvSpPr txBox="1"/>
          <p:nvPr/>
        </p:nvSpPr>
        <p:spPr>
          <a:xfrm>
            <a:off x="2032081" y="1643340"/>
            <a:ext cx="5440952" cy="1323439"/>
          </a:xfrm>
          <a:prstGeom prst="rect">
            <a:avLst/>
          </a:prstGeom>
          <a:noFill/>
        </p:spPr>
        <p:txBody>
          <a:bodyPr wrap="square" rtlCol="0">
            <a:spAutoFit/>
          </a:bodyPr>
          <a:lstStyle/>
          <a:p>
            <a:pPr marL="293214" indent="-293214" fontAlgn="base">
              <a:spcBef>
                <a:spcPct val="0"/>
              </a:spcBef>
              <a:spcAft>
                <a:spcPct val="0"/>
              </a:spcAft>
              <a:buFont typeface="Arial" panose="020B0604020202020204" pitchFamily="34" charset="0"/>
              <a:buChar char="•"/>
            </a:pPr>
            <a:r>
              <a:rPr lang="en-GB" sz="2000" dirty="0">
                <a:solidFill>
                  <a:prstClr val="black"/>
                </a:solidFill>
                <a:latin typeface="Gill Sans MT"/>
                <a:cs typeface="Arial" charset="0"/>
              </a:rPr>
              <a:t>£35m+ operator investment in new buses, depot facilities and staff</a:t>
            </a:r>
          </a:p>
          <a:p>
            <a:pPr marL="293214" indent="-293214" fontAlgn="base">
              <a:spcBef>
                <a:spcPct val="0"/>
              </a:spcBef>
              <a:spcAft>
                <a:spcPct val="0"/>
              </a:spcAft>
              <a:buFont typeface="Arial" panose="020B0604020202020204" pitchFamily="34" charset="0"/>
              <a:buChar char="•"/>
            </a:pPr>
            <a:r>
              <a:rPr lang="en-GB" sz="2000" dirty="0">
                <a:solidFill>
                  <a:prstClr val="black"/>
                </a:solidFill>
                <a:latin typeface="Gill Sans MT"/>
                <a:cs typeface="Arial" charset="0"/>
              </a:rPr>
              <a:t>Investment in passenger infrastructure and bus priority</a:t>
            </a:r>
          </a:p>
        </p:txBody>
      </p:sp>
      <p:pic>
        <p:nvPicPr>
          <p:cNvPr id="5" name="Picture 4" descr="A person walks next to a green bus&#10;&#10;Description automatically generated with low confidence">
            <a:extLst>
              <a:ext uri="{FF2B5EF4-FFF2-40B4-BE49-F238E27FC236}">
                <a16:creationId xmlns:a16="http://schemas.microsoft.com/office/drawing/2014/main" id="{3EE4AF28-B06C-4F28-86A9-53F3C6AFD1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34159" y="3216715"/>
            <a:ext cx="2011562" cy="2575384"/>
          </a:xfrm>
          <a:prstGeom prst="rect">
            <a:avLst/>
          </a:prstGeom>
        </p:spPr>
      </p:pic>
      <p:pic>
        <p:nvPicPr>
          <p:cNvPr id="7" name="Picture 6">
            <a:extLst>
              <a:ext uri="{FF2B5EF4-FFF2-40B4-BE49-F238E27FC236}">
                <a16:creationId xmlns:a16="http://schemas.microsoft.com/office/drawing/2014/main" id="{70901F6C-8D31-470D-82CA-6B757C177595}"/>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5400000">
            <a:off x="3998470" y="3397195"/>
            <a:ext cx="2627975" cy="2250534"/>
          </a:xfrm>
          <a:prstGeom prst="rect">
            <a:avLst/>
          </a:prstGeom>
        </p:spPr>
      </p:pic>
      <p:sp>
        <p:nvSpPr>
          <p:cNvPr id="8" name="TextBox 7">
            <a:extLst>
              <a:ext uri="{FF2B5EF4-FFF2-40B4-BE49-F238E27FC236}">
                <a16:creationId xmlns:a16="http://schemas.microsoft.com/office/drawing/2014/main" id="{C3BEBFD4-4773-49C0-8949-EF5C958F80F7}"/>
              </a:ext>
            </a:extLst>
          </p:cNvPr>
          <p:cNvSpPr txBox="1"/>
          <p:nvPr/>
        </p:nvSpPr>
        <p:spPr>
          <a:xfrm>
            <a:off x="6679193" y="4293096"/>
            <a:ext cx="2994759" cy="1631216"/>
          </a:xfrm>
          <a:prstGeom prst="rect">
            <a:avLst/>
          </a:prstGeom>
          <a:noFill/>
        </p:spPr>
        <p:txBody>
          <a:bodyPr wrap="square" rtlCol="0">
            <a:spAutoFit/>
          </a:bodyPr>
          <a:lstStyle/>
          <a:p>
            <a:pPr fontAlgn="base">
              <a:spcBef>
                <a:spcPct val="0"/>
              </a:spcBef>
              <a:spcAft>
                <a:spcPct val="0"/>
              </a:spcAft>
            </a:pPr>
            <a:r>
              <a:rPr lang="en-GB" sz="2000" dirty="0">
                <a:solidFill>
                  <a:prstClr val="black"/>
                </a:solidFill>
                <a:latin typeface="Gill Sans MT"/>
                <a:cs typeface="Arial" charset="0"/>
              </a:rPr>
              <a:t>Passenger Response</a:t>
            </a:r>
          </a:p>
          <a:p>
            <a:pPr fontAlgn="base">
              <a:spcBef>
                <a:spcPct val="0"/>
              </a:spcBef>
              <a:spcAft>
                <a:spcPct val="0"/>
              </a:spcAft>
            </a:pPr>
            <a:endParaRPr lang="en-GB" sz="2000" dirty="0">
              <a:solidFill>
                <a:prstClr val="black"/>
              </a:solidFill>
              <a:latin typeface="Gill Sans MT"/>
              <a:cs typeface="Arial" charset="0"/>
            </a:endParaRPr>
          </a:p>
          <a:p>
            <a:pPr fontAlgn="base">
              <a:spcBef>
                <a:spcPct val="0"/>
              </a:spcBef>
              <a:spcAft>
                <a:spcPct val="0"/>
              </a:spcAft>
            </a:pPr>
            <a:r>
              <a:rPr lang="en-GB" sz="2000" dirty="0">
                <a:solidFill>
                  <a:prstClr val="black"/>
                </a:solidFill>
                <a:latin typeface="Gill Sans MT"/>
                <a:cs typeface="Arial" charset="0"/>
              </a:rPr>
              <a:t>- 93% satisfaction</a:t>
            </a:r>
          </a:p>
          <a:p>
            <a:pPr fontAlgn="base">
              <a:spcBef>
                <a:spcPct val="0"/>
              </a:spcBef>
              <a:spcAft>
                <a:spcPct val="0"/>
              </a:spcAft>
            </a:pPr>
            <a:r>
              <a:rPr lang="en-GB" sz="2000" dirty="0">
                <a:solidFill>
                  <a:prstClr val="black"/>
                </a:solidFill>
                <a:latin typeface="Gill Sans MT"/>
                <a:cs typeface="Arial" charset="0"/>
              </a:rPr>
              <a:t>- 2% year on year growth – against decline in UK</a:t>
            </a:r>
          </a:p>
        </p:txBody>
      </p:sp>
    </p:spTree>
    <p:extLst>
      <p:ext uri="{BB962C8B-B14F-4D97-AF65-F5344CB8AC3E}">
        <p14:creationId xmlns:p14="http://schemas.microsoft.com/office/powerpoint/2010/main" val="11188384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BC2FB-9DB6-4108-BB8C-71E8B9E43BB2}"/>
              </a:ext>
            </a:extLst>
          </p:cNvPr>
          <p:cNvSpPr>
            <a:spLocks noGrp="1"/>
          </p:cNvSpPr>
          <p:nvPr>
            <p:ph type="title"/>
          </p:nvPr>
        </p:nvSpPr>
        <p:spPr>
          <a:xfrm>
            <a:off x="1775521" y="275013"/>
            <a:ext cx="8435009" cy="737494"/>
          </a:xfrm>
        </p:spPr>
        <p:txBody>
          <a:bodyPr>
            <a:normAutofit/>
          </a:bodyPr>
          <a:lstStyle/>
          <a:p>
            <a:r>
              <a:rPr lang="en-GB" sz="2800" dirty="0"/>
              <a:t>Long term investment – fleet &amp; services</a:t>
            </a:r>
          </a:p>
        </p:txBody>
      </p:sp>
      <p:pic>
        <p:nvPicPr>
          <p:cNvPr id="3" name="id-02C9C930-D569-421B-8678-87C56642700A">
            <a:extLst>
              <a:ext uri="{FF2B5EF4-FFF2-40B4-BE49-F238E27FC236}">
                <a16:creationId xmlns:a16="http://schemas.microsoft.com/office/drawing/2014/main" id="{73B0B395-237A-4DDC-8A36-1D5494AD46F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7541" y="1625446"/>
            <a:ext cx="3850645" cy="392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C1856AF-06C3-438F-9B51-666C42DE1070}"/>
              </a:ext>
            </a:extLst>
          </p:cNvPr>
          <p:cNvSpPr txBox="1"/>
          <p:nvPr/>
        </p:nvSpPr>
        <p:spPr>
          <a:xfrm>
            <a:off x="2077988" y="4581129"/>
            <a:ext cx="3509749" cy="1158779"/>
          </a:xfrm>
          <a:prstGeom prst="rect">
            <a:avLst/>
          </a:prstGeom>
          <a:noFill/>
        </p:spPr>
        <p:txBody>
          <a:bodyPr wrap="square" rtlCol="0">
            <a:spAutoFit/>
          </a:bodyPr>
          <a:lstStyle/>
          <a:p>
            <a:pPr fontAlgn="base">
              <a:spcBef>
                <a:spcPct val="0"/>
              </a:spcBef>
              <a:spcAft>
                <a:spcPct val="0"/>
              </a:spcAft>
            </a:pPr>
            <a:r>
              <a:rPr lang="en-GB" sz="1710" b="1" dirty="0">
                <a:solidFill>
                  <a:prstClr val="white"/>
                </a:solidFill>
                <a:latin typeface="Arial" charset="0"/>
                <a:cs typeface="Arial" charset="0"/>
              </a:rPr>
              <a:t>102 new buses – delivered through Covid-19.</a:t>
            </a:r>
          </a:p>
          <a:p>
            <a:pPr fontAlgn="base">
              <a:spcBef>
                <a:spcPct val="0"/>
              </a:spcBef>
              <a:spcAft>
                <a:spcPct val="0"/>
              </a:spcAft>
            </a:pPr>
            <a:r>
              <a:rPr lang="en-GB" sz="1710" b="1" dirty="0">
                <a:solidFill>
                  <a:prstClr val="white"/>
                </a:solidFill>
                <a:latin typeface="Arial" charset="0"/>
                <a:cs typeface="Arial" charset="0"/>
              </a:rPr>
              <a:t>Best rural fleet in UK?</a:t>
            </a:r>
          </a:p>
          <a:p>
            <a:pPr fontAlgn="base">
              <a:spcBef>
                <a:spcPct val="0"/>
              </a:spcBef>
              <a:spcAft>
                <a:spcPct val="0"/>
              </a:spcAft>
            </a:pPr>
            <a:endParaRPr lang="en-GB" dirty="0">
              <a:solidFill>
                <a:prstClr val="black"/>
              </a:solidFill>
              <a:latin typeface="Arial" charset="0"/>
              <a:cs typeface="Arial" charset="0"/>
            </a:endParaRPr>
          </a:p>
        </p:txBody>
      </p:sp>
      <p:sp>
        <p:nvSpPr>
          <p:cNvPr id="5" name="TextBox 4">
            <a:extLst>
              <a:ext uri="{FF2B5EF4-FFF2-40B4-BE49-F238E27FC236}">
                <a16:creationId xmlns:a16="http://schemas.microsoft.com/office/drawing/2014/main" id="{56344056-3728-49E3-B1D7-97FBB16FEF4E}"/>
              </a:ext>
            </a:extLst>
          </p:cNvPr>
          <p:cNvSpPr txBox="1"/>
          <p:nvPr/>
        </p:nvSpPr>
        <p:spPr>
          <a:xfrm>
            <a:off x="5928633" y="2198609"/>
            <a:ext cx="3648261" cy="3539430"/>
          </a:xfrm>
          <a:prstGeom prst="rect">
            <a:avLst/>
          </a:prstGeom>
          <a:noFill/>
        </p:spPr>
        <p:txBody>
          <a:bodyPr wrap="square" rtlCol="0">
            <a:spAutoFit/>
          </a:bodyPr>
          <a:lstStyle/>
          <a:p>
            <a:pPr marL="293214" indent="-293214" fontAlgn="base">
              <a:spcBef>
                <a:spcPct val="0"/>
              </a:spcBef>
              <a:spcAft>
                <a:spcPct val="0"/>
              </a:spcAft>
              <a:buFont typeface="Arial" panose="020B0604020202020204" pitchFamily="34" charset="0"/>
              <a:buChar char="•"/>
            </a:pPr>
            <a:r>
              <a:rPr lang="en-GB" sz="1600" dirty="0">
                <a:solidFill>
                  <a:prstClr val="black"/>
                </a:solidFill>
                <a:latin typeface="Gill Sans MT"/>
                <a:cs typeface="Arial" charset="0"/>
              </a:rPr>
              <a:t>Innovative 8 year options tender - 2019</a:t>
            </a:r>
          </a:p>
          <a:p>
            <a:pPr marL="293214" indent="-293214" fontAlgn="base">
              <a:spcBef>
                <a:spcPct val="0"/>
              </a:spcBef>
              <a:spcAft>
                <a:spcPct val="0"/>
              </a:spcAft>
              <a:buFont typeface="Arial" panose="020B0604020202020204" pitchFamily="34" charset="0"/>
              <a:buChar char="•"/>
            </a:pPr>
            <a:r>
              <a:rPr lang="en-GB" sz="1600" dirty="0">
                <a:solidFill>
                  <a:prstClr val="black"/>
                </a:solidFill>
                <a:latin typeface="Gill Sans MT"/>
                <a:cs typeface="Arial" charset="0"/>
              </a:rPr>
              <a:t>Ambitious Package bid agreed with Go Ahead for all tendered buses in Cornwall</a:t>
            </a:r>
          </a:p>
          <a:p>
            <a:pPr marL="293214" indent="-293214" fontAlgn="base">
              <a:spcBef>
                <a:spcPct val="0"/>
              </a:spcBef>
              <a:spcAft>
                <a:spcPct val="0"/>
              </a:spcAft>
              <a:buFont typeface="Arial" panose="020B0604020202020204" pitchFamily="34" charset="0"/>
              <a:buChar char="•"/>
            </a:pPr>
            <a:r>
              <a:rPr lang="en-GB" sz="1600" dirty="0">
                <a:solidFill>
                  <a:prstClr val="black"/>
                </a:solidFill>
                <a:latin typeface="Gill Sans MT"/>
                <a:cs typeface="Arial" charset="0"/>
              </a:rPr>
              <a:t>Integrated commercial and tendered mileage to provide better links, more connections and upfront  investment in a new fleet </a:t>
            </a:r>
          </a:p>
          <a:p>
            <a:pPr marL="293214" indent="-293214" fontAlgn="base">
              <a:spcBef>
                <a:spcPct val="0"/>
              </a:spcBef>
              <a:spcAft>
                <a:spcPct val="0"/>
              </a:spcAft>
              <a:buFont typeface="Arial" panose="020B0604020202020204" pitchFamily="34" charset="0"/>
              <a:buChar char="•"/>
            </a:pPr>
            <a:r>
              <a:rPr lang="en-GB" sz="1600" dirty="0">
                <a:solidFill>
                  <a:prstClr val="black"/>
                </a:solidFill>
                <a:latin typeface="Gill Sans MT"/>
                <a:cs typeface="Arial" charset="0"/>
              </a:rPr>
              <a:t>Linked school journeys into the wider network to provide more cost effective mileage</a:t>
            </a:r>
          </a:p>
          <a:p>
            <a:pPr marL="293214" indent="-293214" fontAlgn="base">
              <a:spcBef>
                <a:spcPct val="0"/>
              </a:spcBef>
              <a:spcAft>
                <a:spcPct val="0"/>
              </a:spcAft>
              <a:buFont typeface="Arial" panose="020B0604020202020204" pitchFamily="34" charset="0"/>
              <a:buChar char="•"/>
            </a:pPr>
            <a:r>
              <a:rPr lang="en-GB" sz="1600" dirty="0">
                <a:solidFill>
                  <a:prstClr val="black"/>
                </a:solidFill>
                <a:latin typeface="Gill Sans MT"/>
                <a:cs typeface="Arial" charset="0"/>
              </a:rPr>
              <a:t>Also includes delivery of one brand and customer service centre</a:t>
            </a:r>
          </a:p>
        </p:txBody>
      </p:sp>
    </p:spTree>
    <p:extLst>
      <p:ext uri="{BB962C8B-B14F-4D97-AF65-F5344CB8AC3E}">
        <p14:creationId xmlns:p14="http://schemas.microsoft.com/office/powerpoint/2010/main" val="3559243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C519BD-3449-43AF-9715-F0ECD17F8B02}"/>
              </a:ext>
            </a:extLst>
          </p:cNvPr>
          <p:cNvPicPr>
            <a:picLocks noChangeAspect="1"/>
          </p:cNvPicPr>
          <p:nvPr/>
        </p:nvPicPr>
        <p:blipFill rotWithShape="1">
          <a:blip r:embed="rId2"/>
          <a:srcRect l="91719" t="40972" b="16528"/>
          <a:stretch/>
        </p:blipFill>
        <p:spPr>
          <a:xfrm>
            <a:off x="11182350" y="2809874"/>
            <a:ext cx="1009650" cy="2914651"/>
          </a:xfrm>
          <a:prstGeom prst="rect">
            <a:avLst/>
          </a:prstGeom>
        </p:spPr>
      </p:pic>
      <p:pic>
        <p:nvPicPr>
          <p:cNvPr id="3" name="Picture 2">
            <a:extLst>
              <a:ext uri="{FF2B5EF4-FFF2-40B4-BE49-F238E27FC236}">
                <a16:creationId xmlns:a16="http://schemas.microsoft.com/office/drawing/2014/main" id="{24C1AF7E-C579-4970-A990-C4527A4E98A2}"/>
              </a:ext>
            </a:extLst>
          </p:cNvPr>
          <p:cNvPicPr>
            <a:picLocks noChangeAspect="1"/>
          </p:cNvPicPr>
          <p:nvPr/>
        </p:nvPicPr>
        <p:blipFill rotWithShape="1">
          <a:blip r:embed="rId2"/>
          <a:srcRect r="92422"/>
          <a:stretch/>
        </p:blipFill>
        <p:spPr>
          <a:xfrm>
            <a:off x="0" y="0"/>
            <a:ext cx="923925"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97BCDA32-8A25-4CCC-B61D-B02EF8F8C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800" y="143789"/>
            <a:ext cx="1524692" cy="565592"/>
          </a:xfrm>
          <a:prstGeom prst="rect">
            <a:avLst/>
          </a:prstGeom>
        </p:spPr>
      </p:pic>
      <p:sp>
        <p:nvSpPr>
          <p:cNvPr id="4" name="Subtitle 2">
            <a:extLst>
              <a:ext uri="{FF2B5EF4-FFF2-40B4-BE49-F238E27FC236}">
                <a16:creationId xmlns:a16="http://schemas.microsoft.com/office/drawing/2014/main" id="{539880CE-B255-A26A-D19B-079B643F8F76}"/>
              </a:ext>
            </a:extLst>
          </p:cNvPr>
          <p:cNvSpPr txBox="1">
            <a:spLocks/>
          </p:cNvSpPr>
          <p:nvPr/>
        </p:nvSpPr>
        <p:spPr>
          <a:xfrm>
            <a:off x="1439574" y="802282"/>
            <a:ext cx="9227126" cy="1008112"/>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pPr>
            <a:endParaRPr lang="en-GB" sz="3600" b="1" dirty="0">
              <a:solidFill>
                <a:schemeClr val="bg1"/>
              </a:solidFill>
              <a:latin typeface="Arial"/>
              <a:cs typeface="Arial"/>
            </a:endParaRPr>
          </a:p>
          <a:p>
            <a:pPr marL="0" indent="0" algn="ctr">
              <a:buNone/>
            </a:pPr>
            <a:r>
              <a:rPr lang="en-GB" sz="4500" b="1">
                <a:latin typeface="Arial"/>
                <a:cs typeface="Arial"/>
              </a:rPr>
              <a:t>Setting the context for the EEH Bus Symposium</a:t>
            </a:r>
          </a:p>
          <a:p>
            <a:pPr marL="0" indent="0" algn="ctr">
              <a:buNone/>
            </a:pPr>
            <a:endParaRPr lang="en-GB" sz="5000" b="1" dirty="0">
              <a:latin typeface="Arial"/>
              <a:cs typeface="Arial"/>
            </a:endParaRPr>
          </a:p>
          <a:p>
            <a:pPr marL="0" indent="0" algn="ctr">
              <a:buNone/>
            </a:pPr>
            <a:r>
              <a:rPr lang="en-GB" sz="3000" dirty="0">
                <a:latin typeface="Arial"/>
                <a:cs typeface="Arial"/>
              </a:rPr>
              <a:t>Naomi Green, Managing Director of England’s Economic Heartland</a:t>
            </a:r>
          </a:p>
          <a:p>
            <a:pPr algn="ctr"/>
            <a:endParaRPr lang="en-GB" sz="3600" b="1" dirty="0">
              <a:latin typeface="Arial" panose="020B0604020202020204" pitchFamily="34" charset="0"/>
              <a:cs typeface="Arial" panose="020B0604020202020204" pitchFamily="34" charset="0"/>
            </a:endParaRPr>
          </a:p>
          <a:p>
            <a:pPr algn="ctr"/>
            <a:endParaRPr lang="en-GB" sz="1800" dirty="0">
              <a:latin typeface="Corbel" panose="020B0503020204020204" pitchFamily="34" charset="0"/>
            </a:endParaRPr>
          </a:p>
        </p:txBody>
      </p:sp>
    </p:spTree>
    <p:extLst>
      <p:ext uri="{BB962C8B-B14F-4D97-AF65-F5344CB8AC3E}">
        <p14:creationId xmlns:p14="http://schemas.microsoft.com/office/powerpoint/2010/main" val="303510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44176CB-1445-4959-5F4A-6423EF4EFB10}"/>
              </a:ext>
            </a:extLst>
          </p:cNvPr>
          <p:cNvGrpSpPr/>
          <p:nvPr/>
        </p:nvGrpSpPr>
        <p:grpSpPr>
          <a:xfrm>
            <a:off x="2046267" y="618157"/>
            <a:ext cx="5062105" cy="2434139"/>
            <a:chOff x="2018269" y="2629097"/>
            <a:chExt cx="4814282" cy="1735100"/>
          </a:xfrm>
        </p:grpSpPr>
        <p:pic>
          <p:nvPicPr>
            <p:cNvPr id="7" name="Picture 6">
              <a:extLst>
                <a:ext uri="{FF2B5EF4-FFF2-40B4-BE49-F238E27FC236}">
                  <a16:creationId xmlns:a16="http://schemas.microsoft.com/office/drawing/2014/main" id="{B78BB6AB-07A2-B1C1-80C8-CE5621AA9F55}"/>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13147" r="100000">
                          <a14:foregroundMark x1="23506" y1="12587" x2="45817" y2="12238"/>
                          <a14:foregroundMark x1="45817" y1="12238" x2="68127" y2="12587"/>
                          <a14:foregroundMark x1="68127" y1="12587" x2="75299" y2="11538"/>
                          <a14:foregroundMark x1="13147" y1="28671" x2="13147" y2="28671"/>
                          <a14:foregroundMark x1="66932" y1="26224" x2="66932" y2="26224"/>
                        </a14:backgroundRemoval>
                      </a14:imgEffect>
                    </a14:imgLayer>
                  </a14:imgProps>
                </a:ext>
                <a:ext uri="{28A0092B-C50C-407E-A947-70E740481C1C}">
                  <a14:useLocalDpi xmlns:a14="http://schemas.microsoft.com/office/drawing/2010/main"/>
                </a:ext>
              </a:extLst>
            </a:blip>
            <a:srcRect/>
            <a:stretch/>
          </p:blipFill>
          <p:spPr>
            <a:xfrm>
              <a:off x="2018269" y="2642875"/>
              <a:ext cx="1192291" cy="1329686"/>
            </a:xfrm>
            <a:prstGeom prst="rect">
              <a:avLst/>
            </a:prstGeom>
          </p:spPr>
        </p:pic>
        <p:pic>
          <p:nvPicPr>
            <p:cNvPr id="8" name="Picture 7">
              <a:extLst>
                <a:ext uri="{FF2B5EF4-FFF2-40B4-BE49-F238E27FC236}">
                  <a16:creationId xmlns:a16="http://schemas.microsoft.com/office/drawing/2014/main" id="{5B07B4E2-E3DC-78E7-D2A4-4C82B7D98DEA}"/>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9645" b="89848" l="3902" r="94146">
                          <a14:foregroundMark x1="8049" y1="13198" x2="8049" y2="13198"/>
                          <a14:foregroundMark x1="14634" y1="21827" x2="14634" y2="21827"/>
                          <a14:foregroundMark x1="4146" y1="11675" x2="4146" y2="11675"/>
                          <a14:foregroundMark x1="25122" y1="23350" x2="25122" y2="23350"/>
                          <a14:foregroundMark x1="29268" y1="24873" x2="29268" y2="24873"/>
                          <a14:foregroundMark x1="41951" y1="26904" x2="41951" y2="26904"/>
                          <a14:foregroundMark x1="47073" y1="28426" x2="47073" y2="28426"/>
                          <a14:foregroundMark x1="60488" y1="26904" x2="60488" y2="28934"/>
                          <a14:foregroundMark x1="65122" y1="20812" x2="65122" y2="20812"/>
                          <a14:foregroundMark x1="71707" y1="17766" x2="71707" y2="17766"/>
                          <a14:foregroundMark x1="5610" y1="51777" x2="5610" y2="51777"/>
                          <a14:foregroundMark x1="16585" y1="57868" x2="16585" y2="57868"/>
                          <a14:foregroundMark x1="20488" y1="53807" x2="20488" y2="53807"/>
                          <a14:foregroundMark x1="41220" y1="59391" x2="41707" y2="59391"/>
                          <a14:foregroundMark x1="52927" y1="51269" x2="52927" y2="51269"/>
                          <a14:foregroundMark x1="57317" y1="53807" x2="57317" y2="53807"/>
                          <a14:foregroundMark x1="67805" y1="58376" x2="67805" y2="58376"/>
                          <a14:foregroundMark x1="80244" y1="50254" x2="80244" y2="50254"/>
                          <a14:foregroundMark x1="88049" y1="56345" x2="88049" y2="56345"/>
                          <a14:foregroundMark x1="94146" y1="54315" x2="94146" y2="54315"/>
                          <a14:foregroundMark x1="5366" y1="82234" x2="5366" y2="82234"/>
                          <a14:foregroundMark x1="11951" y1="84264" x2="11951" y2="84264"/>
                          <a14:foregroundMark x1="14146" y1="83756" x2="14146" y2="83756"/>
                          <a14:foregroundMark x1="19024" y1="82234" x2="19024" y2="82234"/>
                          <a14:foregroundMark x1="23415" y1="80203" x2="23415" y2="80203"/>
                          <a14:foregroundMark x1="25854" y1="81218" x2="26341" y2="82741"/>
                          <a14:foregroundMark x1="31220" y1="83756" x2="31220" y2="83756"/>
                          <a14:foregroundMark x1="32927" y1="88325" x2="32927" y2="88325"/>
                          <a14:foregroundMark x1="36829" y1="82741" x2="36829" y2="82741"/>
                          <a14:foregroundMark x1="30976" y1="88832" x2="30976" y2="88832"/>
                          <a14:foregroundMark x1="39512" y1="79695" x2="39512" y2="79695"/>
                          <a14:foregroundMark x1="45122" y1="85787" x2="45122" y2="85787"/>
                          <a14:foregroundMark x1="50732" y1="81726" x2="50732" y2="81726"/>
                          <a14:foregroundMark x1="58293" y1="83756" x2="58293" y2="83756"/>
                          <a14:foregroundMark x1="60244" y1="80203" x2="60244" y2="80203"/>
                          <a14:foregroundMark x1="57561" y1="89340" x2="57561" y2="89340"/>
                          <a14:foregroundMark x1="63415" y1="81218" x2="63415" y2="81218"/>
                          <a14:foregroundMark x1="68293" y1="82741" x2="68293" y2="82741"/>
                          <a14:foregroundMark x1="73171" y1="85279" x2="73171" y2="85279"/>
                          <a14:foregroundMark x1="77317" y1="83249" x2="77317" y2="83249"/>
                          <a14:foregroundMark x1="72439" y1="81726" x2="72439" y2="81726"/>
                          <a14:foregroundMark x1="70000" y1="89340" x2="70000" y2="89340"/>
                          <a14:foregroundMark x1="68293" y1="82234" x2="68293" y2="82234"/>
                          <a14:foregroundMark x1="68537" y1="82234" x2="68537" y2="82234"/>
                          <a14:foregroundMark x1="68537" y1="82234" x2="68537" y2="82741"/>
                          <a14:foregroundMark x1="68537" y1="81726" x2="68537" y2="82234"/>
                          <a14:foregroundMark x1="36829" y1="80711" x2="36829" y2="80711"/>
                          <a14:foregroundMark x1="37805" y1="80203" x2="37805" y2="80203"/>
                          <a14:foregroundMark x1="38537" y1="79695" x2="38537" y2="79695"/>
                          <a14:foregroundMark x1="38537" y1="79188" x2="38537" y2="79188"/>
                          <a14:foregroundMark x1="74634" y1="83756" x2="74634" y2="83756"/>
                          <a14:foregroundMark x1="74390" y1="85787" x2="74390" y2="85787"/>
                          <a14:backgroundMark x1="22439" y1="27411" x2="22439" y2="27411"/>
                          <a14:backgroundMark x1="10488" y1="86294" x2="10488" y2="86294"/>
                          <a14:backgroundMark x1="22439" y1="86294" x2="22439" y2="86294"/>
                          <a14:backgroundMark x1="40488" y1="86802" x2="40488" y2="86802"/>
                          <a14:backgroundMark x1="45854" y1="81726" x2="45854" y2="81726"/>
                          <a14:backgroundMark x1="56829" y1="82234" x2="57073" y2="81726"/>
                          <a14:backgroundMark x1="82439" y1="58883" x2="82439" y2="58883"/>
                          <a14:backgroundMark x1="69024" y1="82741" x2="69024" y2="82741"/>
                          <a14:backgroundMark x1="69268" y1="81726" x2="69268" y2="81726"/>
                          <a14:backgroundMark x1="73659" y1="84772" x2="73659" y2="84772"/>
                          <a14:backgroundMark x1="71951" y1="82234" x2="71951" y2="82234"/>
                          <a14:backgroundMark x1="71951" y1="81726" x2="71951" y2="81726"/>
                          <a14:backgroundMark x1="39268" y1="78680" x2="39268" y2="78680"/>
                          <a14:backgroundMark x1="39512" y1="78680" x2="39512" y2="78680"/>
                          <a14:backgroundMark x1="39024" y1="79188" x2="39024" y2="79188"/>
                          <a14:backgroundMark x1="33415" y1="89340" x2="33659" y2="89340"/>
                        </a14:backgroundRemoval>
                      </a14:imgEffect>
                    </a14:imgLayer>
                  </a14:imgProps>
                </a:ext>
                <a:ext uri="{28A0092B-C50C-407E-A947-70E740481C1C}">
                  <a14:useLocalDpi xmlns:a14="http://schemas.microsoft.com/office/drawing/2010/main"/>
                </a:ext>
              </a:extLst>
            </a:blip>
            <a:stretch>
              <a:fillRect/>
            </a:stretch>
          </p:blipFill>
          <p:spPr>
            <a:xfrm>
              <a:off x="3141404" y="2629097"/>
              <a:ext cx="3691147" cy="1735100"/>
            </a:xfrm>
            <a:prstGeom prst="rect">
              <a:avLst/>
            </a:prstGeom>
          </p:spPr>
        </p:pic>
      </p:grpSp>
      <p:pic>
        <p:nvPicPr>
          <p:cNvPr id="9" name="Picture 8">
            <a:extLst>
              <a:ext uri="{FF2B5EF4-FFF2-40B4-BE49-F238E27FC236}">
                <a16:creationId xmlns:a16="http://schemas.microsoft.com/office/drawing/2014/main" id="{46C139B9-70E4-3DEB-29D9-431B9F1ECC2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679" b="97857" l="2761" r="98619">
                        <a14:foregroundMark x1="13807" y1="5893" x2="71203" y2="12143"/>
                        <a14:foregroundMark x1="71203" y1="12143" x2="29191" y2="18750"/>
                        <a14:foregroundMark x1="29191" y1="18750" x2="45365" y2="23036"/>
                        <a14:foregroundMark x1="45365" y1="23036" x2="28600" y2="35357"/>
                        <a14:foregroundMark x1="28600" y1="35357" x2="77120" y2="57500"/>
                        <a14:foregroundMark x1="77120" y1="57500" x2="42998" y2="66250"/>
                        <a14:foregroundMark x1="42998" y1="66250" x2="70020" y2="74107"/>
                        <a14:foregroundMark x1="70020" y1="74107" x2="29980" y2="83214"/>
                        <a14:foregroundMark x1="29980" y1="83214" x2="64300" y2="90000"/>
                        <a14:foregroundMark x1="64300" y1="90000" x2="55030" y2="96071"/>
                        <a14:foregroundMark x1="7890" y1="21250" x2="1972" y2="82679"/>
                        <a14:foregroundMark x1="1972" y1="82679" x2="16174" y2="25536"/>
                        <a14:foregroundMark x1="16174" y1="25536" x2="26824" y2="84107"/>
                        <a14:foregroundMark x1="26824" y1="84107" x2="32939" y2="23214"/>
                        <a14:foregroundMark x1="32939" y1="23214" x2="37278" y2="99821"/>
                        <a14:foregroundMark x1="65483" y1="19821" x2="37673" y2="99821"/>
                        <a14:foregroundMark x1="65680" y1="19821" x2="72781" y2="82143"/>
                        <a14:foregroundMark x1="72781" y1="82143" x2="86391" y2="25357"/>
                        <a14:foregroundMark x1="86391" y1="25357" x2="91913" y2="56607"/>
                        <a14:foregroundMark x1="91913" y1="56607" x2="92899" y2="33393"/>
                        <a14:foregroundMark x1="5128" y1="10536" x2="7495" y2="28214"/>
                        <a14:foregroundMark x1="7495" y1="28214" x2="11440" y2="13214"/>
                        <a14:foregroundMark x1="11440" y1="13214" x2="16568" y2="30536"/>
                        <a14:foregroundMark x1="16568" y1="30536" x2="24655" y2="17321"/>
                        <a14:foregroundMark x1="24655" y1="17321" x2="41223" y2="29643"/>
                        <a14:foregroundMark x1="41223" y1="29643" x2="50690" y2="41964"/>
                        <a14:foregroundMark x1="50690" y1="41964" x2="62327" y2="17679"/>
                        <a14:foregroundMark x1="62327" y1="17679" x2="80079" y2="38929"/>
                        <a14:foregroundMark x1="80079" y1="38929" x2="98817" y2="19107"/>
                        <a14:foregroundMark x1="5128" y1="6964" x2="42998" y2="8571"/>
                        <a14:foregroundMark x1="42998" y1="8571" x2="78304" y2="6964"/>
                        <a14:foregroundMark x1="78304" y1="6964" x2="92899" y2="8393"/>
                        <a14:foregroundMark x1="92899" y1="8393" x2="92899" y2="20536"/>
                        <a14:foregroundMark x1="96055" y1="6250" x2="60355" y2="8036"/>
                        <a14:foregroundMark x1="60355" y1="8036" x2="27416" y2="3571"/>
                        <a14:foregroundMark x1="27416" y1="3571" x2="10651" y2="5893"/>
                        <a14:foregroundMark x1="10651" y1="5893" x2="1578" y2="16607"/>
                        <a14:foregroundMark x1="1578" y1="16607" x2="4339" y2="78750"/>
                        <a14:foregroundMark x1="4339" y1="78750" x2="13807" y2="94821"/>
                        <a14:foregroundMark x1="13807" y1="94821" x2="29191" y2="94286"/>
                        <a14:foregroundMark x1="29191" y1="94286" x2="44970" y2="95000"/>
                        <a14:foregroundMark x1="44970" y1="95000" x2="60552" y2="94643"/>
                        <a14:foregroundMark x1="60552" y1="94643" x2="85799" y2="97857"/>
                        <a14:foregroundMark x1="6312" y1="91786" x2="3748" y2="62143"/>
                        <a14:foregroundMark x1="3748" y1="62143" x2="8679" y2="18214"/>
                        <a14:foregroundMark x1="8679" y1="18214" x2="2761" y2="31786"/>
                        <a14:foregroundMark x1="2761" y1="31786" x2="2761" y2="62143"/>
                        <a14:foregroundMark x1="4339" y1="5893" x2="56805" y2="4821"/>
                        <a14:foregroundMark x1="56805" y1="4821" x2="85010" y2="5536"/>
                        <a14:foregroundMark x1="4339" y1="1250" x2="19724" y2="1429"/>
                        <a14:foregroundMark x1="27613" y1="0" x2="19724" y2="1250"/>
                        <a14:foregroundMark x1="43984" y1="0" x2="78501" y2="7143"/>
                        <a14:foregroundMark x1="78698" y1="7321" x2="93294" y2="5000"/>
                        <a14:foregroundMark x1="93294" y1="5000" x2="96844" y2="2679"/>
                        <a14:foregroundMark x1="81854" y1="13750" x2="66469" y2="7679"/>
                        <a14:foregroundMark x1="66469" y1="7679" x2="16765" y2="14107"/>
                        <a14:foregroundMark x1="16765" y1="14107" x2="9073" y2="28393"/>
                        <a14:foregroundMark x1="9073" y1="28393" x2="27022" y2="29464"/>
                        <a14:foregroundMark x1="27022" y1="29464" x2="41815" y2="29107"/>
                        <a14:foregroundMark x1="41815" y1="29107" x2="58580" y2="31250"/>
                        <a14:foregroundMark x1="58580" y1="31250" x2="75740" y2="26250"/>
                        <a14:foregroundMark x1="75740" y1="26250" x2="78698" y2="13393"/>
                        <a14:foregroundMark x1="56016" y1="24107" x2="50888" y2="26071"/>
                        <a14:foregroundMark x1="31953" y1="13393" x2="47732" y2="13750"/>
                        <a14:foregroundMark x1="47732" y1="13750" x2="48915" y2="13750"/>
                        <a14:foregroundMark x1="78304" y1="23571" x2="74753" y2="29643"/>
                        <a14:foregroundMark x1="78895" y1="46071" x2="74951" y2="50357"/>
                        <a14:foregroundMark x1="17751" y1="42500" x2="23274" y2="55000"/>
                        <a14:foregroundMark x1="17160" y1="42679" x2="31953" y2="41250"/>
                        <a14:foregroundMark x1="31953" y1="41250" x2="15187" y2="47500"/>
                        <a14:foregroundMark x1="15187" y1="47500" x2="66469" y2="48393"/>
                        <a14:foregroundMark x1="66469" y1="48393" x2="49901" y2="45179"/>
                        <a14:foregroundMark x1="49901" y1="45179" x2="65483" y2="41607"/>
                        <a14:foregroundMark x1="65483" y1="41607" x2="48521" y2="39643"/>
                        <a14:foregroundMark x1="48521" y1="39643" x2="64497" y2="40000"/>
                        <a14:foregroundMark x1="64497" y1="40000" x2="49507" y2="42500"/>
                        <a14:foregroundMark x1="49507" y1="42500" x2="79093" y2="46250"/>
                        <a14:foregroundMark x1="79093" y1="46250" x2="61144" y2="48571"/>
                        <a14:foregroundMark x1="61144" y1="48571" x2="80671" y2="52857"/>
                        <a14:foregroundMark x1="80671" y1="52857" x2="69625" y2="43214"/>
                        <a14:foregroundMark x1="69625" y1="43214" x2="75937" y2="42679"/>
                        <a14:foregroundMark x1="47929" y1="73929" x2="65878" y2="71429"/>
                        <a14:foregroundMark x1="65878" y1="71429" x2="52663" y2="72143"/>
                      </a14:backgroundRemoval>
                    </a14:imgEffect>
                  </a14:imgLayer>
                </a14:imgProps>
              </a:ext>
              <a:ext uri="{28A0092B-C50C-407E-A947-70E740481C1C}">
                <a14:useLocalDpi xmlns:a14="http://schemas.microsoft.com/office/drawing/2010/main"/>
              </a:ext>
            </a:extLst>
          </a:blip>
          <a:srcRect/>
          <a:stretch/>
        </p:blipFill>
        <p:spPr>
          <a:xfrm>
            <a:off x="565313" y="3369584"/>
            <a:ext cx="1854288" cy="2147698"/>
          </a:xfrm>
          <a:prstGeom prst="rect">
            <a:avLst/>
          </a:prstGeom>
        </p:spPr>
      </p:pic>
      <p:pic>
        <p:nvPicPr>
          <p:cNvPr id="10" name="Picture 9">
            <a:extLst>
              <a:ext uri="{FF2B5EF4-FFF2-40B4-BE49-F238E27FC236}">
                <a16:creationId xmlns:a16="http://schemas.microsoft.com/office/drawing/2014/main" id="{EEC01457-1DE2-31CD-F50A-8242D131DED7}"/>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54951" y1="37540" x2="54951" y2="37540"/>
                        <a14:backgroundMark x1="54614" y1="37941" x2="52258" y2="38141"/>
                      </a14:backgroundRemoval>
                    </a14:imgEffect>
                  </a14:imgLayer>
                </a14:imgProps>
              </a:ext>
              <a:ext uri="{28A0092B-C50C-407E-A947-70E740481C1C}">
                <a14:useLocalDpi xmlns:a14="http://schemas.microsoft.com/office/drawing/2010/main"/>
              </a:ext>
            </a:extLst>
          </a:blip>
          <a:srcRect l="19229" t="12922" r="16256" b="57097"/>
          <a:stretch/>
        </p:blipFill>
        <p:spPr>
          <a:xfrm>
            <a:off x="2836045" y="3805704"/>
            <a:ext cx="6064262" cy="1973057"/>
          </a:xfrm>
          <a:prstGeom prst="rect">
            <a:avLst/>
          </a:prstGeom>
        </p:spPr>
      </p:pic>
    </p:spTree>
    <p:extLst>
      <p:ext uri="{BB962C8B-B14F-4D97-AF65-F5344CB8AC3E}">
        <p14:creationId xmlns:p14="http://schemas.microsoft.com/office/powerpoint/2010/main" val="16479308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2ABA4-88A5-4715-B091-E22F9CBB98CA}"/>
              </a:ext>
            </a:extLst>
          </p:cNvPr>
          <p:cNvSpPr>
            <a:spLocks noGrp="1"/>
          </p:cNvSpPr>
          <p:nvPr>
            <p:ph type="title"/>
          </p:nvPr>
        </p:nvSpPr>
        <p:spPr>
          <a:xfrm>
            <a:off x="1908933" y="275013"/>
            <a:ext cx="6275300" cy="737494"/>
          </a:xfrm>
        </p:spPr>
        <p:txBody>
          <a:bodyPr>
            <a:normAutofit fontScale="90000"/>
          </a:bodyPr>
          <a:lstStyle/>
          <a:p>
            <a:r>
              <a:rPr lang="en-GB" sz="2800" dirty="0"/>
              <a:t>BSIP, Joint Information, Interoperability </a:t>
            </a:r>
            <a:br>
              <a:rPr lang="en-GB" sz="2800" dirty="0"/>
            </a:br>
            <a:r>
              <a:rPr lang="en-GB" sz="2800" dirty="0"/>
              <a:t>&amp; Enhanced Partnership</a:t>
            </a:r>
          </a:p>
        </p:txBody>
      </p:sp>
      <p:pic>
        <p:nvPicPr>
          <p:cNvPr id="3" name="Picture 2">
            <a:extLst>
              <a:ext uri="{FF2B5EF4-FFF2-40B4-BE49-F238E27FC236}">
                <a16:creationId xmlns:a16="http://schemas.microsoft.com/office/drawing/2014/main" id="{A05A3F92-BDEA-40AB-A29F-9759500C4313}"/>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2900483" y="1496321"/>
            <a:ext cx="1781003" cy="23575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A4AF0A7C-4430-4829-9B1D-0F43967438A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02196" y="1460747"/>
            <a:ext cx="2907629" cy="2184051"/>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D575C4D9-172F-4AD9-BF96-E50F6C25E68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35561" y="4039133"/>
            <a:ext cx="4191187" cy="2357543"/>
          </a:xfrm>
          <a:prstGeom prst="rect">
            <a:avLst/>
          </a:prstGeom>
        </p:spPr>
      </p:pic>
      <p:pic>
        <p:nvPicPr>
          <p:cNvPr id="6" name="Picture 5">
            <a:extLst>
              <a:ext uri="{FF2B5EF4-FFF2-40B4-BE49-F238E27FC236}">
                <a16:creationId xmlns:a16="http://schemas.microsoft.com/office/drawing/2014/main" id="{91B1B4DE-FE9B-4F54-AFC2-E305D2183F1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83890" y="3853863"/>
            <a:ext cx="2907629" cy="2130998"/>
          </a:xfrm>
          <a:prstGeom prst="rect">
            <a:avLst/>
          </a:prstGeom>
        </p:spPr>
      </p:pic>
    </p:spTree>
    <p:extLst>
      <p:ext uri="{BB962C8B-B14F-4D97-AF65-F5344CB8AC3E}">
        <p14:creationId xmlns:p14="http://schemas.microsoft.com/office/powerpoint/2010/main" val="2036221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06_-_cornwall_-_any_ticket_any_bus_final.mp4 (720p)">
            <a:hlinkClick r:id="" action="ppaction://media"/>
            <a:extLst>
              <a:ext uri="{FF2B5EF4-FFF2-40B4-BE49-F238E27FC236}">
                <a16:creationId xmlns:a16="http://schemas.microsoft.com/office/drawing/2014/main" id="{0EAFF025-09C8-4BFB-BC4A-544CD77B848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63552" y="1484785"/>
            <a:ext cx="8291430" cy="4663929"/>
          </a:xfrm>
          <a:prstGeom prst="rect">
            <a:avLst/>
          </a:prstGeom>
        </p:spPr>
      </p:pic>
    </p:spTree>
    <p:extLst>
      <p:ext uri="{BB962C8B-B14F-4D97-AF65-F5344CB8AC3E}">
        <p14:creationId xmlns:p14="http://schemas.microsoft.com/office/powerpoint/2010/main" val="38760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50C60-1CF0-451E-993A-EC77ACCE3146}"/>
              </a:ext>
            </a:extLst>
          </p:cNvPr>
          <p:cNvSpPr>
            <a:spLocks noGrp="1"/>
          </p:cNvSpPr>
          <p:nvPr>
            <p:ph type="title"/>
          </p:nvPr>
        </p:nvSpPr>
        <p:spPr/>
        <p:txBody>
          <a:bodyPr>
            <a:normAutofit/>
          </a:bodyPr>
          <a:lstStyle/>
          <a:p>
            <a:r>
              <a:rPr lang="en-GB" sz="2800" dirty="0"/>
              <a:t>Bus Fares Pilot – Launched April 2022</a:t>
            </a:r>
          </a:p>
        </p:txBody>
      </p:sp>
      <p:pic>
        <p:nvPicPr>
          <p:cNvPr id="4" name="Picture 3" descr="A picture containing graphical user interface&#10;&#10;Description automatically generated">
            <a:extLst>
              <a:ext uri="{FF2B5EF4-FFF2-40B4-BE49-F238E27FC236}">
                <a16:creationId xmlns:a16="http://schemas.microsoft.com/office/drawing/2014/main" id="{D50E5C75-E2A2-44DD-9B68-2606C0E168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08932" y="1456788"/>
            <a:ext cx="8628640" cy="4853003"/>
          </a:xfrm>
          <a:prstGeom prst="rect">
            <a:avLst/>
          </a:prstGeom>
        </p:spPr>
      </p:pic>
      <p:sp>
        <p:nvSpPr>
          <p:cNvPr id="6" name="TextBox 5">
            <a:extLst>
              <a:ext uri="{FF2B5EF4-FFF2-40B4-BE49-F238E27FC236}">
                <a16:creationId xmlns:a16="http://schemas.microsoft.com/office/drawing/2014/main" id="{1129687D-8716-43D6-B326-27212E6BFE1C}"/>
              </a:ext>
            </a:extLst>
          </p:cNvPr>
          <p:cNvSpPr txBox="1"/>
          <p:nvPr/>
        </p:nvSpPr>
        <p:spPr>
          <a:xfrm>
            <a:off x="2187203" y="1303486"/>
            <a:ext cx="6347846" cy="1671227"/>
          </a:xfrm>
          <a:prstGeom prst="rect">
            <a:avLst/>
          </a:prstGeom>
          <a:noFill/>
        </p:spPr>
        <p:txBody>
          <a:bodyPr wrap="square">
            <a:spAutoFit/>
          </a:bodyPr>
          <a:lstStyle/>
          <a:p>
            <a:pPr fontAlgn="base">
              <a:spcBef>
                <a:spcPct val="0"/>
              </a:spcBef>
              <a:spcAft>
                <a:spcPct val="0"/>
              </a:spcAft>
            </a:pPr>
            <a:r>
              <a:rPr lang="en-GB" sz="1710" dirty="0">
                <a:solidFill>
                  <a:prstClr val="black"/>
                </a:solidFill>
                <a:latin typeface="Roboto" panose="02000000000000000000" pitchFamily="2" charset="0"/>
                <a:ea typeface="Roboto" panose="02000000000000000000" pitchFamily="2" charset="0"/>
                <a:cs typeface="Arial" charset="0"/>
              </a:rPr>
              <a:t>April 2022 </a:t>
            </a:r>
            <a:r>
              <a:rPr lang="en-GB" sz="1710" b="1" dirty="0">
                <a:solidFill>
                  <a:prstClr val="black"/>
                </a:solidFill>
                <a:latin typeface="Roboto" panose="02000000000000000000" pitchFamily="2" charset="0"/>
                <a:ea typeface="Roboto" panose="02000000000000000000" pitchFamily="2" charset="0"/>
                <a:cs typeface="Arial" charset="0"/>
              </a:rPr>
              <a:t>Make Big Savings by Bus </a:t>
            </a:r>
            <a:r>
              <a:rPr lang="en-GB" sz="1710" dirty="0">
                <a:solidFill>
                  <a:prstClr val="black"/>
                </a:solidFill>
                <a:latin typeface="Roboto" panose="02000000000000000000" pitchFamily="2" charset="0"/>
                <a:ea typeface="Roboto" panose="02000000000000000000" pitchFamily="2" charset="0"/>
                <a:cs typeface="Arial" charset="0"/>
              </a:rPr>
              <a:t>launched </a:t>
            </a:r>
          </a:p>
          <a:p>
            <a:pPr fontAlgn="base">
              <a:spcBef>
                <a:spcPct val="0"/>
              </a:spcBef>
              <a:spcAft>
                <a:spcPct val="0"/>
              </a:spcAft>
            </a:pPr>
            <a:r>
              <a:rPr lang="en-GB" sz="1710" dirty="0">
                <a:solidFill>
                  <a:prstClr val="black"/>
                </a:solidFill>
                <a:latin typeface="Roboto" panose="02000000000000000000" pitchFamily="2" charset="0"/>
                <a:ea typeface="Roboto" panose="02000000000000000000" pitchFamily="2" charset="0"/>
                <a:cs typeface="Arial" charset="0"/>
              </a:rPr>
              <a:t>Reductions across most fares!</a:t>
            </a:r>
          </a:p>
          <a:p>
            <a:pPr fontAlgn="base">
              <a:spcBef>
                <a:spcPct val="0"/>
              </a:spcBef>
              <a:spcAft>
                <a:spcPct val="0"/>
              </a:spcAft>
            </a:pPr>
            <a:r>
              <a:rPr lang="en-GB" sz="1710" dirty="0">
                <a:solidFill>
                  <a:prstClr val="black"/>
                </a:solidFill>
                <a:latin typeface="Roboto" panose="02000000000000000000" pitchFamily="2" charset="0"/>
                <a:ea typeface="Roboto" panose="02000000000000000000" pitchFamily="2" charset="0"/>
                <a:cs typeface="Arial" charset="0"/>
              </a:rPr>
              <a:t>Simplification of single and return tickets </a:t>
            </a:r>
          </a:p>
          <a:p>
            <a:pPr fontAlgn="base">
              <a:spcBef>
                <a:spcPct val="0"/>
              </a:spcBef>
              <a:spcAft>
                <a:spcPct val="0"/>
              </a:spcAft>
            </a:pPr>
            <a:r>
              <a:rPr lang="en-GB" sz="1710" dirty="0">
                <a:solidFill>
                  <a:prstClr val="black"/>
                </a:solidFill>
                <a:latin typeface="Roboto" panose="02000000000000000000" pitchFamily="2" charset="0"/>
                <a:ea typeface="Roboto" panose="02000000000000000000" pitchFamily="2" charset="0"/>
                <a:cs typeface="Arial" charset="0"/>
              </a:rPr>
              <a:t>Cheaper £5 day ticket for travel across Cornwall</a:t>
            </a:r>
          </a:p>
          <a:p>
            <a:pPr fontAlgn="base">
              <a:spcBef>
                <a:spcPct val="0"/>
              </a:spcBef>
              <a:spcAft>
                <a:spcPct val="0"/>
              </a:spcAft>
            </a:pPr>
            <a:r>
              <a:rPr lang="en-GB" sz="1710" dirty="0">
                <a:solidFill>
                  <a:prstClr val="black"/>
                </a:solidFill>
                <a:latin typeface="Roboto" panose="02000000000000000000" pitchFamily="2" charset="0"/>
                <a:ea typeface="Roboto" panose="02000000000000000000" pitchFamily="2" charset="0"/>
                <a:cs typeface="Arial" charset="0"/>
              </a:rPr>
              <a:t>New town zones added in East Cornwall (over 10k pop.) </a:t>
            </a:r>
          </a:p>
          <a:p>
            <a:pPr fontAlgn="base">
              <a:spcBef>
                <a:spcPct val="0"/>
              </a:spcBef>
              <a:spcAft>
                <a:spcPct val="0"/>
              </a:spcAft>
            </a:pPr>
            <a:r>
              <a:rPr lang="en-GB" sz="1710" dirty="0">
                <a:solidFill>
                  <a:prstClr val="black"/>
                </a:solidFill>
                <a:latin typeface="Roboto" panose="02000000000000000000" pitchFamily="2" charset="0"/>
                <a:ea typeface="Roboto" panose="02000000000000000000" pitchFamily="2" charset="0"/>
                <a:cs typeface="Arial" charset="0"/>
              </a:rPr>
              <a:t>Huge marketing campaign deployed </a:t>
            </a:r>
          </a:p>
        </p:txBody>
      </p:sp>
      <p:pic>
        <p:nvPicPr>
          <p:cNvPr id="7" name="Picture 6">
            <a:extLst>
              <a:ext uri="{FF2B5EF4-FFF2-40B4-BE49-F238E27FC236}">
                <a16:creationId xmlns:a16="http://schemas.microsoft.com/office/drawing/2014/main" id="{61871017-0C01-4DD6-B268-B747A1F1FA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24677" y="3015595"/>
            <a:ext cx="1730904" cy="2538923"/>
          </a:xfrm>
          <a:prstGeom prst="rect">
            <a:avLst/>
          </a:prstGeom>
        </p:spPr>
      </p:pic>
      <p:pic>
        <p:nvPicPr>
          <p:cNvPr id="8" name="Picture 7" descr="A picture containing outdoor, sky, people, tower&#10;&#10;Description automatically generated">
            <a:extLst>
              <a:ext uri="{FF2B5EF4-FFF2-40B4-BE49-F238E27FC236}">
                <a16:creationId xmlns:a16="http://schemas.microsoft.com/office/drawing/2014/main" id="{A08D5B19-DEC3-4744-AF74-FD95B8A4CAA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98369" y="2892956"/>
            <a:ext cx="3738680" cy="2784196"/>
          </a:xfrm>
          <a:prstGeom prst="rect">
            <a:avLst/>
          </a:prstGeom>
        </p:spPr>
      </p:pic>
    </p:spTree>
    <p:extLst>
      <p:ext uri="{BB962C8B-B14F-4D97-AF65-F5344CB8AC3E}">
        <p14:creationId xmlns:p14="http://schemas.microsoft.com/office/powerpoint/2010/main" val="1640237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D4F0B-1FFA-4730-B5C6-ACE7CD531C37}"/>
              </a:ext>
            </a:extLst>
          </p:cNvPr>
          <p:cNvSpPr>
            <a:spLocks noGrp="1"/>
          </p:cNvSpPr>
          <p:nvPr>
            <p:ph type="title"/>
          </p:nvPr>
        </p:nvSpPr>
        <p:spPr/>
        <p:txBody>
          <a:bodyPr/>
          <a:lstStyle/>
          <a:p>
            <a:r>
              <a:rPr lang="en-GB" dirty="0"/>
              <a:t>What have we learnt?</a:t>
            </a:r>
          </a:p>
        </p:txBody>
      </p:sp>
      <p:sp>
        <p:nvSpPr>
          <p:cNvPr id="3" name="TextBox 2">
            <a:extLst>
              <a:ext uri="{FF2B5EF4-FFF2-40B4-BE49-F238E27FC236}">
                <a16:creationId xmlns:a16="http://schemas.microsoft.com/office/drawing/2014/main" id="{FBDF89AB-FBED-4E57-AD3F-57C62E05A015}"/>
              </a:ext>
            </a:extLst>
          </p:cNvPr>
          <p:cNvSpPr txBox="1"/>
          <p:nvPr/>
        </p:nvSpPr>
        <p:spPr>
          <a:xfrm>
            <a:off x="2032082" y="1397041"/>
            <a:ext cx="6512191" cy="4801314"/>
          </a:xfrm>
          <a:prstGeom prst="rect">
            <a:avLst/>
          </a:prstGeom>
          <a:noFill/>
        </p:spPr>
        <p:txBody>
          <a:bodyPr wrap="square" rtlCol="0">
            <a:spAutoFit/>
          </a:bodyPr>
          <a:lstStyle/>
          <a:p>
            <a:pPr marL="293214" indent="-293214" fontAlgn="base">
              <a:spcBef>
                <a:spcPct val="0"/>
              </a:spcBef>
              <a:spcAft>
                <a:spcPct val="0"/>
              </a:spcAft>
              <a:buFont typeface="Arial" panose="020B0604020202020204" pitchFamily="34" charset="0"/>
              <a:buChar char="•"/>
            </a:pPr>
            <a:r>
              <a:rPr lang="en-GB" dirty="0">
                <a:solidFill>
                  <a:prstClr val="black"/>
                </a:solidFill>
                <a:latin typeface="Gill Sans MT"/>
                <a:cs typeface="Arial" charset="0"/>
              </a:rPr>
              <a:t>No one size fits all – Cornwall building from a strong base</a:t>
            </a:r>
          </a:p>
          <a:p>
            <a:pPr marL="293214" indent="-293214" fontAlgn="base">
              <a:spcBef>
                <a:spcPct val="0"/>
              </a:spcBef>
              <a:spcAft>
                <a:spcPct val="0"/>
              </a:spcAft>
              <a:buFont typeface="Arial" panose="020B0604020202020204" pitchFamily="34" charset="0"/>
              <a:buChar char="•"/>
            </a:pPr>
            <a:r>
              <a:rPr lang="en-GB" dirty="0">
                <a:solidFill>
                  <a:prstClr val="black"/>
                </a:solidFill>
                <a:latin typeface="Gill Sans MT"/>
                <a:cs typeface="Arial" charset="0"/>
              </a:rPr>
              <a:t>It needs a lot of investment – Cornwall subsidise 50% of the mileage, but benefits are real and wide ranging</a:t>
            </a:r>
          </a:p>
          <a:p>
            <a:pPr marL="293214" indent="-293214" fontAlgn="base">
              <a:spcBef>
                <a:spcPct val="0"/>
              </a:spcBef>
              <a:spcAft>
                <a:spcPct val="0"/>
              </a:spcAft>
              <a:buFont typeface="Arial" panose="020B0604020202020204" pitchFamily="34" charset="0"/>
              <a:buChar char="•"/>
            </a:pPr>
            <a:r>
              <a:rPr lang="en-GB" dirty="0">
                <a:solidFill>
                  <a:prstClr val="black"/>
                </a:solidFill>
                <a:latin typeface="Gill Sans MT"/>
                <a:cs typeface="Arial" charset="0"/>
              </a:rPr>
              <a:t>Need to consider the ‘whole’ and how it fits together</a:t>
            </a:r>
          </a:p>
          <a:p>
            <a:pPr marL="707280" lvl="1" indent="-293214" fontAlgn="base">
              <a:spcBef>
                <a:spcPct val="0"/>
              </a:spcBef>
              <a:spcAft>
                <a:spcPct val="0"/>
              </a:spcAft>
              <a:buFont typeface="Arial" panose="020B0604020202020204" pitchFamily="34" charset="0"/>
              <a:buChar char="•"/>
            </a:pPr>
            <a:r>
              <a:rPr lang="en-GB" dirty="0">
                <a:solidFill>
                  <a:prstClr val="black"/>
                </a:solidFill>
                <a:latin typeface="Gill Sans MT"/>
                <a:cs typeface="Arial" charset="0"/>
              </a:rPr>
              <a:t>Role of rail, school transport, CT, active travel, e-bike etc </a:t>
            </a:r>
          </a:p>
          <a:p>
            <a:pPr marL="707280" lvl="1" indent="-293214" fontAlgn="base">
              <a:spcBef>
                <a:spcPct val="0"/>
              </a:spcBef>
              <a:spcAft>
                <a:spcPct val="0"/>
              </a:spcAft>
              <a:buFont typeface="Arial" panose="020B0604020202020204" pitchFamily="34" charset="0"/>
              <a:buChar char="•"/>
            </a:pPr>
            <a:r>
              <a:rPr lang="en-GB" dirty="0">
                <a:solidFill>
                  <a:prstClr val="black"/>
                </a:solidFill>
                <a:latin typeface="Gill Sans MT"/>
                <a:cs typeface="Arial" charset="0"/>
              </a:rPr>
              <a:t>DRT under review as part of wider network development</a:t>
            </a:r>
          </a:p>
          <a:p>
            <a:pPr marL="293214" indent="-293214" fontAlgn="base">
              <a:spcBef>
                <a:spcPct val="0"/>
              </a:spcBef>
              <a:spcAft>
                <a:spcPct val="0"/>
              </a:spcAft>
              <a:buFont typeface="Arial" panose="020B0604020202020204" pitchFamily="34" charset="0"/>
              <a:buChar char="•"/>
            </a:pPr>
            <a:r>
              <a:rPr lang="en-GB" dirty="0">
                <a:solidFill>
                  <a:prstClr val="black"/>
                </a:solidFill>
                <a:latin typeface="Gill Sans MT"/>
                <a:cs typeface="Arial" charset="0"/>
              </a:rPr>
              <a:t>Have to accept some compromises and trade offs</a:t>
            </a:r>
          </a:p>
          <a:p>
            <a:pPr marL="707280" lvl="1" indent="-293214" fontAlgn="base">
              <a:spcBef>
                <a:spcPct val="0"/>
              </a:spcBef>
              <a:spcAft>
                <a:spcPct val="0"/>
              </a:spcAft>
              <a:buFont typeface="Arial" panose="020B0604020202020204" pitchFamily="34" charset="0"/>
              <a:buChar char="•"/>
            </a:pPr>
            <a:r>
              <a:rPr lang="en-GB" dirty="0">
                <a:solidFill>
                  <a:prstClr val="black"/>
                </a:solidFill>
                <a:latin typeface="Gill Sans MT"/>
                <a:cs typeface="Arial" charset="0"/>
              </a:rPr>
              <a:t>School transport integration</a:t>
            </a:r>
          </a:p>
          <a:p>
            <a:pPr marL="707280" lvl="1" indent="-293214" fontAlgn="base">
              <a:spcBef>
                <a:spcPct val="0"/>
              </a:spcBef>
              <a:spcAft>
                <a:spcPct val="0"/>
              </a:spcAft>
              <a:buFont typeface="Arial" panose="020B0604020202020204" pitchFamily="34" charset="0"/>
              <a:buChar char="•"/>
            </a:pPr>
            <a:r>
              <a:rPr lang="en-GB" dirty="0">
                <a:solidFill>
                  <a:prstClr val="black"/>
                </a:solidFill>
                <a:latin typeface="Gill Sans MT"/>
                <a:cs typeface="Arial" charset="0"/>
              </a:rPr>
              <a:t>Post-16 college flows</a:t>
            </a:r>
          </a:p>
          <a:p>
            <a:pPr marL="293214" indent="-293214" fontAlgn="base">
              <a:spcBef>
                <a:spcPct val="0"/>
              </a:spcBef>
              <a:spcAft>
                <a:spcPct val="0"/>
              </a:spcAft>
              <a:buFont typeface="Arial" panose="020B0604020202020204" pitchFamily="34" charset="0"/>
              <a:buChar char="•"/>
            </a:pPr>
            <a:r>
              <a:rPr lang="en-GB" dirty="0">
                <a:solidFill>
                  <a:prstClr val="black"/>
                </a:solidFill>
                <a:latin typeface="Gill Sans MT"/>
                <a:cs typeface="Arial" charset="0"/>
              </a:rPr>
              <a:t>Need to understand journey patterns and prioritise some movements – create core public transport corridors</a:t>
            </a:r>
          </a:p>
          <a:p>
            <a:pPr marL="293214" indent="-293214" fontAlgn="base">
              <a:spcBef>
                <a:spcPct val="0"/>
              </a:spcBef>
              <a:spcAft>
                <a:spcPct val="0"/>
              </a:spcAft>
              <a:buFont typeface="Arial" panose="020B0604020202020204" pitchFamily="34" charset="0"/>
              <a:buChar char="•"/>
            </a:pPr>
            <a:r>
              <a:rPr lang="en-GB" dirty="0">
                <a:solidFill>
                  <a:prstClr val="black"/>
                </a:solidFill>
                <a:latin typeface="Gill Sans MT"/>
                <a:cs typeface="Arial" charset="0"/>
              </a:rPr>
              <a:t>Network is key, but so is customer service and ticketing – needs to be seamless and reduce barriers</a:t>
            </a:r>
          </a:p>
          <a:p>
            <a:pPr marL="293214" indent="-293214" fontAlgn="base">
              <a:spcBef>
                <a:spcPct val="0"/>
              </a:spcBef>
              <a:spcAft>
                <a:spcPct val="0"/>
              </a:spcAft>
              <a:buFont typeface="Arial" panose="020B0604020202020204" pitchFamily="34" charset="0"/>
              <a:buChar char="•"/>
            </a:pPr>
            <a:r>
              <a:rPr lang="en-GB" dirty="0">
                <a:solidFill>
                  <a:prstClr val="black"/>
                </a:solidFill>
                <a:latin typeface="Gill Sans MT"/>
                <a:cs typeface="Arial" charset="0"/>
              </a:rPr>
              <a:t>More work needed around interchange – we can’t provide direct journeys for all</a:t>
            </a:r>
          </a:p>
          <a:p>
            <a:pPr marL="293214" indent="-293214" fontAlgn="base">
              <a:spcBef>
                <a:spcPct val="0"/>
              </a:spcBef>
              <a:spcAft>
                <a:spcPct val="0"/>
              </a:spcAft>
              <a:buFont typeface="Arial" panose="020B0604020202020204" pitchFamily="34" charset="0"/>
              <a:buChar char="•"/>
            </a:pPr>
            <a:r>
              <a:rPr lang="en-GB" dirty="0">
                <a:solidFill>
                  <a:prstClr val="black"/>
                </a:solidFill>
                <a:latin typeface="Gill Sans MT"/>
                <a:cs typeface="Arial" charset="0"/>
              </a:rPr>
              <a:t>Customers need consistent bus reliability and value convenience, speed and control over their journeys.</a:t>
            </a:r>
          </a:p>
        </p:txBody>
      </p:sp>
    </p:spTree>
    <p:extLst>
      <p:ext uri="{BB962C8B-B14F-4D97-AF65-F5344CB8AC3E}">
        <p14:creationId xmlns:p14="http://schemas.microsoft.com/office/powerpoint/2010/main" val="4032970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080941" y="455437"/>
            <a:ext cx="3129589" cy="5374970"/>
          </a:xfrm>
        </p:spPr>
        <p:txBody>
          <a:bodyPr>
            <a:normAutofit fontScale="90000"/>
          </a:bodyPr>
          <a:lstStyle/>
          <a:p>
            <a:br>
              <a:rPr lang="en-GB" sz="2400" dirty="0"/>
            </a:br>
            <a:br>
              <a:rPr lang="en-GB" sz="2400" dirty="0"/>
            </a:br>
            <a:br>
              <a:rPr lang="en-GB" sz="2400" dirty="0"/>
            </a:br>
            <a:br>
              <a:rPr lang="en-GB" sz="2400" dirty="0"/>
            </a:br>
            <a:br>
              <a:rPr lang="en-GB" sz="2400" dirty="0"/>
            </a:br>
            <a:br>
              <a:rPr lang="en-GB" sz="2400" dirty="0"/>
            </a:br>
            <a:br>
              <a:rPr lang="en-GB" sz="2400" dirty="0"/>
            </a:br>
            <a:r>
              <a:rPr lang="en-GB" sz="2400" dirty="0"/>
              <a:t>Passengers are returning – they are at the heart of our thinking.</a:t>
            </a:r>
            <a:br>
              <a:rPr lang="en-GB" sz="2400" dirty="0"/>
            </a:br>
            <a:br>
              <a:rPr lang="en-GB" sz="2400" dirty="0"/>
            </a:br>
            <a:r>
              <a:rPr lang="en-GB" sz="2400" dirty="0"/>
              <a:t>Transport provides a lifeline and changes lives!</a:t>
            </a:r>
            <a:br>
              <a:rPr lang="en-GB" dirty="0"/>
            </a:br>
            <a:endParaRPr lang="en-GB" dirty="0"/>
          </a:p>
        </p:txBody>
      </p:sp>
      <p:pic>
        <p:nvPicPr>
          <p:cNvPr id="3074" name="id-5452C70D-7F87-4F0F-9233-3A6376375F1F">
            <a:extLst>
              <a:ext uri="{FF2B5EF4-FFF2-40B4-BE49-F238E27FC236}">
                <a16:creationId xmlns:a16="http://schemas.microsoft.com/office/drawing/2014/main" id="{986859A2-C2C5-4D17-B711-D514A131DC0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8074" y="200231"/>
            <a:ext cx="5172007" cy="702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0321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3A86A-7FA0-A9AA-09A8-54B938167F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85B5D3-D222-FF98-9B00-370D090C5C6D}"/>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lgn="ctr">
              <a:buNone/>
            </a:pPr>
            <a:r>
              <a:rPr lang="en-US" sz="4400" dirty="0"/>
              <a:t>Thank you</a:t>
            </a:r>
          </a:p>
          <a:p>
            <a:pPr marL="0" indent="0" algn="ctr">
              <a:buNone/>
            </a:pPr>
            <a:r>
              <a:rPr lang="en-US" dirty="0"/>
              <a:t>Melanie Watson</a:t>
            </a:r>
          </a:p>
          <a:p>
            <a:pPr marL="0" indent="0" algn="ctr">
              <a:buNone/>
            </a:pPr>
            <a:r>
              <a:rPr lang="en-US" dirty="0" err="1"/>
              <a:t>mwassociatespts@gmail.com</a:t>
            </a:r>
            <a:endParaRPr lang="en-US" dirty="0"/>
          </a:p>
          <a:p>
            <a:pPr marL="0" indent="0" algn="ctr">
              <a:buNone/>
            </a:pPr>
            <a:r>
              <a:rPr lang="en-US" dirty="0"/>
              <a:t>Nigel </a:t>
            </a:r>
            <a:r>
              <a:rPr lang="en-US" dirty="0" err="1"/>
              <a:t>Blackler</a:t>
            </a:r>
            <a:endParaRPr lang="en-US" dirty="0"/>
          </a:p>
          <a:p>
            <a:pPr marL="0" indent="0" algn="ctr">
              <a:buNone/>
            </a:pPr>
            <a:r>
              <a:rPr lang="en-GB" dirty="0" err="1">
                <a:effectLst/>
                <a:latin typeface="Helvetica Neue" panose="02000503000000020004" pitchFamily="2" charset="0"/>
              </a:rPr>
              <a:t>nigel.blackler@scilly.gov.uk</a:t>
            </a:r>
            <a:endParaRPr lang="en-GB" dirty="0">
              <a:effectLst/>
              <a:latin typeface="Helvetica Neue" panose="02000503000000020004" pitchFamily="2" charset="0"/>
            </a:endParaRPr>
          </a:p>
          <a:p>
            <a:pPr marL="0" indent="0" algn="ctr">
              <a:buNone/>
            </a:pPr>
            <a:endParaRPr lang="en-US" dirty="0"/>
          </a:p>
        </p:txBody>
      </p:sp>
    </p:spTree>
    <p:extLst>
      <p:ext uri="{BB962C8B-B14F-4D97-AF65-F5344CB8AC3E}">
        <p14:creationId xmlns:p14="http://schemas.microsoft.com/office/powerpoint/2010/main" val="11519171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C519BD-3449-43AF-9715-F0ECD17F8B02}"/>
              </a:ext>
            </a:extLst>
          </p:cNvPr>
          <p:cNvPicPr>
            <a:picLocks noChangeAspect="1"/>
          </p:cNvPicPr>
          <p:nvPr/>
        </p:nvPicPr>
        <p:blipFill rotWithShape="1">
          <a:blip r:embed="rId2"/>
          <a:srcRect l="91719" t="40972" b="16528"/>
          <a:stretch/>
        </p:blipFill>
        <p:spPr>
          <a:xfrm>
            <a:off x="11182350" y="2809874"/>
            <a:ext cx="1009650" cy="2914651"/>
          </a:xfrm>
          <a:prstGeom prst="rect">
            <a:avLst/>
          </a:prstGeom>
        </p:spPr>
      </p:pic>
      <p:pic>
        <p:nvPicPr>
          <p:cNvPr id="3" name="Picture 2">
            <a:extLst>
              <a:ext uri="{FF2B5EF4-FFF2-40B4-BE49-F238E27FC236}">
                <a16:creationId xmlns:a16="http://schemas.microsoft.com/office/drawing/2014/main" id="{24C1AF7E-C579-4970-A990-C4527A4E98A2}"/>
              </a:ext>
            </a:extLst>
          </p:cNvPr>
          <p:cNvPicPr>
            <a:picLocks noChangeAspect="1"/>
          </p:cNvPicPr>
          <p:nvPr/>
        </p:nvPicPr>
        <p:blipFill rotWithShape="1">
          <a:blip r:embed="rId2"/>
          <a:srcRect r="92422"/>
          <a:stretch/>
        </p:blipFill>
        <p:spPr>
          <a:xfrm>
            <a:off x="0" y="0"/>
            <a:ext cx="923925"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97BCDA32-8A25-4CCC-B61D-B02EF8F8C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800" y="143789"/>
            <a:ext cx="1524692" cy="565592"/>
          </a:xfrm>
          <a:prstGeom prst="rect">
            <a:avLst/>
          </a:prstGeom>
        </p:spPr>
      </p:pic>
      <p:sp>
        <p:nvSpPr>
          <p:cNvPr id="4" name="Subtitle 2">
            <a:extLst>
              <a:ext uri="{FF2B5EF4-FFF2-40B4-BE49-F238E27FC236}">
                <a16:creationId xmlns:a16="http://schemas.microsoft.com/office/drawing/2014/main" id="{F0A25B34-B4EC-2DFA-A617-FA1F7E1218B6}"/>
              </a:ext>
            </a:extLst>
          </p:cNvPr>
          <p:cNvSpPr txBox="1">
            <a:spLocks/>
          </p:cNvSpPr>
          <p:nvPr/>
        </p:nvSpPr>
        <p:spPr>
          <a:xfrm>
            <a:off x="1819563" y="551021"/>
            <a:ext cx="8109527" cy="1008112"/>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pPr>
            <a:endParaRPr lang="en-GB" sz="3600" b="1" dirty="0">
              <a:solidFill>
                <a:schemeClr val="bg1"/>
              </a:solidFill>
              <a:latin typeface="Arial"/>
              <a:cs typeface="Arial"/>
            </a:endParaRPr>
          </a:p>
          <a:p>
            <a:pPr marL="0" indent="0" algn="ctr">
              <a:lnSpc>
                <a:spcPct val="107000"/>
              </a:lnSpc>
              <a:spcAft>
                <a:spcPts val="800"/>
              </a:spcAft>
              <a:buNone/>
            </a:pPr>
            <a:r>
              <a:rPr lang="en-GB" sz="5000" b="1" dirty="0">
                <a:effectLst/>
                <a:latin typeface="Arial" panose="020B0604020202020204" pitchFamily="34" charset="0"/>
                <a:ea typeface="Calibri" panose="020F0502020204030204" pitchFamily="34" charset="0"/>
                <a:cs typeface="Arial" panose="020B0604020202020204" pitchFamily="34" charset="0"/>
              </a:rPr>
              <a:t>Bus and coach industry perspective</a:t>
            </a:r>
          </a:p>
          <a:p>
            <a:pPr marL="0" indent="0" algn="ctr">
              <a:lnSpc>
                <a:spcPct val="107000"/>
              </a:lnSpc>
              <a:spcAft>
                <a:spcPts val="800"/>
              </a:spcAft>
              <a:buNone/>
            </a:pPr>
            <a:endParaRPr lang="en-GB" sz="5000" b="1" dirty="0">
              <a:effectLst/>
              <a:latin typeface="Arial" panose="020B0604020202020204" pitchFamily="34" charset="0"/>
              <a:ea typeface="Calibri" panose="020F0502020204030204" pitchFamily="34" charset="0"/>
              <a:cs typeface="Arial" panose="020B0604020202020204" pitchFamily="34" charset="0"/>
            </a:endParaRPr>
          </a:p>
          <a:p>
            <a:pPr marL="0" indent="0" algn="ctr">
              <a:lnSpc>
                <a:spcPct val="107000"/>
              </a:lnSpc>
              <a:spcAft>
                <a:spcPts val="800"/>
              </a:spcAft>
              <a:buNone/>
            </a:pPr>
            <a:r>
              <a:rPr lang="en-GB" sz="1800" b="1" dirty="0">
                <a:effectLst/>
                <a:latin typeface="Arial" panose="020B0604020202020204" pitchFamily="34" charset="0"/>
                <a:ea typeface="Calibri" panose="020F0502020204030204" pitchFamily="34" charset="0"/>
                <a:cs typeface="Arial" panose="020B0604020202020204" pitchFamily="34" charset="0"/>
              </a:rPr>
              <a:t> </a:t>
            </a:r>
            <a:r>
              <a:rPr lang="en-GB" sz="3500" dirty="0">
                <a:solidFill>
                  <a:schemeClr val="bg1"/>
                </a:solidFill>
                <a:effectLst/>
                <a:latin typeface="Arial" panose="020B0604020202020204" pitchFamily="34" charset="0"/>
                <a:ea typeface="Calibri" panose="020F0502020204030204" pitchFamily="34" charset="0"/>
                <a:cs typeface="Arial" panose="020B0604020202020204" pitchFamily="34" charset="0"/>
              </a:rPr>
              <a:t>Rebecka Steven, Senior Policy Adviser, Confederation of Passenger Transport</a:t>
            </a:r>
          </a:p>
          <a:p>
            <a:pPr algn="ctr"/>
            <a:endParaRPr lang="en-GB" sz="1800" dirty="0">
              <a:latin typeface="Corbel" panose="020B0503020204020204" pitchFamily="34" charset="0"/>
            </a:endParaRPr>
          </a:p>
        </p:txBody>
      </p:sp>
    </p:spTree>
    <p:extLst>
      <p:ext uri="{BB962C8B-B14F-4D97-AF65-F5344CB8AC3E}">
        <p14:creationId xmlns:p14="http://schemas.microsoft.com/office/powerpoint/2010/main" val="880730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57ED6-95DB-E249-A8E9-098D63675797}"/>
              </a:ext>
            </a:extLst>
          </p:cNvPr>
          <p:cNvSpPr>
            <a:spLocks noGrp="1"/>
          </p:cNvSpPr>
          <p:nvPr>
            <p:ph type="ctrTitle"/>
          </p:nvPr>
        </p:nvSpPr>
        <p:spPr>
          <a:xfrm>
            <a:off x="1026348" y="1308541"/>
            <a:ext cx="7234783" cy="4414342"/>
          </a:xfrm>
        </p:spPr>
        <p:txBody>
          <a:bodyPr>
            <a:normAutofit fontScale="90000"/>
          </a:bodyPr>
          <a:lstStyle/>
          <a:p>
            <a:pPr algn="ctr"/>
            <a:r>
              <a:rPr lang="en-US" sz="4400" dirty="0">
                <a:latin typeface="Century Gothic" panose="020B0502020202020204" pitchFamily="34" charset="0"/>
                <a:cs typeface="Calibri" panose="020F0502020204030204" pitchFamily="34" charset="0"/>
              </a:rPr>
              <a:t>Improving buses in the EEH region – bus industry perspective </a:t>
            </a:r>
            <a:br>
              <a:rPr lang="en-US" dirty="0"/>
            </a:br>
            <a:br>
              <a:rPr lang="en-US" dirty="0"/>
            </a:br>
            <a:br>
              <a:rPr lang="en-US" dirty="0"/>
            </a:br>
            <a:r>
              <a:rPr lang="en-US" sz="3100" b="0" dirty="0">
                <a:solidFill>
                  <a:srgbClr val="201C50"/>
                </a:solidFill>
              </a:rPr>
              <a:t>Rebecka Steven</a:t>
            </a:r>
            <a:br>
              <a:rPr lang="en-US" sz="3100" b="0" dirty="0">
                <a:solidFill>
                  <a:srgbClr val="201C50"/>
                </a:solidFill>
              </a:rPr>
            </a:br>
            <a:r>
              <a:rPr lang="en-US" sz="3100" b="0" dirty="0">
                <a:solidFill>
                  <a:srgbClr val="201C50"/>
                </a:solidFill>
              </a:rPr>
              <a:t>Senior Policy Adviser, CPT</a:t>
            </a:r>
            <a:br>
              <a:rPr lang="en-US" sz="3100" b="0" dirty="0">
                <a:solidFill>
                  <a:srgbClr val="201C50"/>
                </a:solidFill>
              </a:rPr>
            </a:br>
            <a:r>
              <a:rPr lang="en-US" sz="3100" b="0" dirty="0">
                <a:solidFill>
                  <a:srgbClr val="201C50"/>
                </a:solidFill>
              </a:rPr>
              <a:t>rebecka.steven@cpt-uk.org</a:t>
            </a:r>
            <a:endParaRPr lang="en-US" b="0" dirty="0">
              <a:solidFill>
                <a:srgbClr val="201C50"/>
              </a:solidFill>
            </a:endParaRPr>
          </a:p>
        </p:txBody>
      </p:sp>
    </p:spTree>
    <p:extLst>
      <p:ext uri="{BB962C8B-B14F-4D97-AF65-F5344CB8AC3E}">
        <p14:creationId xmlns:p14="http://schemas.microsoft.com/office/powerpoint/2010/main" val="8529533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16DD3-1FD3-3C74-3E17-2B3804AB8ABA}"/>
              </a:ext>
            </a:extLst>
          </p:cNvPr>
          <p:cNvSpPr>
            <a:spLocks noGrp="1"/>
          </p:cNvSpPr>
          <p:nvPr>
            <p:ph type="title"/>
          </p:nvPr>
        </p:nvSpPr>
        <p:spPr>
          <a:xfrm>
            <a:off x="838200" y="248004"/>
            <a:ext cx="10515600" cy="866066"/>
          </a:xfrm>
        </p:spPr>
        <p:txBody>
          <a:bodyPr>
            <a:normAutofit/>
          </a:bodyPr>
          <a:lstStyle/>
          <a:p>
            <a:r>
              <a:rPr lang="en-GB" sz="3200" dirty="0"/>
              <a:t>Funding</a:t>
            </a:r>
            <a:endParaRPr lang="en-GB" sz="2400" dirty="0"/>
          </a:p>
        </p:txBody>
      </p:sp>
      <p:graphicFrame>
        <p:nvGraphicFramePr>
          <p:cNvPr id="4" name="Content Placeholder 3">
            <a:extLst>
              <a:ext uri="{FF2B5EF4-FFF2-40B4-BE49-F238E27FC236}">
                <a16:creationId xmlns:a16="http://schemas.microsoft.com/office/drawing/2014/main" id="{16A244B3-0F4A-9B3D-C071-3B6BD001D652}"/>
              </a:ext>
            </a:extLst>
          </p:cNvPr>
          <p:cNvGraphicFramePr>
            <a:graphicFrameLocks noGrp="1"/>
          </p:cNvGraphicFramePr>
          <p:nvPr>
            <p:ph idx="1"/>
          </p:nvPr>
        </p:nvGraphicFramePr>
        <p:xfrm>
          <a:off x="740834" y="1410549"/>
          <a:ext cx="10080768" cy="387592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AC2F09BA-6EEE-1DFE-5C89-F608750F64A7}"/>
              </a:ext>
            </a:extLst>
          </p:cNvPr>
          <p:cNvSpPr txBox="1"/>
          <p:nvPr/>
        </p:nvSpPr>
        <p:spPr>
          <a:xfrm>
            <a:off x="428625" y="5582956"/>
            <a:ext cx="1114866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150" normalizeH="0" baseline="0" noProof="0" dirty="0">
                <a:ln>
                  <a:noFill/>
                </a:ln>
                <a:solidFill>
                  <a:srgbClr val="201C50"/>
                </a:solidFill>
                <a:effectLst/>
                <a:uLnTx/>
                <a:uFillTx/>
                <a:latin typeface="Century Gothic" panose="020F0302020204030204"/>
                <a:ea typeface="+mn-ea"/>
                <a:cs typeface="Poppins" pitchFamily="2" charset="77"/>
              </a:rPr>
              <a:t>Even with emergency Covid support, funding was lower in real terms during the pandemic than a decade previously. </a:t>
            </a:r>
            <a:endParaRPr kumimoji="0" lang="en-GB" sz="1800" b="0" i="0" u="none" strike="noStrike" kern="1200" cap="none" spc="-150" normalizeH="0" baseline="0" noProof="0" dirty="0">
              <a:ln>
                <a:noFill/>
              </a:ln>
              <a:solidFill>
                <a:srgbClr val="201C50"/>
              </a:solidFill>
              <a:effectLst/>
              <a:uLnTx/>
              <a:uFillTx/>
              <a:latin typeface="Century Gothic" panose="020F0302020204030204"/>
              <a:ea typeface="+mn-ea"/>
              <a:cs typeface="Poppins" pitchFamily="2" charset="77"/>
            </a:endParaRPr>
          </a:p>
        </p:txBody>
      </p:sp>
      <p:sp>
        <p:nvSpPr>
          <p:cNvPr id="3" name="TextBox 2">
            <a:extLst>
              <a:ext uri="{FF2B5EF4-FFF2-40B4-BE49-F238E27FC236}">
                <a16:creationId xmlns:a16="http://schemas.microsoft.com/office/drawing/2014/main" id="{B09319D3-549F-7510-0001-A7778DC81F93}"/>
              </a:ext>
            </a:extLst>
          </p:cNvPr>
          <p:cNvSpPr txBox="1"/>
          <p:nvPr/>
        </p:nvSpPr>
        <p:spPr>
          <a:xfrm>
            <a:off x="1014060" y="6353920"/>
            <a:ext cx="1016387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lumMod val="50000"/>
                  </a:srgbClr>
                </a:solidFill>
                <a:effectLst/>
                <a:uLnTx/>
                <a:uFillTx/>
                <a:latin typeface="Century Gothic" panose="020F0302020204030204"/>
                <a:ea typeface="+mn-ea"/>
                <a:cs typeface="+mn-cs"/>
              </a:rPr>
              <a:t>Source: DfT Bus Statistics table Bus0502b</a:t>
            </a:r>
          </a:p>
        </p:txBody>
      </p:sp>
    </p:spTree>
    <p:extLst>
      <p:ext uri="{BB962C8B-B14F-4D97-AF65-F5344CB8AC3E}">
        <p14:creationId xmlns:p14="http://schemas.microsoft.com/office/powerpoint/2010/main" val="3502433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2C78961-AA84-4CEE-AB5C-0D14FB6E1002}"/>
              </a:ext>
            </a:extLst>
          </p:cNvPr>
          <p:cNvSpPr txBox="1"/>
          <p:nvPr/>
        </p:nvSpPr>
        <p:spPr>
          <a:xfrm>
            <a:off x="1052830" y="63019"/>
            <a:ext cx="1961303" cy="954107"/>
          </a:xfrm>
          <a:prstGeom prst="rect">
            <a:avLst/>
          </a:prstGeom>
          <a:noFill/>
        </p:spPr>
        <p:txBody>
          <a:bodyPr wrap="square" rtlCol="0">
            <a:spAutoFit/>
          </a:bodyPr>
          <a:lstStyle/>
          <a:p>
            <a:r>
              <a:rPr lang="en-GB" sz="2800" b="1" dirty="0">
                <a:solidFill>
                  <a:srgbClr val="7B1942"/>
                </a:solidFill>
                <a:latin typeface="Verdana" panose="020B0604030504040204" pitchFamily="34" charset="0"/>
                <a:ea typeface="Verdana" panose="020B0604030504040204" pitchFamily="34" charset="0"/>
                <a:cs typeface="Aharoni" panose="02010803020104030203" pitchFamily="2" charset="-79"/>
              </a:rPr>
              <a:t>Policy context</a:t>
            </a:r>
          </a:p>
        </p:txBody>
      </p:sp>
      <p:pic>
        <p:nvPicPr>
          <p:cNvPr id="9" name="Picture 8" descr="A picture containing text&#10;&#10;Description automatically generated">
            <a:extLst>
              <a:ext uri="{FF2B5EF4-FFF2-40B4-BE49-F238E27FC236}">
                <a16:creationId xmlns:a16="http://schemas.microsoft.com/office/drawing/2014/main" id="{B8A94F50-944A-404A-954A-66B2BF9B0E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9292" y="133350"/>
            <a:ext cx="2557928" cy="954107"/>
          </a:xfrm>
          <a:prstGeom prst="rect">
            <a:avLst/>
          </a:prstGeom>
        </p:spPr>
      </p:pic>
      <p:pic>
        <p:nvPicPr>
          <p:cNvPr id="10" name="Picture 9">
            <a:extLst>
              <a:ext uri="{FF2B5EF4-FFF2-40B4-BE49-F238E27FC236}">
                <a16:creationId xmlns:a16="http://schemas.microsoft.com/office/drawing/2014/main" id="{191CB12B-BF2C-4CA5-ADC9-1B4E39F2BF0C}"/>
              </a:ext>
            </a:extLst>
          </p:cNvPr>
          <p:cNvPicPr>
            <a:picLocks noChangeAspect="1"/>
          </p:cNvPicPr>
          <p:nvPr/>
        </p:nvPicPr>
        <p:blipFill rotWithShape="1">
          <a:blip r:embed="rId4"/>
          <a:srcRect r="92422"/>
          <a:stretch/>
        </p:blipFill>
        <p:spPr>
          <a:xfrm>
            <a:off x="0" y="0"/>
            <a:ext cx="923925" cy="6858000"/>
          </a:xfrm>
          <a:prstGeom prst="rect">
            <a:avLst/>
          </a:prstGeom>
        </p:spPr>
      </p:pic>
      <p:pic>
        <p:nvPicPr>
          <p:cNvPr id="43" name="Picture 42">
            <a:extLst>
              <a:ext uri="{FF2B5EF4-FFF2-40B4-BE49-F238E27FC236}">
                <a16:creationId xmlns:a16="http://schemas.microsoft.com/office/drawing/2014/main" id="{993008A5-2A6D-4931-B839-3118879FF3F6}"/>
              </a:ext>
            </a:extLst>
          </p:cNvPr>
          <p:cNvPicPr>
            <a:picLocks noChangeAspect="1"/>
          </p:cNvPicPr>
          <p:nvPr/>
        </p:nvPicPr>
        <p:blipFill rotWithShape="1">
          <a:blip r:embed="rId5"/>
          <a:srcRect l="74453" t="84722" r="2265"/>
          <a:stretch/>
        </p:blipFill>
        <p:spPr>
          <a:xfrm>
            <a:off x="9077325" y="5810250"/>
            <a:ext cx="2838450" cy="1047750"/>
          </a:xfrm>
          <a:prstGeom prst="rect">
            <a:avLst/>
          </a:prstGeom>
        </p:spPr>
      </p:pic>
      <p:sp>
        <p:nvSpPr>
          <p:cNvPr id="2" name="TextBox 1">
            <a:extLst>
              <a:ext uri="{FF2B5EF4-FFF2-40B4-BE49-F238E27FC236}">
                <a16:creationId xmlns:a16="http://schemas.microsoft.com/office/drawing/2014/main" id="{A60761C7-E3AF-8F9C-FC0B-1A6FA684D8C4}"/>
              </a:ext>
            </a:extLst>
          </p:cNvPr>
          <p:cNvSpPr txBox="1"/>
          <p:nvPr/>
        </p:nvSpPr>
        <p:spPr>
          <a:xfrm>
            <a:off x="1096698" y="1151195"/>
            <a:ext cx="4789752" cy="3416320"/>
          </a:xfrm>
          <a:prstGeom prst="rect">
            <a:avLst/>
          </a:prstGeom>
          <a:noFill/>
        </p:spPr>
        <p:txBody>
          <a:bodyPr wrap="square" rtlCol="0">
            <a:spAutoFit/>
          </a:bodyPr>
          <a:lstStyle/>
          <a:p>
            <a:r>
              <a:rPr lang="en-GB" b="1" dirty="0">
                <a:solidFill>
                  <a:srgbClr val="7B1942"/>
                </a:solidFill>
                <a:latin typeface="Verdana" panose="020B0604030504040204" pitchFamily="34" charset="0"/>
                <a:ea typeface="Verdana" panose="020B0604030504040204" pitchFamily="34" charset="0"/>
              </a:rPr>
              <a:t>Buses are the most common and realistic form of public transport, vital for meeting policy objectives around:</a:t>
            </a:r>
            <a:endParaRPr lang="en-GB" dirty="0">
              <a:solidFill>
                <a:srgbClr val="7B1942"/>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dirty="0">
                <a:solidFill>
                  <a:srgbClr val="7B1942"/>
                </a:solidFill>
                <a:latin typeface="Verdana" panose="020B0604030504040204" pitchFamily="34" charset="0"/>
                <a:ea typeface="Verdana" panose="020B0604030504040204" pitchFamily="34" charset="0"/>
              </a:rPr>
              <a:t>Net zero</a:t>
            </a:r>
          </a:p>
          <a:p>
            <a:pPr marL="285750" indent="-285750">
              <a:buFont typeface="Arial" panose="020B0604020202020204" pitchFamily="34" charset="0"/>
              <a:buChar char="•"/>
            </a:pPr>
            <a:r>
              <a:rPr lang="en-GB" dirty="0">
                <a:solidFill>
                  <a:srgbClr val="7B1942"/>
                </a:solidFill>
                <a:latin typeface="Verdana" panose="020B0604030504040204" pitchFamily="34" charset="0"/>
                <a:ea typeface="Verdana" panose="020B0604030504040204" pitchFamily="34" charset="0"/>
              </a:rPr>
              <a:t>Levelling-up</a:t>
            </a:r>
          </a:p>
          <a:p>
            <a:pPr marL="285750" indent="-285750">
              <a:buFont typeface="Arial" panose="020B0604020202020204" pitchFamily="34" charset="0"/>
              <a:buChar char="•"/>
            </a:pPr>
            <a:r>
              <a:rPr lang="en-GB" dirty="0">
                <a:solidFill>
                  <a:srgbClr val="7B1942"/>
                </a:solidFill>
                <a:latin typeface="Verdana" panose="020B0604030504040204" pitchFamily="34" charset="0"/>
                <a:ea typeface="Verdana" panose="020B0604030504040204" pitchFamily="34" charset="0"/>
              </a:rPr>
              <a:t>Rural connectivity</a:t>
            </a:r>
          </a:p>
          <a:p>
            <a:pPr marL="285750" indent="-285750">
              <a:buFont typeface="Arial" panose="020B0604020202020204" pitchFamily="34" charset="0"/>
              <a:buChar char="•"/>
            </a:pPr>
            <a:r>
              <a:rPr lang="en-GB" dirty="0">
                <a:solidFill>
                  <a:srgbClr val="7B1942"/>
                </a:solidFill>
                <a:latin typeface="Verdana" panose="020B0604030504040204" pitchFamily="34" charset="0"/>
                <a:ea typeface="Verdana" panose="020B0604030504040204" pitchFamily="34" charset="0"/>
              </a:rPr>
              <a:t>Economic growth</a:t>
            </a:r>
          </a:p>
          <a:p>
            <a:pPr marL="285750" indent="-285750">
              <a:buFont typeface="Arial" panose="020B0604020202020204" pitchFamily="34" charset="0"/>
              <a:buChar char="•"/>
            </a:pPr>
            <a:r>
              <a:rPr lang="en-GB" dirty="0">
                <a:solidFill>
                  <a:srgbClr val="7B1942"/>
                </a:solidFill>
                <a:latin typeface="Verdana" panose="020B0604030504040204" pitchFamily="34" charset="0"/>
                <a:ea typeface="Verdana" panose="020B0604030504040204" pitchFamily="34" charset="0"/>
              </a:rPr>
              <a:t>Access to services </a:t>
            </a:r>
          </a:p>
          <a:p>
            <a:pPr marL="285750" indent="-285750">
              <a:buFont typeface="Arial" panose="020B0604020202020204" pitchFamily="34" charset="0"/>
              <a:buChar char="•"/>
            </a:pPr>
            <a:r>
              <a:rPr lang="en-GB" dirty="0">
                <a:solidFill>
                  <a:srgbClr val="7B1942"/>
                </a:solidFill>
                <a:latin typeface="Verdana" panose="020B0604030504040204" pitchFamily="34" charset="0"/>
                <a:ea typeface="Verdana" panose="020B0604030504040204" pitchFamily="34" charset="0"/>
              </a:rPr>
              <a:t>Integration with other modes</a:t>
            </a:r>
          </a:p>
          <a:p>
            <a:pPr marL="285750" indent="-285750">
              <a:buFont typeface="Arial" panose="020B0604020202020204" pitchFamily="34" charset="0"/>
              <a:buChar char="•"/>
            </a:pPr>
            <a:r>
              <a:rPr lang="en-GB" dirty="0">
                <a:solidFill>
                  <a:srgbClr val="7B1942"/>
                </a:solidFill>
                <a:latin typeface="Verdana" panose="020B0604030504040204" pitchFamily="34" charset="0"/>
                <a:ea typeface="Verdana" panose="020B0604030504040204" pitchFamily="34" charset="0"/>
              </a:rPr>
              <a:t>The financial climate </a:t>
            </a:r>
          </a:p>
          <a:p>
            <a:pPr marL="285750" indent="-285750">
              <a:buFont typeface="Arial" panose="020B0604020202020204" pitchFamily="34" charset="0"/>
              <a:buChar char="•"/>
            </a:pPr>
            <a:r>
              <a:rPr lang="en-GB" dirty="0">
                <a:solidFill>
                  <a:srgbClr val="7B1942"/>
                </a:solidFill>
                <a:latin typeface="Verdana" panose="020B0604030504040204" pitchFamily="34" charset="0"/>
                <a:ea typeface="Verdana" panose="020B0604030504040204" pitchFamily="34" charset="0"/>
              </a:rPr>
              <a:t>Delivery of local transport plans</a:t>
            </a:r>
          </a:p>
        </p:txBody>
      </p:sp>
      <p:pic>
        <p:nvPicPr>
          <p:cNvPr id="4" name="Picture 3">
            <a:extLst>
              <a:ext uri="{FF2B5EF4-FFF2-40B4-BE49-F238E27FC236}">
                <a16:creationId xmlns:a16="http://schemas.microsoft.com/office/drawing/2014/main" id="{CDDCC79A-3D8B-EF3C-9A62-5E0D95EE8C68}"/>
              </a:ext>
            </a:extLst>
          </p:cNvPr>
          <p:cNvPicPr>
            <a:picLocks noChangeAspect="1"/>
          </p:cNvPicPr>
          <p:nvPr/>
        </p:nvPicPr>
        <p:blipFill>
          <a:blip r:embed="rId6"/>
          <a:stretch>
            <a:fillRect/>
          </a:stretch>
        </p:blipFill>
        <p:spPr>
          <a:xfrm>
            <a:off x="6096000" y="1412805"/>
            <a:ext cx="5794838" cy="4211633"/>
          </a:xfrm>
          <a:prstGeom prst="rect">
            <a:avLst/>
          </a:prstGeom>
        </p:spPr>
      </p:pic>
      <p:pic>
        <p:nvPicPr>
          <p:cNvPr id="5" name="Picture 4">
            <a:extLst>
              <a:ext uri="{FF2B5EF4-FFF2-40B4-BE49-F238E27FC236}">
                <a16:creationId xmlns:a16="http://schemas.microsoft.com/office/drawing/2014/main" id="{07A9C472-0E9C-3FAD-2497-911E7D6B80EF}"/>
              </a:ext>
            </a:extLst>
          </p:cNvPr>
          <p:cNvPicPr>
            <a:picLocks noChangeAspect="1"/>
          </p:cNvPicPr>
          <p:nvPr/>
        </p:nvPicPr>
        <p:blipFill>
          <a:blip r:embed="rId7"/>
          <a:stretch>
            <a:fillRect/>
          </a:stretch>
        </p:blipFill>
        <p:spPr>
          <a:xfrm rot="21238952">
            <a:off x="1188282" y="4868528"/>
            <a:ext cx="1300742" cy="1815619"/>
          </a:xfrm>
          <a:prstGeom prst="rect">
            <a:avLst/>
          </a:prstGeom>
          <a:solidFill>
            <a:schemeClr val="tx1"/>
          </a:solidFill>
        </p:spPr>
      </p:pic>
      <p:sp>
        <p:nvSpPr>
          <p:cNvPr id="6" name="TextBox 5">
            <a:extLst>
              <a:ext uri="{FF2B5EF4-FFF2-40B4-BE49-F238E27FC236}">
                <a16:creationId xmlns:a16="http://schemas.microsoft.com/office/drawing/2014/main" id="{EB15D1B8-D667-E774-EEDE-1BE0C2B027EB}"/>
              </a:ext>
            </a:extLst>
          </p:cNvPr>
          <p:cNvSpPr txBox="1"/>
          <p:nvPr/>
        </p:nvSpPr>
        <p:spPr>
          <a:xfrm>
            <a:off x="2598616" y="5035323"/>
            <a:ext cx="3504157" cy="1708160"/>
          </a:xfrm>
          <a:prstGeom prst="rect">
            <a:avLst/>
          </a:prstGeom>
          <a:noFill/>
        </p:spPr>
        <p:txBody>
          <a:bodyPr wrap="square" rtlCol="0">
            <a:spAutoFit/>
          </a:bodyPr>
          <a:lstStyle/>
          <a:p>
            <a:r>
              <a:rPr lang="en-GB" sz="1300" dirty="0">
                <a:solidFill>
                  <a:srgbClr val="7B1942"/>
                </a:solidFill>
                <a:latin typeface="Verdana" panose="020B0604030504040204" pitchFamily="34" charset="0"/>
                <a:ea typeface="Verdana" panose="020B0604030504040204" pitchFamily="34" charset="0"/>
              </a:rPr>
              <a:t>“The wider social and economic benefits of local and regional bus services make it essential </a:t>
            </a:r>
          </a:p>
          <a:p>
            <a:r>
              <a:rPr lang="en-GB" sz="1300" dirty="0">
                <a:solidFill>
                  <a:srgbClr val="7B1942"/>
                </a:solidFill>
                <a:latin typeface="Verdana" panose="020B0604030504040204" pitchFamily="34" charset="0"/>
                <a:ea typeface="Verdana" panose="020B0604030504040204" pitchFamily="34" charset="0"/>
              </a:rPr>
              <a:t>that we continue to work … to create an accessible and future-ready bus network across the region.” </a:t>
            </a:r>
          </a:p>
          <a:p>
            <a:r>
              <a:rPr lang="en-GB" sz="1300" b="1" dirty="0">
                <a:solidFill>
                  <a:srgbClr val="7B1942"/>
                </a:solidFill>
                <a:latin typeface="Verdana" panose="020B0604030504040204" pitchFamily="34" charset="0"/>
                <a:ea typeface="Verdana" panose="020B0604030504040204" pitchFamily="34" charset="0"/>
              </a:rPr>
              <a:t>EEH Transport Strategy</a:t>
            </a:r>
          </a:p>
          <a:p>
            <a:endParaRPr lang="en-GB" sz="1400" dirty="0">
              <a:solidFill>
                <a:srgbClr val="7B1942"/>
              </a:solidFill>
              <a:latin typeface="Verdana" panose="020B0604030504040204" pitchFamily="34" charset="0"/>
              <a:ea typeface="Verdana" panose="020B0604030504040204" pitchFamily="34" charset="0"/>
            </a:endParaRPr>
          </a:p>
        </p:txBody>
      </p:sp>
      <p:sp>
        <p:nvSpPr>
          <p:cNvPr id="11" name="TextBox 10">
            <a:extLst>
              <a:ext uri="{FF2B5EF4-FFF2-40B4-BE49-F238E27FC236}">
                <a16:creationId xmlns:a16="http://schemas.microsoft.com/office/drawing/2014/main" id="{629637BD-11AA-55E8-EECE-CCAA4A472BAC}"/>
              </a:ext>
            </a:extLst>
          </p:cNvPr>
          <p:cNvSpPr txBox="1"/>
          <p:nvPr/>
        </p:nvSpPr>
        <p:spPr>
          <a:xfrm>
            <a:off x="6102773" y="1151195"/>
            <a:ext cx="5187493" cy="261610"/>
          </a:xfrm>
          <a:prstGeom prst="rect">
            <a:avLst/>
          </a:prstGeom>
          <a:noFill/>
        </p:spPr>
        <p:txBody>
          <a:bodyPr wrap="square" rtlCol="0">
            <a:spAutoFit/>
          </a:bodyPr>
          <a:lstStyle/>
          <a:p>
            <a:r>
              <a:rPr lang="en-GB" sz="1100" i="1" dirty="0">
                <a:solidFill>
                  <a:srgbClr val="7B1942"/>
                </a:solidFill>
                <a:latin typeface="Verdana" panose="020B0604030504040204" pitchFamily="34" charset="0"/>
                <a:ea typeface="Verdana" panose="020B0604030504040204" pitchFamily="34" charset="0"/>
              </a:rPr>
              <a:t>Carbon emissions by road transport type (UK)</a:t>
            </a:r>
          </a:p>
        </p:txBody>
      </p:sp>
    </p:spTree>
    <p:extLst>
      <p:ext uri="{BB962C8B-B14F-4D97-AF65-F5344CB8AC3E}">
        <p14:creationId xmlns:p14="http://schemas.microsoft.com/office/powerpoint/2010/main" val="111688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4CD30-9195-C33D-EE7B-27B89A6D8EA5}"/>
              </a:ext>
            </a:extLst>
          </p:cNvPr>
          <p:cNvSpPr>
            <a:spLocks noGrp="1"/>
          </p:cNvSpPr>
          <p:nvPr>
            <p:ph type="title"/>
          </p:nvPr>
        </p:nvSpPr>
        <p:spPr/>
        <p:txBody>
          <a:bodyPr>
            <a:normAutofit/>
          </a:bodyPr>
          <a:lstStyle/>
          <a:p>
            <a:r>
              <a:rPr lang="en-GB" sz="3200" dirty="0"/>
              <a:t>What’s driven the change in rural mileage?</a:t>
            </a:r>
          </a:p>
        </p:txBody>
      </p:sp>
      <p:graphicFrame>
        <p:nvGraphicFramePr>
          <p:cNvPr id="7" name="Content Placeholder 6">
            <a:extLst>
              <a:ext uri="{FF2B5EF4-FFF2-40B4-BE49-F238E27FC236}">
                <a16:creationId xmlns:a16="http://schemas.microsoft.com/office/drawing/2014/main" id="{1042456D-0BD5-C0D1-03FB-5632F3B841F6}"/>
              </a:ext>
            </a:extLst>
          </p:cNvPr>
          <p:cNvGraphicFramePr>
            <a:graphicFrameLocks noGrp="1"/>
          </p:cNvGraphicFramePr>
          <p:nvPr>
            <p:ph idx="1"/>
          </p:nvPr>
        </p:nvGraphicFramePr>
        <p:xfrm>
          <a:off x="838200" y="1248754"/>
          <a:ext cx="4862992" cy="43513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618A28BA-15AF-441C-8793-D537224E0D5E}"/>
              </a:ext>
            </a:extLst>
          </p:cNvPr>
          <p:cNvGraphicFramePr>
            <a:graphicFrameLocks/>
          </p:cNvGraphicFramePr>
          <p:nvPr/>
        </p:nvGraphicFramePr>
        <p:xfrm>
          <a:off x="6970510" y="1248754"/>
          <a:ext cx="4572000" cy="4351337"/>
        </p:xfrm>
        <a:graphic>
          <a:graphicData uri="http://schemas.openxmlformats.org/drawingml/2006/chart">
            <c:chart xmlns:c="http://schemas.openxmlformats.org/drawingml/2006/chart" xmlns:r="http://schemas.openxmlformats.org/officeDocument/2006/relationships" r:id="rId4"/>
          </a:graphicData>
        </a:graphic>
      </p:graphicFrame>
      <p:sp>
        <p:nvSpPr>
          <p:cNvPr id="9" name="Right Brace 8">
            <a:extLst>
              <a:ext uri="{FF2B5EF4-FFF2-40B4-BE49-F238E27FC236}">
                <a16:creationId xmlns:a16="http://schemas.microsoft.com/office/drawing/2014/main" id="{DD6405D8-ADF7-85C4-CA75-50883EC046B3}"/>
              </a:ext>
            </a:extLst>
          </p:cNvPr>
          <p:cNvSpPr/>
          <p:nvPr/>
        </p:nvSpPr>
        <p:spPr>
          <a:xfrm rot="5400000">
            <a:off x="2785644" y="4215548"/>
            <a:ext cx="417311" cy="3057208"/>
          </a:xfrm>
          <a:prstGeom prst="rightBrace">
            <a:avLst/>
          </a:prstGeom>
          <a:ln w="254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BED61EA6-6F6E-3391-B306-46AEECE0B7AC}"/>
              </a:ext>
            </a:extLst>
          </p:cNvPr>
          <p:cNvSpPr txBox="1"/>
          <p:nvPr/>
        </p:nvSpPr>
        <p:spPr>
          <a:xfrm>
            <a:off x="889853" y="5891439"/>
            <a:ext cx="486299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entury Gothic" panose="020F0302020204030204"/>
                <a:ea typeface="+mn-ea"/>
                <a:cs typeface="+mn-cs"/>
              </a:rPr>
              <a:t>Supported mileage down 55%, commercial mileage up 3%</a:t>
            </a:r>
          </a:p>
        </p:txBody>
      </p:sp>
      <p:sp>
        <p:nvSpPr>
          <p:cNvPr id="11" name="Right Brace 10">
            <a:extLst>
              <a:ext uri="{FF2B5EF4-FFF2-40B4-BE49-F238E27FC236}">
                <a16:creationId xmlns:a16="http://schemas.microsoft.com/office/drawing/2014/main" id="{C2517BE7-61DA-175E-D0F6-31709BC91A95}"/>
              </a:ext>
            </a:extLst>
          </p:cNvPr>
          <p:cNvSpPr/>
          <p:nvPr/>
        </p:nvSpPr>
        <p:spPr>
          <a:xfrm rot="5400000">
            <a:off x="8904959" y="4191815"/>
            <a:ext cx="342045" cy="3057207"/>
          </a:xfrm>
          <a:prstGeom prst="rightBrace">
            <a:avLst/>
          </a:prstGeom>
          <a:ln w="254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71212EF8-33B4-6D2F-9B57-821DA35B6F24}"/>
              </a:ext>
            </a:extLst>
          </p:cNvPr>
          <p:cNvSpPr txBox="1"/>
          <p:nvPr/>
        </p:nvSpPr>
        <p:spPr>
          <a:xfrm>
            <a:off x="7067550" y="5924550"/>
            <a:ext cx="487641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Century Gothic" panose="020F0302020204030204"/>
                <a:ea typeface="+mn-ea"/>
                <a:cs typeface="+mn-cs"/>
              </a:rPr>
              <a:t>Supported mileage down 62%, commercial mileage up 11%</a:t>
            </a:r>
          </a:p>
        </p:txBody>
      </p:sp>
      <p:sp>
        <p:nvSpPr>
          <p:cNvPr id="13" name="TextBox 12">
            <a:extLst>
              <a:ext uri="{FF2B5EF4-FFF2-40B4-BE49-F238E27FC236}">
                <a16:creationId xmlns:a16="http://schemas.microsoft.com/office/drawing/2014/main" id="{1650C3C9-6534-8D08-B790-E98383CD837D}"/>
              </a:ext>
            </a:extLst>
          </p:cNvPr>
          <p:cNvSpPr txBox="1"/>
          <p:nvPr/>
        </p:nvSpPr>
        <p:spPr>
          <a:xfrm>
            <a:off x="7547378" y="6418286"/>
            <a:ext cx="312880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Century Gothic" panose="020F0302020204030204"/>
                <a:ea typeface="+mn-ea"/>
                <a:cs typeface="+mn-cs"/>
              </a:rPr>
              <a:t>Source: DfT Bus Statistics BUS02A_mi</a:t>
            </a:r>
          </a:p>
        </p:txBody>
      </p:sp>
    </p:spTree>
    <p:extLst>
      <p:ext uri="{BB962C8B-B14F-4D97-AF65-F5344CB8AC3E}">
        <p14:creationId xmlns:p14="http://schemas.microsoft.com/office/powerpoint/2010/main" val="41077813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3ED48-0FF3-4D4B-9957-B481978D3AC4}"/>
              </a:ext>
            </a:extLst>
          </p:cNvPr>
          <p:cNvSpPr>
            <a:spLocks noGrp="1"/>
          </p:cNvSpPr>
          <p:nvPr>
            <p:ph type="title"/>
          </p:nvPr>
        </p:nvSpPr>
        <p:spPr>
          <a:xfrm>
            <a:off x="702276" y="-185029"/>
            <a:ext cx="10515600" cy="1623304"/>
          </a:xfrm>
        </p:spPr>
        <p:txBody>
          <a:bodyPr>
            <a:normAutofit/>
          </a:bodyPr>
          <a:lstStyle/>
          <a:p>
            <a:r>
              <a:rPr lang="en-US" sz="3600" dirty="0"/>
              <a:t>Certainty of funding can drive better outcomes</a:t>
            </a:r>
          </a:p>
        </p:txBody>
      </p:sp>
      <p:sp>
        <p:nvSpPr>
          <p:cNvPr id="3" name="Content Placeholder 2">
            <a:extLst>
              <a:ext uri="{FF2B5EF4-FFF2-40B4-BE49-F238E27FC236}">
                <a16:creationId xmlns:a16="http://schemas.microsoft.com/office/drawing/2014/main" id="{8A19CC62-906E-AA40-A966-5EF2A74AC522}"/>
              </a:ext>
            </a:extLst>
          </p:cNvPr>
          <p:cNvSpPr>
            <a:spLocks noGrp="1"/>
          </p:cNvSpPr>
          <p:nvPr>
            <p:ph idx="1"/>
          </p:nvPr>
        </p:nvSpPr>
        <p:spPr>
          <a:xfrm>
            <a:off x="571500" y="4933002"/>
            <a:ext cx="10788926" cy="1626823"/>
          </a:xfrm>
        </p:spPr>
        <p:txBody>
          <a:bodyPr>
            <a:normAutofit/>
          </a:bodyPr>
          <a:lstStyle/>
          <a:p>
            <a:pPr marL="0" indent="0">
              <a:buNone/>
            </a:pPr>
            <a:endParaRPr lang="en-GB" sz="2000" dirty="0">
              <a:effectLst/>
              <a:latin typeface="Calibri" panose="020F0502020204030204" pitchFamily="34" charset="0"/>
              <a:ea typeface="Calibri" panose="020F0502020204030204" pitchFamily="34" charset="0"/>
            </a:endParaRPr>
          </a:p>
          <a:p>
            <a:endParaRPr lang="en-GB" sz="2000" b="1" dirty="0">
              <a:effectLst/>
              <a:latin typeface="Century Gothic" panose="020B0502020202020204" pitchFamily="34" charset="0"/>
              <a:ea typeface="Times New Roman" panose="02020603050405020304" pitchFamily="18" charset="0"/>
            </a:endParaRPr>
          </a:p>
          <a:p>
            <a:endParaRPr lang="en-GB" sz="2000" b="1" dirty="0">
              <a:effectLst/>
              <a:latin typeface="Century Gothic" panose="020B0502020202020204" pitchFamily="34" charset="0"/>
              <a:ea typeface="Times New Roman" panose="02020603050405020304" pitchFamily="18" charset="0"/>
            </a:endParaRPr>
          </a:p>
          <a:p>
            <a:pPr marL="0" indent="0">
              <a:buNone/>
            </a:pPr>
            <a:endParaRPr lang="en-GB" sz="2000" dirty="0">
              <a:highlight>
                <a:srgbClr val="FFFF00"/>
              </a:highlight>
              <a:latin typeface="Century Gothic" panose="020B0502020202020204" pitchFamily="34" charset="0"/>
              <a:ea typeface="Times New Roman" panose="02020603050405020304" pitchFamily="18" charset="0"/>
            </a:endParaRPr>
          </a:p>
          <a:p>
            <a:pPr marL="0" indent="0">
              <a:buNone/>
            </a:pPr>
            <a:endParaRPr lang="en-GB" sz="2000" b="1" dirty="0">
              <a:latin typeface="Century Gothic" panose="020B0502020202020204" pitchFamily="34" charset="0"/>
              <a:ea typeface="Times New Roman" panose="02020603050405020304" pitchFamily="18" charset="0"/>
            </a:endParaRPr>
          </a:p>
          <a:p>
            <a:pPr marL="0" indent="0">
              <a:buNone/>
            </a:pPr>
            <a:endParaRPr lang="en-US" dirty="0"/>
          </a:p>
          <a:p>
            <a:pPr marL="0" indent="0">
              <a:buNone/>
            </a:pPr>
            <a:endParaRPr lang="en-US" dirty="0"/>
          </a:p>
        </p:txBody>
      </p:sp>
      <p:grpSp>
        <p:nvGrpSpPr>
          <p:cNvPr id="5" name="Group 4">
            <a:extLst>
              <a:ext uri="{FF2B5EF4-FFF2-40B4-BE49-F238E27FC236}">
                <a16:creationId xmlns:a16="http://schemas.microsoft.com/office/drawing/2014/main" id="{FDA4A90C-D510-3218-3DB1-7B3E06C53334}"/>
              </a:ext>
            </a:extLst>
          </p:cNvPr>
          <p:cNvGrpSpPr/>
          <p:nvPr/>
        </p:nvGrpSpPr>
        <p:grpSpPr>
          <a:xfrm>
            <a:off x="3609470" y="1883363"/>
            <a:ext cx="6930843" cy="3406594"/>
            <a:chOff x="3430197" y="1504966"/>
            <a:chExt cx="6930843" cy="3406594"/>
          </a:xfrm>
        </p:grpSpPr>
        <p:sp>
          <p:nvSpPr>
            <p:cNvPr id="7" name="Freeform: Shape 6">
              <a:extLst>
                <a:ext uri="{FF2B5EF4-FFF2-40B4-BE49-F238E27FC236}">
                  <a16:creationId xmlns:a16="http://schemas.microsoft.com/office/drawing/2014/main" id="{06C7ECC5-5FE8-BE2F-E518-8283D6FC3445}"/>
                </a:ext>
              </a:extLst>
            </p:cNvPr>
            <p:cNvSpPr/>
            <p:nvPr/>
          </p:nvSpPr>
          <p:spPr>
            <a:xfrm rot="2700000">
              <a:off x="8114429" y="1623683"/>
              <a:ext cx="460478" cy="585341"/>
            </a:xfrm>
            <a:custGeom>
              <a:avLst/>
              <a:gdLst>
                <a:gd name="connsiteX0" fmla="*/ 0 w 460478"/>
                <a:gd name="connsiteY0" fmla="*/ 117068 h 585341"/>
                <a:gd name="connsiteX1" fmla="*/ 230239 w 460478"/>
                <a:gd name="connsiteY1" fmla="*/ 117068 h 585341"/>
                <a:gd name="connsiteX2" fmla="*/ 230239 w 460478"/>
                <a:gd name="connsiteY2" fmla="*/ 0 h 585341"/>
                <a:gd name="connsiteX3" fmla="*/ 460478 w 460478"/>
                <a:gd name="connsiteY3" fmla="*/ 292671 h 585341"/>
                <a:gd name="connsiteX4" fmla="*/ 230239 w 460478"/>
                <a:gd name="connsiteY4" fmla="*/ 585341 h 585341"/>
                <a:gd name="connsiteX5" fmla="*/ 230239 w 460478"/>
                <a:gd name="connsiteY5" fmla="*/ 468273 h 585341"/>
                <a:gd name="connsiteX6" fmla="*/ 0 w 460478"/>
                <a:gd name="connsiteY6" fmla="*/ 468273 h 585341"/>
                <a:gd name="connsiteX7" fmla="*/ 0 w 460478"/>
                <a:gd name="connsiteY7" fmla="*/ 117068 h 58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478" h="585341">
                  <a:moveTo>
                    <a:pt x="0" y="117068"/>
                  </a:moveTo>
                  <a:lnTo>
                    <a:pt x="230239" y="117068"/>
                  </a:lnTo>
                  <a:lnTo>
                    <a:pt x="230239" y="0"/>
                  </a:lnTo>
                  <a:lnTo>
                    <a:pt x="460478" y="292671"/>
                  </a:lnTo>
                  <a:lnTo>
                    <a:pt x="230239" y="585341"/>
                  </a:lnTo>
                  <a:lnTo>
                    <a:pt x="230239" y="468273"/>
                  </a:lnTo>
                  <a:lnTo>
                    <a:pt x="0" y="468273"/>
                  </a:lnTo>
                  <a:lnTo>
                    <a:pt x="0" y="11706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17067" rIns="138142" bIns="117068"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GB" sz="25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8" name="Freeform: Shape 7">
              <a:extLst>
                <a:ext uri="{FF2B5EF4-FFF2-40B4-BE49-F238E27FC236}">
                  <a16:creationId xmlns:a16="http://schemas.microsoft.com/office/drawing/2014/main" id="{F1209315-B769-6B42-B4F8-04A49145B8F2}"/>
                </a:ext>
              </a:extLst>
            </p:cNvPr>
            <p:cNvSpPr/>
            <p:nvPr/>
          </p:nvSpPr>
          <p:spPr>
            <a:xfrm>
              <a:off x="8626697" y="1638660"/>
              <a:ext cx="1734343" cy="1734343"/>
            </a:xfrm>
            <a:custGeom>
              <a:avLst/>
              <a:gdLst>
                <a:gd name="connsiteX0" fmla="*/ 0 w 1734343"/>
                <a:gd name="connsiteY0" fmla="*/ 867172 h 1734343"/>
                <a:gd name="connsiteX1" fmla="*/ 867172 w 1734343"/>
                <a:gd name="connsiteY1" fmla="*/ 0 h 1734343"/>
                <a:gd name="connsiteX2" fmla="*/ 1734344 w 1734343"/>
                <a:gd name="connsiteY2" fmla="*/ 867172 h 1734343"/>
                <a:gd name="connsiteX3" fmla="*/ 867172 w 1734343"/>
                <a:gd name="connsiteY3" fmla="*/ 1734344 h 1734343"/>
                <a:gd name="connsiteX4" fmla="*/ 0 w 1734343"/>
                <a:gd name="connsiteY4" fmla="*/ 867172 h 17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4343" h="1734343">
                  <a:moveTo>
                    <a:pt x="0" y="867172"/>
                  </a:moveTo>
                  <a:cubicBezTo>
                    <a:pt x="0" y="388246"/>
                    <a:pt x="388246" y="0"/>
                    <a:pt x="867172" y="0"/>
                  </a:cubicBezTo>
                  <a:cubicBezTo>
                    <a:pt x="1346098" y="0"/>
                    <a:pt x="1734344" y="388246"/>
                    <a:pt x="1734344" y="867172"/>
                  </a:cubicBezTo>
                  <a:cubicBezTo>
                    <a:pt x="1734344" y="1346098"/>
                    <a:pt x="1346098" y="1734344"/>
                    <a:pt x="867172" y="1734344"/>
                  </a:cubicBezTo>
                  <a:cubicBezTo>
                    <a:pt x="388246" y="1734344"/>
                    <a:pt x="0" y="1346098"/>
                    <a:pt x="0" y="86717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7169" tIns="297169" rIns="297169" bIns="297169"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entury Gothic" panose="020F0302020204030204"/>
                  <a:ea typeface="+mn-ea"/>
                  <a:cs typeface="+mn-cs"/>
                </a:rPr>
                <a:t>Faster, more frequent buses to more places</a:t>
              </a:r>
            </a:p>
          </p:txBody>
        </p:sp>
        <p:sp>
          <p:nvSpPr>
            <p:cNvPr id="9" name="Freeform: Shape 8">
              <a:extLst>
                <a:ext uri="{FF2B5EF4-FFF2-40B4-BE49-F238E27FC236}">
                  <a16:creationId xmlns:a16="http://schemas.microsoft.com/office/drawing/2014/main" id="{71CD7693-4F09-8869-01D9-F6834FA474F2}"/>
                </a:ext>
              </a:extLst>
            </p:cNvPr>
            <p:cNvSpPr/>
            <p:nvPr/>
          </p:nvSpPr>
          <p:spPr>
            <a:xfrm rot="18900000">
              <a:off x="8351148" y="3127685"/>
              <a:ext cx="460479" cy="585342"/>
            </a:xfrm>
            <a:custGeom>
              <a:avLst/>
              <a:gdLst>
                <a:gd name="connsiteX0" fmla="*/ 0 w 460478"/>
                <a:gd name="connsiteY0" fmla="*/ 117068 h 585341"/>
                <a:gd name="connsiteX1" fmla="*/ 230239 w 460478"/>
                <a:gd name="connsiteY1" fmla="*/ 117068 h 585341"/>
                <a:gd name="connsiteX2" fmla="*/ 230239 w 460478"/>
                <a:gd name="connsiteY2" fmla="*/ 0 h 585341"/>
                <a:gd name="connsiteX3" fmla="*/ 460478 w 460478"/>
                <a:gd name="connsiteY3" fmla="*/ 292671 h 585341"/>
                <a:gd name="connsiteX4" fmla="*/ 230239 w 460478"/>
                <a:gd name="connsiteY4" fmla="*/ 585341 h 585341"/>
                <a:gd name="connsiteX5" fmla="*/ 230239 w 460478"/>
                <a:gd name="connsiteY5" fmla="*/ 468273 h 585341"/>
                <a:gd name="connsiteX6" fmla="*/ 0 w 460478"/>
                <a:gd name="connsiteY6" fmla="*/ 468273 h 585341"/>
                <a:gd name="connsiteX7" fmla="*/ 0 w 460478"/>
                <a:gd name="connsiteY7" fmla="*/ 117068 h 58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478" h="585341">
                  <a:moveTo>
                    <a:pt x="460478" y="468273"/>
                  </a:moveTo>
                  <a:lnTo>
                    <a:pt x="230239" y="468273"/>
                  </a:lnTo>
                  <a:lnTo>
                    <a:pt x="230239" y="585341"/>
                  </a:lnTo>
                  <a:lnTo>
                    <a:pt x="0" y="292670"/>
                  </a:lnTo>
                  <a:lnTo>
                    <a:pt x="230239" y="0"/>
                  </a:lnTo>
                  <a:lnTo>
                    <a:pt x="230239" y="117068"/>
                  </a:lnTo>
                  <a:lnTo>
                    <a:pt x="460478" y="117068"/>
                  </a:lnTo>
                  <a:lnTo>
                    <a:pt x="460478" y="46827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38142" tIns="117068" rIns="1" bIns="117068"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GB" sz="25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0" name="Freeform: Shape 9">
              <a:extLst>
                <a:ext uri="{FF2B5EF4-FFF2-40B4-BE49-F238E27FC236}">
                  <a16:creationId xmlns:a16="http://schemas.microsoft.com/office/drawing/2014/main" id="{1B54F208-5D8A-7928-4751-FBAFB1AFC090}"/>
                </a:ext>
              </a:extLst>
            </p:cNvPr>
            <p:cNvSpPr/>
            <p:nvPr/>
          </p:nvSpPr>
          <p:spPr>
            <a:xfrm>
              <a:off x="6595258" y="3177217"/>
              <a:ext cx="1734343" cy="1734343"/>
            </a:xfrm>
            <a:custGeom>
              <a:avLst/>
              <a:gdLst>
                <a:gd name="connsiteX0" fmla="*/ 0 w 1734343"/>
                <a:gd name="connsiteY0" fmla="*/ 867172 h 1734343"/>
                <a:gd name="connsiteX1" fmla="*/ 867172 w 1734343"/>
                <a:gd name="connsiteY1" fmla="*/ 0 h 1734343"/>
                <a:gd name="connsiteX2" fmla="*/ 1734344 w 1734343"/>
                <a:gd name="connsiteY2" fmla="*/ 867172 h 1734343"/>
                <a:gd name="connsiteX3" fmla="*/ 867172 w 1734343"/>
                <a:gd name="connsiteY3" fmla="*/ 1734344 h 1734343"/>
                <a:gd name="connsiteX4" fmla="*/ 0 w 1734343"/>
                <a:gd name="connsiteY4" fmla="*/ 867172 h 17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4343" h="1734343">
                  <a:moveTo>
                    <a:pt x="0" y="867172"/>
                  </a:moveTo>
                  <a:cubicBezTo>
                    <a:pt x="0" y="388246"/>
                    <a:pt x="388246" y="0"/>
                    <a:pt x="867172" y="0"/>
                  </a:cubicBezTo>
                  <a:cubicBezTo>
                    <a:pt x="1346098" y="0"/>
                    <a:pt x="1734344" y="388246"/>
                    <a:pt x="1734344" y="867172"/>
                  </a:cubicBezTo>
                  <a:cubicBezTo>
                    <a:pt x="1734344" y="1346098"/>
                    <a:pt x="1346098" y="1734344"/>
                    <a:pt x="867172" y="1734344"/>
                  </a:cubicBezTo>
                  <a:cubicBezTo>
                    <a:pt x="388246" y="1734344"/>
                    <a:pt x="0" y="1346098"/>
                    <a:pt x="0" y="86717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7169" tIns="297169" rIns="297169" bIns="297169"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entury Gothic" panose="020F0302020204030204"/>
                  <a:ea typeface="+mn-ea"/>
                  <a:cs typeface="+mn-cs"/>
                </a:rPr>
                <a:t>More passengers, more fare revenue, lower costs</a:t>
              </a:r>
            </a:p>
          </p:txBody>
        </p:sp>
        <p:sp>
          <p:nvSpPr>
            <p:cNvPr id="11" name="Freeform: Shape 10">
              <a:extLst>
                <a:ext uri="{FF2B5EF4-FFF2-40B4-BE49-F238E27FC236}">
                  <a16:creationId xmlns:a16="http://schemas.microsoft.com/office/drawing/2014/main" id="{DDD1C74C-A8BC-D04D-4C94-330DA4EE5E50}"/>
                </a:ext>
              </a:extLst>
            </p:cNvPr>
            <p:cNvSpPr/>
            <p:nvPr/>
          </p:nvSpPr>
          <p:spPr>
            <a:xfrm>
              <a:off x="5845197" y="3731672"/>
              <a:ext cx="460479" cy="585342"/>
            </a:xfrm>
            <a:custGeom>
              <a:avLst/>
              <a:gdLst>
                <a:gd name="connsiteX0" fmla="*/ 0 w 460478"/>
                <a:gd name="connsiteY0" fmla="*/ 117068 h 585341"/>
                <a:gd name="connsiteX1" fmla="*/ 230239 w 460478"/>
                <a:gd name="connsiteY1" fmla="*/ 117068 h 585341"/>
                <a:gd name="connsiteX2" fmla="*/ 230239 w 460478"/>
                <a:gd name="connsiteY2" fmla="*/ 0 h 585341"/>
                <a:gd name="connsiteX3" fmla="*/ 460478 w 460478"/>
                <a:gd name="connsiteY3" fmla="*/ 292671 h 585341"/>
                <a:gd name="connsiteX4" fmla="*/ 230239 w 460478"/>
                <a:gd name="connsiteY4" fmla="*/ 585341 h 585341"/>
                <a:gd name="connsiteX5" fmla="*/ 230239 w 460478"/>
                <a:gd name="connsiteY5" fmla="*/ 468273 h 585341"/>
                <a:gd name="connsiteX6" fmla="*/ 0 w 460478"/>
                <a:gd name="connsiteY6" fmla="*/ 468273 h 585341"/>
                <a:gd name="connsiteX7" fmla="*/ 0 w 460478"/>
                <a:gd name="connsiteY7" fmla="*/ 117068 h 58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478" h="585341">
                  <a:moveTo>
                    <a:pt x="460478" y="468273"/>
                  </a:moveTo>
                  <a:lnTo>
                    <a:pt x="230239" y="468273"/>
                  </a:lnTo>
                  <a:lnTo>
                    <a:pt x="230239" y="585341"/>
                  </a:lnTo>
                  <a:lnTo>
                    <a:pt x="0" y="292670"/>
                  </a:lnTo>
                  <a:lnTo>
                    <a:pt x="230239" y="0"/>
                  </a:lnTo>
                  <a:lnTo>
                    <a:pt x="230239" y="117068"/>
                  </a:lnTo>
                  <a:lnTo>
                    <a:pt x="460478" y="117068"/>
                  </a:lnTo>
                  <a:lnTo>
                    <a:pt x="460478" y="46827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38143" tIns="117069" rIns="0" bIns="117067"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GB" sz="25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2" name="Freeform: Shape 11">
              <a:extLst>
                <a:ext uri="{FF2B5EF4-FFF2-40B4-BE49-F238E27FC236}">
                  <a16:creationId xmlns:a16="http://schemas.microsoft.com/office/drawing/2014/main" id="{77C365B2-E83B-B111-4D7A-4D749FCD72CA}"/>
                </a:ext>
              </a:extLst>
            </p:cNvPr>
            <p:cNvSpPr/>
            <p:nvPr/>
          </p:nvSpPr>
          <p:spPr>
            <a:xfrm>
              <a:off x="3821272" y="3174997"/>
              <a:ext cx="1734343" cy="1734343"/>
            </a:xfrm>
            <a:custGeom>
              <a:avLst/>
              <a:gdLst>
                <a:gd name="connsiteX0" fmla="*/ 0 w 1734343"/>
                <a:gd name="connsiteY0" fmla="*/ 867172 h 1734343"/>
                <a:gd name="connsiteX1" fmla="*/ 867172 w 1734343"/>
                <a:gd name="connsiteY1" fmla="*/ 0 h 1734343"/>
                <a:gd name="connsiteX2" fmla="*/ 1734344 w 1734343"/>
                <a:gd name="connsiteY2" fmla="*/ 867172 h 1734343"/>
                <a:gd name="connsiteX3" fmla="*/ 867172 w 1734343"/>
                <a:gd name="connsiteY3" fmla="*/ 1734344 h 1734343"/>
                <a:gd name="connsiteX4" fmla="*/ 0 w 1734343"/>
                <a:gd name="connsiteY4" fmla="*/ 867172 h 17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4343" h="1734343">
                  <a:moveTo>
                    <a:pt x="0" y="867172"/>
                  </a:moveTo>
                  <a:cubicBezTo>
                    <a:pt x="0" y="388246"/>
                    <a:pt x="388246" y="0"/>
                    <a:pt x="867172" y="0"/>
                  </a:cubicBezTo>
                  <a:cubicBezTo>
                    <a:pt x="1346098" y="0"/>
                    <a:pt x="1734344" y="388246"/>
                    <a:pt x="1734344" y="867172"/>
                  </a:cubicBezTo>
                  <a:cubicBezTo>
                    <a:pt x="1734344" y="1346098"/>
                    <a:pt x="1346098" y="1734344"/>
                    <a:pt x="867172" y="1734344"/>
                  </a:cubicBezTo>
                  <a:cubicBezTo>
                    <a:pt x="388246" y="1734344"/>
                    <a:pt x="0" y="1346098"/>
                    <a:pt x="0" y="86717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7169" tIns="297169" rIns="297169" bIns="297169"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entury Gothic" panose="020F0302020204030204"/>
                  <a:ea typeface="+mn-ea"/>
                  <a:cs typeface="+mn-cs"/>
                </a:rPr>
                <a:t>More routes are commercial</a:t>
              </a:r>
            </a:p>
          </p:txBody>
        </p:sp>
        <p:sp>
          <p:nvSpPr>
            <p:cNvPr id="13" name="Freeform: Shape 12">
              <a:extLst>
                <a:ext uri="{FF2B5EF4-FFF2-40B4-BE49-F238E27FC236}">
                  <a16:creationId xmlns:a16="http://schemas.microsoft.com/office/drawing/2014/main" id="{293D7F8F-2B47-C054-7945-F60BC83700C4}"/>
                </a:ext>
              </a:extLst>
            </p:cNvPr>
            <p:cNvSpPr/>
            <p:nvPr/>
          </p:nvSpPr>
          <p:spPr>
            <a:xfrm rot="18900000">
              <a:off x="3430197" y="1504966"/>
              <a:ext cx="460478" cy="585341"/>
            </a:xfrm>
            <a:custGeom>
              <a:avLst/>
              <a:gdLst>
                <a:gd name="connsiteX0" fmla="*/ 0 w 460478"/>
                <a:gd name="connsiteY0" fmla="*/ 117068 h 585341"/>
                <a:gd name="connsiteX1" fmla="*/ 230239 w 460478"/>
                <a:gd name="connsiteY1" fmla="*/ 117068 h 585341"/>
                <a:gd name="connsiteX2" fmla="*/ 230239 w 460478"/>
                <a:gd name="connsiteY2" fmla="*/ 0 h 585341"/>
                <a:gd name="connsiteX3" fmla="*/ 460478 w 460478"/>
                <a:gd name="connsiteY3" fmla="*/ 292671 h 585341"/>
                <a:gd name="connsiteX4" fmla="*/ 230239 w 460478"/>
                <a:gd name="connsiteY4" fmla="*/ 585341 h 585341"/>
                <a:gd name="connsiteX5" fmla="*/ 230239 w 460478"/>
                <a:gd name="connsiteY5" fmla="*/ 468273 h 585341"/>
                <a:gd name="connsiteX6" fmla="*/ 0 w 460478"/>
                <a:gd name="connsiteY6" fmla="*/ 468273 h 585341"/>
                <a:gd name="connsiteX7" fmla="*/ 0 w 460478"/>
                <a:gd name="connsiteY7" fmla="*/ 117068 h 58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478" h="585341">
                  <a:moveTo>
                    <a:pt x="0" y="117068"/>
                  </a:moveTo>
                  <a:lnTo>
                    <a:pt x="230239" y="117068"/>
                  </a:lnTo>
                  <a:lnTo>
                    <a:pt x="230239" y="0"/>
                  </a:lnTo>
                  <a:lnTo>
                    <a:pt x="460478" y="292671"/>
                  </a:lnTo>
                  <a:lnTo>
                    <a:pt x="230239" y="585341"/>
                  </a:lnTo>
                  <a:lnTo>
                    <a:pt x="230239" y="468273"/>
                  </a:lnTo>
                  <a:lnTo>
                    <a:pt x="0" y="468273"/>
                  </a:lnTo>
                  <a:lnTo>
                    <a:pt x="0" y="117068"/>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 tIns="117068" rIns="138143" bIns="117067"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GB" sz="25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grpSp>
      <p:sp>
        <p:nvSpPr>
          <p:cNvPr id="14" name="Rectangle: Rounded Corners 13">
            <a:extLst>
              <a:ext uri="{FF2B5EF4-FFF2-40B4-BE49-F238E27FC236}">
                <a16:creationId xmlns:a16="http://schemas.microsoft.com/office/drawing/2014/main" id="{BBE0AC02-B535-0B3D-DE90-D1772249D54D}"/>
              </a:ext>
            </a:extLst>
          </p:cNvPr>
          <p:cNvSpPr/>
          <p:nvPr/>
        </p:nvSpPr>
        <p:spPr>
          <a:xfrm>
            <a:off x="4255279" y="969323"/>
            <a:ext cx="3929151" cy="3380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entury Gothic" panose="020F0302020204030204"/>
                <a:ea typeface="+mn-ea"/>
                <a:cs typeface="+mn-cs"/>
              </a:rPr>
              <a:t>Increased bus funding to support services </a:t>
            </a:r>
          </a:p>
        </p:txBody>
      </p:sp>
      <p:sp>
        <p:nvSpPr>
          <p:cNvPr id="15" name="Rectangle: Rounded Corners 14">
            <a:extLst>
              <a:ext uri="{FF2B5EF4-FFF2-40B4-BE49-F238E27FC236}">
                <a16:creationId xmlns:a16="http://schemas.microsoft.com/office/drawing/2014/main" id="{EDED838C-2B67-BE47-BF39-9704A18D44AD}"/>
              </a:ext>
            </a:extLst>
          </p:cNvPr>
          <p:cNvSpPr/>
          <p:nvPr/>
        </p:nvSpPr>
        <p:spPr>
          <a:xfrm>
            <a:off x="4255279" y="1706195"/>
            <a:ext cx="3929151" cy="9344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entury Gothic" panose="020F0302020204030204"/>
                <a:ea typeface="+mn-ea"/>
                <a:cs typeface="+mn-cs"/>
              </a:rPr>
              <a:t>Investment through BSIPs: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entury Gothic" panose="020F0302020204030204"/>
                <a:ea typeface="+mn-ea"/>
                <a:cs typeface="+mn-cs"/>
              </a:rPr>
              <a:t>Improved journey times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entury Gothic" panose="020F0302020204030204"/>
                <a:ea typeface="+mn-ea"/>
                <a:cs typeface="+mn-cs"/>
              </a:rPr>
              <a:t>Targeted fares initiatives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entury Gothic" panose="020F0302020204030204"/>
                <a:ea typeface="+mn-ea"/>
                <a:cs typeface="+mn-cs"/>
              </a:rPr>
              <a:t>Local marketing</a:t>
            </a:r>
          </a:p>
        </p:txBody>
      </p:sp>
      <p:sp>
        <p:nvSpPr>
          <p:cNvPr id="16" name="Freeform: Shape 15">
            <a:extLst>
              <a:ext uri="{FF2B5EF4-FFF2-40B4-BE49-F238E27FC236}">
                <a16:creationId xmlns:a16="http://schemas.microsoft.com/office/drawing/2014/main" id="{C53A93DA-CF5A-7A2A-89B7-0D3F6FB6338C}"/>
              </a:ext>
            </a:extLst>
          </p:cNvPr>
          <p:cNvSpPr/>
          <p:nvPr/>
        </p:nvSpPr>
        <p:spPr>
          <a:xfrm>
            <a:off x="1853579" y="1994505"/>
            <a:ext cx="1734343" cy="1734343"/>
          </a:xfrm>
          <a:custGeom>
            <a:avLst/>
            <a:gdLst>
              <a:gd name="connsiteX0" fmla="*/ 0 w 1734343"/>
              <a:gd name="connsiteY0" fmla="*/ 867172 h 1734343"/>
              <a:gd name="connsiteX1" fmla="*/ 867172 w 1734343"/>
              <a:gd name="connsiteY1" fmla="*/ 0 h 1734343"/>
              <a:gd name="connsiteX2" fmla="*/ 1734344 w 1734343"/>
              <a:gd name="connsiteY2" fmla="*/ 867172 h 1734343"/>
              <a:gd name="connsiteX3" fmla="*/ 867172 w 1734343"/>
              <a:gd name="connsiteY3" fmla="*/ 1734344 h 1734343"/>
              <a:gd name="connsiteX4" fmla="*/ 0 w 1734343"/>
              <a:gd name="connsiteY4" fmla="*/ 867172 h 1734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4343" h="1734343">
                <a:moveTo>
                  <a:pt x="0" y="867172"/>
                </a:moveTo>
                <a:cubicBezTo>
                  <a:pt x="0" y="388246"/>
                  <a:pt x="388246" y="0"/>
                  <a:pt x="867172" y="0"/>
                </a:cubicBezTo>
                <a:cubicBezTo>
                  <a:pt x="1346098" y="0"/>
                  <a:pt x="1734344" y="388246"/>
                  <a:pt x="1734344" y="867172"/>
                </a:cubicBezTo>
                <a:cubicBezTo>
                  <a:pt x="1734344" y="1346098"/>
                  <a:pt x="1346098" y="1734344"/>
                  <a:pt x="867172" y="1734344"/>
                </a:cubicBezTo>
                <a:cubicBezTo>
                  <a:pt x="388246" y="1734344"/>
                  <a:pt x="0" y="1346098"/>
                  <a:pt x="0" y="86717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7169" tIns="297169" rIns="297169" bIns="297169" numCol="1" spcCol="1270" anchor="ctr" anchorCtr="0">
            <a:noAutofit/>
          </a:bodyPr>
          <a:lstStyle/>
          <a:p>
            <a:pPr marL="0" marR="0" lvl="0" indent="0" algn="ctr" defTabSz="151130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entury Gothic" panose="020F0302020204030204"/>
                <a:ea typeface="+mn-ea"/>
                <a:cs typeface="+mn-cs"/>
              </a:rPr>
              <a:t>Reducing need for public expenditure</a:t>
            </a:r>
          </a:p>
        </p:txBody>
      </p:sp>
      <p:sp>
        <p:nvSpPr>
          <p:cNvPr id="17" name="Freeform: Shape 16">
            <a:extLst>
              <a:ext uri="{FF2B5EF4-FFF2-40B4-BE49-F238E27FC236}">
                <a16:creationId xmlns:a16="http://schemas.microsoft.com/office/drawing/2014/main" id="{0C4AD4B9-CDDD-6CDB-4E10-5915F71701FC}"/>
              </a:ext>
            </a:extLst>
          </p:cNvPr>
          <p:cNvSpPr/>
          <p:nvPr/>
        </p:nvSpPr>
        <p:spPr>
          <a:xfrm rot="2330612">
            <a:off x="3459536" y="3436175"/>
            <a:ext cx="460479" cy="585342"/>
          </a:xfrm>
          <a:custGeom>
            <a:avLst/>
            <a:gdLst>
              <a:gd name="connsiteX0" fmla="*/ 0 w 460478"/>
              <a:gd name="connsiteY0" fmla="*/ 117068 h 585341"/>
              <a:gd name="connsiteX1" fmla="*/ 230239 w 460478"/>
              <a:gd name="connsiteY1" fmla="*/ 117068 h 585341"/>
              <a:gd name="connsiteX2" fmla="*/ 230239 w 460478"/>
              <a:gd name="connsiteY2" fmla="*/ 0 h 585341"/>
              <a:gd name="connsiteX3" fmla="*/ 460478 w 460478"/>
              <a:gd name="connsiteY3" fmla="*/ 292671 h 585341"/>
              <a:gd name="connsiteX4" fmla="*/ 230239 w 460478"/>
              <a:gd name="connsiteY4" fmla="*/ 585341 h 585341"/>
              <a:gd name="connsiteX5" fmla="*/ 230239 w 460478"/>
              <a:gd name="connsiteY5" fmla="*/ 468273 h 585341"/>
              <a:gd name="connsiteX6" fmla="*/ 0 w 460478"/>
              <a:gd name="connsiteY6" fmla="*/ 468273 h 585341"/>
              <a:gd name="connsiteX7" fmla="*/ 0 w 460478"/>
              <a:gd name="connsiteY7" fmla="*/ 117068 h 585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0478" h="585341">
                <a:moveTo>
                  <a:pt x="460478" y="468273"/>
                </a:moveTo>
                <a:lnTo>
                  <a:pt x="230239" y="468273"/>
                </a:lnTo>
                <a:lnTo>
                  <a:pt x="230239" y="585341"/>
                </a:lnTo>
                <a:lnTo>
                  <a:pt x="0" y="292670"/>
                </a:lnTo>
                <a:lnTo>
                  <a:pt x="230239" y="0"/>
                </a:lnTo>
                <a:lnTo>
                  <a:pt x="230239" y="117068"/>
                </a:lnTo>
                <a:lnTo>
                  <a:pt x="460478" y="117068"/>
                </a:lnTo>
                <a:lnTo>
                  <a:pt x="460478" y="46827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38143" tIns="117069" rIns="0" bIns="117067"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endParaRPr kumimoji="0" lang="en-GB" sz="2500" b="0" i="0" u="none" strike="noStrike" kern="1200" cap="none" spc="0" normalizeH="0" baseline="0" noProof="0">
              <a:ln>
                <a:noFill/>
              </a:ln>
              <a:solidFill>
                <a:srgbClr val="FFFFFF"/>
              </a:solidFill>
              <a:effectLst/>
              <a:uLnTx/>
              <a:uFillTx/>
              <a:latin typeface="Century Gothic" panose="020F0302020204030204"/>
              <a:ea typeface="+mn-ea"/>
              <a:cs typeface="+mn-cs"/>
            </a:endParaRPr>
          </a:p>
        </p:txBody>
      </p:sp>
      <p:sp>
        <p:nvSpPr>
          <p:cNvPr id="18" name="Rectangle: Rounded Corners 17">
            <a:extLst>
              <a:ext uri="{FF2B5EF4-FFF2-40B4-BE49-F238E27FC236}">
                <a16:creationId xmlns:a16="http://schemas.microsoft.com/office/drawing/2014/main" id="{55176C44-A3CA-7141-12F7-C0680F63F22B}"/>
              </a:ext>
            </a:extLst>
          </p:cNvPr>
          <p:cNvSpPr/>
          <p:nvPr/>
        </p:nvSpPr>
        <p:spPr>
          <a:xfrm>
            <a:off x="4255279" y="1332680"/>
            <a:ext cx="3929151" cy="3380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Century Gothic" panose="020F0302020204030204"/>
                <a:ea typeface="+mn-ea"/>
                <a:cs typeface="+mn-cs"/>
              </a:rPr>
              <a:t>Reformed concessionary reimbursement</a:t>
            </a:r>
          </a:p>
        </p:txBody>
      </p:sp>
      <p:sp>
        <p:nvSpPr>
          <p:cNvPr id="19" name="Rectangle: Rounded Corners 18">
            <a:extLst>
              <a:ext uri="{FF2B5EF4-FFF2-40B4-BE49-F238E27FC236}">
                <a16:creationId xmlns:a16="http://schemas.microsoft.com/office/drawing/2014/main" id="{DB4CB25C-B23A-507C-CC0F-FA4A35115187}"/>
              </a:ext>
            </a:extLst>
          </p:cNvPr>
          <p:cNvSpPr/>
          <p:nvPr/>
        </p:nvSpPr>
        <p:spPr>
          <a:xfrm>
            <a:off x="702276" y="5443248"/>
            <a:ext cx="10515599" cy="6785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mn-cs"/>
              </a:rPr>
              <a:t>Solutions for delivering bus services in hard to reach/left behind areas </a:t>
            </a:r>
            <a:r>
              <a:rPr kumimoji="0" lang="en-GB" sz="1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mn-cs"/>
              </a:rPr>
              <a:t>- CPT wants to work with government on this and willing to lead some taskforce-style work</a:t>
            </a:r>
          </a:p>
        </p:txBody>
      </p:sp>
      <p:sp>
        <p:nvSpPr>
          <p:cNvPr id="20" name="Rectangle: Rounded Corners 19">
            <a:extLst>
              <a:ext uri="{FF2B5EF4-FFF2-40B4-BE49-F238E27FC236}">
                <a16:creationId xmlns:a16="http://schemas.microsoft.com/office/drawing/2014/main" id="{695E0F0C-70D0-FFF9-8031-6E3E6B70FEAE}"/>
              </a:ext>
            </a:extLst>
          </p:cNvPr>
          <p:cNvSpPr/>
          <p:nvPr/>
        </p:nvSpPr>
        <p:spPr>
          <a:xfrm>
            <a:off x="702275" y="6216321"/>
            <a:ext cx="10515599" cy="5117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mn-cs"/>
              </a:rPr>
              <a:t>Support for investment in Zero Emission Buses and infrastructure</a:t>
            </a:r>
          </a:p>
        </p:txBody>
      </p:sp>
      <p:sp>
        <p:nvSpPr>
          <p:cNvPr id="21" name="Rectangle: Rounded Corners 20">
            <a:extLst>
              <a:ext uri="{FF2B5EF4-FFF2-40B4-BE49-F238E27FC236}">
                <a16:creationId xmlns:a16="http://schemas.microsoft.com/office/drawing/2014/main" id="{83F0B953-0DEE-B492-489A-594B7C524E83}"/>
              </a:ext>
            </a:extLst>
          </p:cNvPr>
          <p:cNvSpPr/>
          <p:nvPr/>
        </p:nvSpPr>
        <p:spPr>
          <a:xfrm>
            <a:off x="8296123" y="594400"/>
            <a:ext cx="3368569" cy="15041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B7D669"/>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8707665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70EB-C344-4291-A9E2-42453B94FF67}"/>
              </a:ext>
            </a:extLst>
          </p:cNvPr>
          <p:cNvSpPr>
            <a:spLocks noGrp="1"/>
          </p:cNvSpPr>
          <p:nvPr>
            <p:ph type="title"/>
          </p:nvPr>
        </p:nvSpPr>
        <p:spPr>
          <a:xfrm>
            <a:off x="838200" y="176478"/>
            <a:ext cx="10515600" cy="1290815"/>
          </a:xfrm>
        </p:spPr>
        <p:txBody>
          <a:bodyPr>
            <a:normAutofit/>
          </a:bodyPr>
          <a:lstStyle/>
          <a:p>
            <a:r>
              <a:rPr lang="en-US" sz="2400" dirty="0"/>
              <a:t>The current situation</a:t>
            </a:r>
            <a:endParaRPr lang="en-GB" sz="2400" dirty="0"/>
          </a:p>
        </p:txBody>
      </p:sp>
      <p:sp>
        <p:nvSpPr>
          <p:cNvPr id="10" name="TextBox 9">
            <a:extLst>
              <a:ext uri="{FF2B5EF4-FFF2-40B4-BE49-F238E27FC236}">
                <a16:creationId xmlns:a16="http://schemas.microsoft.com/office/drawing/2014/main" id="{C1E9A3E5-601B-BD05-3D16-C22F5FD98C60}"/>
              </a:ext>
            </a:extLst>
          </p:cNvPr>
          <p:cNvSpPr txBox="1"/>
          <p:nvPr/>
        </p:nvSpPr>
        <p:spPr>
          <a:xfrm>
            <a:off x="6257925" y="1467293"/>
            <a:ext cx="5405764" cy="38010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Century Gothic" panose="020F0302020204030204"/>
                <a:ea typeface="+mn-ea"/>
                <a:cs typeface="+mn-cs"/>
              </a:rPr>
              <a:t>Factors facing LTAs and operators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2060"/>
                </a:solidFill>
                <a:effectLst/>
                <a:uLnTx/>
                <a:uFillTx/>
                <a:latin typeface="Century Gothic" panose="020F0302020204030204"/>
                <a:ea typeface="+mn-ea"/>
                <a:cs typeface="+mn-cs"/>
              </a:rPr>
              <a:t>Service levels: </a:t>
            </a:r>
            <a:r>
              <a:rPr kumimoji="0" lang="en-US" sz="1500" b="0" i="0" u="none" strike="noStrike" kern="1200" cap="none" spc="0" normalizeH="0" baseline="0" noProof="0" dirty="0">
                <a:ln>
                  <a:noFill/>
                </a:ln>
                <a:solidFill>
                  <a:srgbClr val="002060"/>
                </a:solidFill>
                <a:effectLst/>
                <a:uLnTx/>
                <a:uFillTx/>
                <a:latin typeface="Century Gothic" panose="020F0302020204030204"/>
                <a:ea typeface="+mn-ea"/>
                <a:cs typeface="+mn-cs"/>
              </a:rPr>
              <a:t>currently operating at around 80-85% of passenger numbers compared to pre-pandemic levels.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srgbClr val="002060"/>
              </a:solidFill>
              <a:effectLst/>
              <a:uLnTx/>
              <a:uFillTx/>
              <a:latin typeface="Century Gothic" panose="020F0302020204030204"/>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2060"/>
                </a:solidFill>
                <a:effectLst/>
                <a:uLnTx/>
                <a:uFillTx/>
                <a:latin typeface="Century Gothic" panose="020F0302020204030204"/>
                <a:ea typeface="Times New Roman" panose="02020603050405020304" pitchFamily="18" charset="0"/>
                <a:cs typeface="Times New Roman" panose="02020603050405020304" pitchFamily="18" charset="0"/>
              </a:rPr>
              <a:t>Passenger demand compared to pre-pandemic levels</a:t>
            </a:r>
            <a:r>
              <a:rPr kumimoji="0" lang="en-US" sz="1500" b="0" i="0" u="none" strike="noStrike" kern="1200" cap="none" spc="0" normalizeH="0" baseline="0" noProof="0" dirty="0">
                <a:ln>
                  <a:noFill/>
                </a:ln>
                <a:solidFill>
                  <a:srgbClr val="002060"/>
                </a:solidFill>
                <a:effectLst/>
                <a:uLnTx/>
                <a:uFillTx/>
                <a:latin typeface="Century Gothic" panose="020F0302020204030204"/>
                <a:ea typeface="Times New Roman" panose="02020603050405020304" pitchFamily="18" charset="0"/>
                <a:cs typeface="Times New Roman" panose="02020603050405020304" pitchFamily="18" charset="0"/>
              </a:rPr>
              <a:t>:</a:t>
            </a: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2060"/>
                </a:solidFill>
                <a:effectLst/>
                <a:uLnTx/>
                <a:uFillTx/>
                <a:latin typeface="Century Gothic" panose="020F0302020204030204"/>
                <a:ea typeface="Times New Roman" panose="02020603050405020304" pitchFamily="18" charset="0"/>
                <a:cs typeface="Times New Roman" panose="02020603050405020304" pitchFamily="18" charset="0"/>
              </a:rPr>
              <a:t>Fare-paying passengers – 85%</a:t>
            </a:r>
          </a:p>
          <a:p>
            <a:pPr marL="742950" marR="0" lvl="1"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2060"/>
                </a:solidFill>
                <a:effectLst/>
                <a:uLnTx/>
                <a:uFillTx/>
                <a:latin typeface="Century Gothic" panose="020F0302020204030204"/>
                <a:ea typeface="Times New Roman" panose="02020603050405020304" pitchFamily="18" charset="0"/>
                <a:cs typeface="Times New Roman" panose="02020603050405020304" pitchFamily="18" charset="0"/>
              </a:rPr>
              <a:t>Concessionary passengers – 72%</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dirty="0">
              <a:ln>
                <a:noFill/>
              </a:ln>
              <a:solidFill>
                <a:srgbClr val="002060"/>
              </a:solidFill>
              <a:effectLst/>
              <a:uLnTx/>
              <a:uFillTx/>
              <a:latin typeface="Century Gothic" panose="020F0302020204030204"/>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002060"/>
                </a:solidFill>
                <a:effectLst/>
                <a:uLnTx/>
                <a:uFillTx/>
                <a:latin typeface="Century Gothic" panose="020F0302020204030204"/>
                <a:ea typeface="Times New Roman" panose="02020603050405020304" pitchFamily="18" charset="0"/>
                <a:cs typeface="Times New Roman" panose="02020603050405020304" pitchFamily="18" charset="0"/>
              </a:rPr>
              <a:t>A change in what people use buses for: </a:t>
            </a:r>
            <a:r>
              <a:rPr kumimoji="0" lang="en-GB" sz="1500" b="0" i="0" u="none" strike="noStrike" kern="1200" cap="none" spc="0" normalizeH="0" baseline="0" noProof="0" dirty="0">
                <a:ln>
                  <a:noFill/>
                </a:ln>
                <a:solidFill>
                  <a:srgbClr val="002060"/>
                </a:solidFill>
                <a:effectLst/>
                <a:uLnTx/>
                <a:uFillTx/>
                <a:latin typeface="Century Gothic" panose="020F0302020204030204"/>
                <a:ea typeface="Times New Roman" panose="02020603050405020304" pitchFamily="18" charset="0"/>
                <a:cs typeface="Times New Roman" panose="02020603050405020304" pitchFamily="18" charset="0"/>
              </a:rPr>
              <a:t>Commuting, business and shopping now make up a smaller percentage of journeys</a:t>
            </a:r>
            <a:endParaRPr kumimoji="0" lang="en-GB" sz="1500" b="1" i="0" u="none" strike="noStrike" kern="1200" cap="none" spc="0" normalizeH="0" baseline="0" noProof="0" dirty="0">
              <a:ln>
                <a:noFill/>
              </a:ln>
              <a:solidFill>
                <a:srgbClr val="002060"/>
              </a:solidFill>
              <a:effectLst/>
              <a:uLnTx/>
              <a:uFillTx/>
              <a:latin typeface="Century Gothic" panose="020F0302020204030204"/>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dirty="0">
              <a:ln>
                <a:noFill/>
              </a:ln>
              <a:solidFill>
                <a:srgbClr val="002060"/>
              </a:solidFill>
              <a:effectLst/>
              <a:uLnTx/>
              <a:uFillTx/>
              <a:latin typeface="Century Gothic" panose="020F0302020204030204"/>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002060"/>
                </a:solidFill>
                <a:effectLst/>
                <a:uLnTx/>
                <a:uFillTx/>
                <a:latin typeface="Century Gothic" panose="020F0302020204030204"/>
                <a:ea typeface="Times New Roman" panose="02020603050405020304" pitchFamily="18" charset="0"/>
                <a:cs typeface="Times New Roman" panose="02020603050405020304" pitchFamily="18" charset="0"/>
              </a:rPr>
              <a:t>Cost changes: </a:t>
            </a:r>
            <a:r>
              <a:rPr kumimoji="0" lang="en-GB" sz="1500" b="0" i="0" u="none" strike="noStrike" kern="1200" cap="none" spc="0" normalizeH="0" baseline="0" noProof="0" dirty="0">
                <a:ln>
                  <a:noFill/>
                </a:ln>
                <a:solidFill>
                  <a:srgbClr val="002060"/>
                </a:solidFill>
                <a:effectLst/>
                <a:uLnTx/>
                <a:uFillTx/>
                <a:latin typeface="Century Gothic" panose="020F0302020204030204"/>
                <a:ea typeface="Times New Roman" panose="02020603050405020304" pitchFamily="18" charset="0"/>
                <a:cs typeface="Times New Roman" panose="02020603050405020304" pitchFamily="18" charset="0"/>
              </a:rPr>
              <a:t>Inflation across the sector is currently 17%</a:t>
            </a:r>
            <a:endParaRPr kumimoji="0" lang="en-GB" sz="1500" b="1" i="0" u="none" strike="noStrike" kern="1200" cap="none" spc="0" normalizeH="0" baseline="0" noProof="0" dirty="0">
              <a:ln>
                <a:noFill/>
              </a:ln>
              <a:solidFill>
                <a:srgbClr val="002060"/>
              </a:solidFill>
              <a:effectLst/>
              <a:uLnTx/>
              <a:uFillTx/>
              <a:latin typeface="Century Gothic" panose="020F0302020204030204"/>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500" b="1" i="0" u="none" strike="noStrike" kern="1200" cap="none" spc="0" normalizeH="0" baseline="0" noProof="0" dirty="0">
              <a:ln>
                <a:noFill/>
              </a:ln>
              <a:solidFill>
                <a:srgbClr val="002060"/>
              </a:solidFill>
              <a:effectLst/>
              <a:uLnTx/>
              <a:uFillTx/>
              <a:latin typeface="Century Gothic" panose="020F0302020204030204"/>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dirty="0">
                <a:ln>
                  <a:noFill/>
                </a:ln>
                <a:solidFill>
                  <a:srgbClr val="002060"/>
                </a:solidFill>
                <a:effectLst/>
                <a:uLnTx/>
                <a:uFillTx/>
                <a:latin typeface="Century Gothic" panose="020F0302020204030204"/>
                <a:ea typeface="Times New Roman" panose="02020603050405020304" pitchFamily="18" charset="0"/>
                <a:cs typeface="Times New Roman" panose="02020603050405020304" pitchFamily="18" charset="0"/>
              </a:rPr>
              <a:t>Driver shortages</a:t>
            </a:r>
            <a:endParaRPr kumimoji="0" lang="en-GB" sz="1500" b="0" i="0" u="none" strike="noStrike" kern="1200" cap="none" spc="0" normalizeH="0" baseline="0" noProof="0" dirty="0">
              <a:ln>
                <a:noFill/>
              </a:ln>
              <a:solidFill>
                <a:srgbClr val="002060"/>
              </a:solidFill>
              <a:effectLst/>
              <a:uLnTx/>
              <a:uFillTx/>
              <a:latin typeface="Century Gothic" panose="020F0302020204030204"/>
              <a:ea typeface="Times New Roman" panose="02020603050405020304" pitchFamily="18" charset="0"/>
              <a:cs typeface="Times New Roman" panose="02020603050405020304" pitchFamily="18" charset="0"/>
            </a:endParaRPr>
          </a:p>
        </p:txBody>
      </p:sp>
      <p:graphicFrame>
        <p:nvGraphicFramePr>
          <p:cNvPr id="3" name="Content Placeholder 5">
            <a:extLst>
              <a:ext uri="{FF2B5EF4-FFF2-40B4-BE49-F238E27FC236}">
                <a16:creationId xmlns:a16="http://schemas.microsoft.com/office/drawing/2014/main" id="{2383356B-5727-A95E-60D9-B970EC1AA4D7}"/>
              </a:ext>
            </a:extLst>
          </p:cNvPr>
          <p:cNvGraphicFramePr>
            <a:graphicFrameLocks noGrp="1"/>
          </p:cNvGraphicFramePr>
          <p:nvPr>
            <p:ph idx="1"/>
          </p:nvPr>
        </p:nvGraphicFramePr>
        <p:xfrm>
          <a:off x="838200" y="1951170"/>
          <a:ext cx="5594498" cy="3614265"/>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60A56784-02B2-823E-A6FE-7BF0C9CDDE5E}"/>
              </a:ext>
            </a:extLst>
          </p:cNvPr>
          <p:cNvSpPr txBox="1"/>
          <p:nvPr/>
        </p:nvSpPr>
        <p:spPr>
          <a:xfrm>
            <a:off x="690236" y="1233377"/>
            <a:ext cx="453960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Century Gothic" panose="020F0302020204030204"/>
                <a:ea typeface="+mn-ea"/>
                <a:cs typeface="+mn-cs"/>
              </a:rPr>
              <a:t>Forecast passenger demand by reason for travel 2022/23</a:t>
            </a:r>
          </a:p>
        </p:txBody>
      </p:sp>
    </p:spTree>
    <p:extLst>
      <p:ext uri="{BB962C8B-B14F-4D97-AF65-F5344CB8AC3E}">
        <p14:creationId xmlns:p14="http://schemas.microsoft.com/office/powerpoint/2010/main" val="13242493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B28B8-52CD-6C45-8B11-E207F8CF7401}"/>
              </a:ext>
            </a:extLst>
          </p:cNvPr>
          <p:cNvSpPr>
            <a:spLocks noGrp="1"/>
          </p:cNvSpPr>
          <p:nvPr>
            <p:ph type="title"/>
          </p:nvPr>
        </p:nvSpPr>
        <p:spPr>
          <a:xfrm>
            <a:off x="535197" y="1579307"/>
            <a:ext cx="4591701" cy="3313305"/>
          </a:xfrm>
        </p:spPr>
        <p:txBody>
          <a:bodyPr/>
          <a:lstStyle/>
          <a:p>
            <a:r>
              <a:rPr lang="en-US" dirty="0"/>
              <a:t>Reasons for not using local buses</a:t>
            </a:r>
          </a:p>
        </p:txBody>
      </p:sp>
      <p:sp>
        <p:nvSpPr>
          <p:cNvPr id="3" name="Content Placeholder 2">
            <a:extLst>
              <a:ext uri="{FF2B5EF4-FFF2-40B4-BE49-F238E27FC236}">
                <a16:creationId xmlns:a16="http://schemas.microsoft.com/office/drawing/2014/main" id="{D80DFE56-9F5C-E446-9D24-3D4411716C29}"/>
              </a:ext>
            </a:extLst>
          </p:cNvPr>
          <p:cNvSpPr>
            <a:spLocks noGrp="1"/>
          </p:cNvSpPr>
          <p:nvPr>
            <p:ph idx="1"/>
          </p:nvPr>
        </p:nvSpPr>
        <p:spPr>
          <a:xfrm>
            <a:off x="5923006" y="857547"/>
            <a:ext cx="5651498" cy="5371420"/>
          </a:xfrm>
        </p:spPr>
        <p:txBody>
          <a:bodyPr>
            <a:normAutofit/>
          </a:bodyPr>
          <a:lstStyle/>
          <a:p>
            <a:pPr marL="0" indent="0">
              <a:lnSpc>
                <a:spcPct val="120000"/>
              </a:lnSpc>
              <a:spcBef>
                <a:spcPts val="0"/>
              </a:spcBef>
              <a:buNone/>
            </a:pPr>
            <a:endParaRPr lang="en-US" sz="2400" b="1" dirty="0">
              <a:solidFill>
                <a:schemeClr val="tx2"/>
              </a:solidFill>
            </a:endParaRPr>
          </a:p>
          <a:p>
            <a:pPr marL="0" indent="0">
              <a:lnSpc>
                <a:spcPct val="120000"/>
              </a:lnSpc>
              <a:spcBef>
                <a:spcPts val="0"/>
              </a:spcBef>
              <a:buNone/>
            </a:pPr>
            <a:r>
              <a:rPr lang="en-US" sz="2400" b="1" dirty="0">
                <a:solidFill>
                  <a:schemeClr val="bg1"/>
                </a:solidFill>
              </a:rPr>
              <a:t>Moving faster</a:t>
            </a:r>
          </a:p>
          <a:p>
            <a:pPr marL="0" indent="0">
              <a:lnSpc>
                <a:spcPct val="120000"/>
              </a:lnSpc>
              <a:spcBef>
                <a:spcPts val="0"/>
              </a:spcBef>
              <a:buNone/>
            </a:pPr>
            <a:endParaRPr lang="en-US" sz="2400" b="1" dirty="0">
              <a:solidFill>
                <a:schemeClr val="bg1"/>
              </a:solidFill>
            </a:endParaRPr>
          </a:p>
          <a:p>
            <a:pPr marL="0" indent="0">
              <a:lnSpc>
                <a:spcPct val="120000"/>
              </a:lnSpc>
              <a:spcBef>
                <a:spcPts val="0"/>
              </a:spcBef>
              <a:buNone/>
            </a:pPr>
            <a:r>
              <a:rPr lang="en-US" sz="2400" b="1" dirty="0">
                <a:solidFill>
                  <a:schemeClr val="bg1"/>
                </a:solidFill>
              </a:rPr>
              <a:t>Clear pricing</a:t>
            </a:r>
          </a:p>
          <a:p>
            <a:pPr marL="0" indent="0">
              <a:lnSpc>
                <a:spcPct val="120000"/>
              </a:lnSpc>
              <a:spcBef>
                <a:spcPts val="0"/>
              </a:spcBef>
              <a:buNone/>
            </a:pPr>
            <a:endParaRPr lang="en-US" sz="2400" b="1" dirty="0">
              <a:solidFill>
                <a:schemeClr val="bg1"/>
              </a:solidFill>
            </a:endParaRPr>
          </a:p>
          <a:p>
            <a:pPr marL="0" indent="0">
              <a:lnSpc>
                <a:spcPct val="120000"/>
              </a:lnSpc>
              <a:spcBef>
                <a:spcPts val="0"/>
              </a:spcBef>
              <a:buNone/>
            </a:pPr>
            <a:r>
              <a:rPr lang="en-US" sz="2400" b="1" dirty="0">
                <a:solidFill>
                  <a:schemeClr val="bg1"/>
                </a:solidFill>
              </a:rPr>
              <a:t>Complementary measures on cars</a:t>
            </a:r>
          </a:p>
          <a:p>
            <a:pPr marL="0" indent="0">
              <a:lnSpc>
                <a:spcPct val="120000"/>
              </a:lnSpc>
              <a:spcBef>
                <a:spcPts val="0"/>
              </a:spcBef>
              <a:buNone/>
            </a:pPr>
            <a:endParaRPr lang="en-US" b="1" dirty="0">
              <a:solidFill>
                <a:schemeClr val="tx2"/>
              </a:solidFill>
            </a:endParaRPr>
          </a:p>
          <a:p>
            <a:pPr marL="0" indent="0">
              <a:lnSpc>
                <a:spcPct val="140000"/>
              </a:lnSpc>
              <a:buNone/>
            </a:pPr>
            <a:endParaRPr lang="en-US" b="1" dirty="0">
              <a:solidFill>
                <a:schemeClr val="tx2"/>
              </a:solidFill>
            </a:endParaRPr>
          </a:p>
          <a:p>
            <a:pPr marL="0" indent="0">
              <a:lnSpc>
                <a:spcPct val="140000"/>
              </a:lnSpc>
              <a:buNone/>
            </a:pPr>
            <a:endParaRPr lang="en-US" b="1" dirty="0">
              <a:solidFill>
                <a:schemeClr val="tx2"/>
              </a:solidFill>
            </a:endParaRPr>
          </a:p>
        </p:txBody>
      </p:sp>
      <p:pic>
        <p:nvPicPr>
          <p:cNvPr id="5" name="Picture 4" descr="Arrow&#10;&#10;Description automatically generated with low confidence">
            <a:extLst>
              <a:ext uri="{FF2B5EF4-FFF2-40B4-BE49-F238E27FC236}">
                <a16:creationId xmlns:a16="http://schemas.microsoft.com/office/drawing/2014/main" id="{C48698B7-7956-E64E-8A42-467A0D6B1159}"/>
              </a:ext>
            </a:extLst>
          </p:cNvPr>
          <p:cNvPicPr>
            <a:picLocks noChangeAspect="1"/>
          </p:cNvPicPr>
          <p:nvPr/>
        </p:nvPicPr>
        <p:blipFill>
          <a:blip r:embed="rId2"/>
          <a:stretch>
            <a:fillRect/>
          </a:stretch>
        </p:blipFill>
        <p:spPr>
          <a:xfrm>
            <a:off x="5214551" y="2928663"/>
            <a:ext cx="620802" cy="614594"/>
          </a:xfrm>
          <a:prstGeom prst="rect">
            <a:avLst/>
          </a:prstGeom>
        </p:spPr>
      </p:pic>
      <p:pic>
        <p:nvPicPr>
          <p:cNvPr id="6" name="Picture 5" descr="Arrow&#10;&#10;Description automatically generated with low confidence">
            <a:extLst>
              <a:ext uri="{FF2B5EF4-FFF2-40B4-BE49-F238E27FC236}">
                <a16:creationId xmlns:a16="http://schemas.microsoft.com/office/drawing/2014/main" id="{06ED5C83-A1D6-D340-A956-D8C4E9007634}"/>
              </a:ext>
            </a:extLst>
          </p:cNvPr>
          <p:cNvPicPr>
            <a:picLocks noChangeAspect="1"/>
          </p:cNvPicPr>
          <p:nvPr/>
        </p:nvPicPr>
        <p:blipFill>
          <a:blip r:embed="rId2"/>
          <a:stretch>
            <a:fillRect/>
          </a:stretch>
        </p:blipFill>
        <p:spPr>
          <a:xfrm>
            <a:off x="5214551" y="3808111"/>
            <a:ext cx="620802" cy="614594"/>
          </a:xfrm>
          <a:prstGeom prst="rect">
            <a:avLst/>
          </a:prstGeom>
        </p:spPr>
      </p:pic>
      <p:pic>
        <p:nvPicPr>
          <p:cNvPr id="7" name="Picture 6" descr="Arrow&#10;&#10;Description automatically generated with low confidence">
            <a:extLst>
              <a:ext uri="{FF2B5EF4-FFF2-40B4-BE49-F238E27FC236}">
                <a16:creationId xmlns:a16="http://schemas.microsoft.com/office/drawing/2014/main" id="{BB7E11FE-616D-CC35-521F-80EB699A3053}"/>
              </a:ext>
            </a:extLst>
          </p:cNvPr>
          <p:cNvPicPr>
            <a:picLocks noChangeAspect="1"/>
          </p:cNvPicPr>
          <p:nvPr/>
        </p:nvPicPr>
        <p:blipFill>
          <a:blip r:embed="rId2"/>
          <a:stretch>
            <a:fillRect/>
          </a:stretch>
        </p:blipFill>
        <p:spPr>
          <a:xfrm>
            <a:off x="5214551" y="2049215"/>
            <a:ext cx="620802" cy="614594"/>
          </a:xfrm>
          <a:prstGeom prst="rect">
            <a:avLst/>
          </a:prstGeom>
        </p:spPr>
      </p:pic>
      <p:sp>
        <p:nvSpPr>
          <p:cNvPr id="11" name="TextBox 10">
            <a:extLst>
              <a:ext uri="{FF2B5EF4-FFF2-40B4-BE49-F238E27FC236}">
                <a16:creationId xmlns:a16="http://schemas.microsoft.com/office/drawing/2014/main" id="{85DC16B3-6BDF-A8A1-EAC6-EECA67F5DF25}"/>
              </a:ext>
            </a:extLst>
          </p:cNvPr>
          <p:cNvSpPr txBox="1"/>
          <p:nvPr/>
        </p:nvSpPr>
        <p:spPr>
          <a:xfrm>
            <a:off x="7154950" y="5053057"/>
            <a:ext cx="3775210"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000000"/>
                </a:solidFill>
                <a:effectLst/>
                <a:uLnTx/>
                <a:uFillTx/>
                <a:latin typeface="Century Gothic" panose="020F0302020204030204"/>
                <a:ea typeface="+mn-ea"/>
                <a:cs typeface="+mn-cs"/>
              </a:rPr>
              <a:t>Source: Transport Focus,  </a:t>
            </a:r>
            <a:r>
              <a:rPr kumimoji="0" lang="en-GB" sz="900" b="0" i="1" u="none" strike="noStrike" kern="1200" cap="none" spc="0" normalizeH="0" baseline="0" noProof="0" dirty="0">
                <a:ln>
                  <a:noFill/>
                </a:ln>
                <a:solidFill>
                  <a:srgbClr val="000000"/>
                </a:solidFill>
                <a:effectLst/>
                <a:uLnTx/>
                <a:uFillTx/>
                <a:latin typeface="Century Gothic" panose="020F0302020204030204"/>
                <a:ea typeface="+mn-ea"/>
                <a:cs typeface="+mn-cs"/>
              </a:rPr>
              <a:t>Motivations and barriers to bus usage</a:t>
            </a:r>
          </a:p>
        </p:txBody>
      </p:sp>
      <p:graphicFrame>
        <p:nvGraphicFramePr>
          <p:cNvPr id="13" name="Chart 12">
            <a:extLst>
              <a:ext uri="{FF2B5EF4-FFF2-40B4-BE49-F238E27FC236}">
                <a16:creationId xmlns:a16="http://schemas.microsoft.com/office/drawing/2014/main" id="{9310D0CA-BD16-487D-E088-59CD76E62DF5}"/>
              </a:ext>
            </a:extLst>
          </p:cNvPr>
          <p:cNvGraphicFramePr/>
          <p:nvPr/>
        </p:nvGraphicFramePr>
        <p:xfrm>
          <a:off x="6008543" y="1411389"/>
          <a:ext cx="5480423" cy="317345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43263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FAE03-22D7-91E6-CBEE-1809419E1BB5}"/>
              </a:ext>
            </a:extLst>
          </p:cNvPr>
          <p:cNvSpPr>
            <a:spLocks noGrp="1"/>
          </p:cNvSpPr>
          <p:nvPr>
            <p:ph type="title"/>
          </p:nvPr>
        </p:nvSpPr>
        <p:spPr/>
        <p:txBody>
          <a:bodyPr/>
          <a:lstStyle/>
          <a:p>
            <a:r>
              <a:rPr lang="en-GB" dirty="0"/>
              <a:t>The Challenges Ahead</a:t>
            </a:r>
          </a:p>
        </p:txBody>
      </p:sp>
      <p:sp>
        <p:nvSpPr>
          <p:cNvPr id="3" name="Content Placeholder 2">
            <a:extLst>
              <a:ext uri="{FF2B5EF4-FFF2-40B4-BE49-F238E27FC236}">
                <a16:creationId xmlns:a16="http://schemas.microsoft.com/office/drawing/2014/main" id="{4C16A1ED-21A1-C547-6D9E-33984E8A1095}"/>
              </a:ext>
            </a:extLst>
          </p:cNvPr>
          <p:cNvSpPr>
            <a:spLocks noGrp="1"/>
          </p:cNvSpPr>
          <p:nvPr>
            <p:ph sz="half" idx="1"/>
          </p:nvPr>
        </p:nvSpPr>
        <p:spPr/>
        <p:txBody>
          <a:bodyPr>
            <a:normAutofit/>
          </a:bodyPr>
          <a:lstStyle/>
          <a:p>
            <a:pPr marL="0" indent="0" algn="l">
              <a:buNone/>
            </a:pPr>
            <a:r>
              <a:rPr lang="en-GB" dirty="0">
                <a:solidFill>
                  <a:srgbClr val="002060"/>
                </a:solidFill>
              </a:rPr>
              <a:t>Market recovery</a:t>
            </a:r>
          </a:p>
          <a:p>
            <a:pPr marL="457200" lvl="1" indent="0" algn="l">
              <a:buNone/>
            </a:pPr>
            <a:r>
              <a:rPr lang="en-GB" dirty="0">
                <a:solidFill>
                  <a:srgbClr val="002060"/>
                </a:solidFill>
              </a:rPr>
              <a:t>Winning passengers back</a:t>
            </a:r>
          </a:p>
          <a:p>
            <a:pPr marL="0" indent="0" algn="l">
              <a:buNone/>
            </a:pPr>
            <a:r>
              <a:rPr lang="en-GB" dirty="0">
                <a:solidFill>
                  <a:srgbClr val="002060"/>
                </a:solidFill>
              </a:rPr>
              <a:t>Short term sustainability</a:t>
            </a:r>
          </a:p>
          <a:p>
            <a:pPr marL="457200" lvl="1" indent="0" algn="l">
              <a:buNone/>
            </a:pPr>
            <a:r>
              <a:rPr lang="en-GB" dirty="0">
                <a:solidFill>
                  <a:srgbClr val="002060"/>
                </a:solidFill>
              </a:rPr>
              <a:t>Getting back to viability</a:t>
            </a:r>
          </a:p>
          <a:p>
            <a:pPr marL="0" indent="0" algn="l">
              <a:buNone/>
            </a:pPr>
            <a:r>
              <a:rPr lang="en-GB" dirty="0">
                <a:solidFill>
                  <a:srgbClr val="002060"/>
                </a:solidFill>
              </a:rPr>
              <a:t>The Zero Emissions Path</a:t>
            </a:r>
          </a:p>
          <a:p>
            <a:pPr marL="457200" lvl="1" indent="0" algn="l">
              <a:buNone/>
            </a:pPr>
            <a:r>
              <a:rPr lang="en-GB" dirty="0">
                <a:solidFill>
                  <a:srgbClr val="002060"/>
                </a:solidFill>
              </a:rPr>
              <a:t>Funding the investment</a:t>
            </a:r>
          </a:p>
          <a:p>
            <a:pPr marL="457200" lvl="1" indent="0" algn="l">
              <a:buNone/>
            </a:pPr>
            <a:r>
              <a:rPr lang="en-GB" dirty="0">
                <a:solidFill>
                  <a:srgbClr val="002060"/>
                </a:solidFill>
              </a:rPr>
              <a:t>Getting whole life costs down</a:t>
            </a:r>
          </a:p>
          <a:p>
            <a:pPr marL="0" indent="0" algn="l">
              <a:buNone/>
            </a:pPr>
            <a:r>
              <a:rPr lang="en-GB" dirty="0">
                <a:solidFill>
                  <a:srgbClr val="002060"/>
                </a:solidFill>
              </a:rPr>
              <a:t>Modal Shift</a:t>
            </a:r>
          </a:p>
          <a:p>
            <a:pPr marL="457200" lvl="1" indent="0" algn="l">
              <a:buNone/>
            </a:pPr>
            <a:r>
              <a:rPr lang="en-GB" dirty="0">
                <a:solidFill>
                  <a:srgbClr val="002060"/>
                </a:solidFill>
              </a:rPr>
              <a:t>Meeting net zero targets</a:t>
            </a:r>
          </a:p>
        </p:txBody>
      </p:sp>
      <p:pic>
        <p:nvPicPr>
          <p:cNvPr id="9" name="Content Placeholder 8" descr="A bus parked in a garage&#10;&#10;Description automatically generated with low confidence">
            <a:extLst>
              <a:ext uri="{FF2B5EF4-FFF2-40B4-BE49-F238E27FC236}">
                <a16:creationId xmlns:a16="http://schemas.microsoft.com/office/drawing/2014/main" id="{C730CCC6-5A09-56D2-E5BD-8EC4740525C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543969"/>
            <a:ext cx="5181600" cy="2914650"/>
          </a:xfr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04242071-E7C0-770D-6228-1194C2AE0E27}"/>
              </a:ext>
            </a:extLst>
          </p:cNvPr>
          <p:cNvSpPr txBox="1"/>
          <p:nvPr/>
        </p:nvSpPr>
        <p:spPr>
          <a:xfrm>
            <a:off x="7719237" y="5864707"/>
            <a:ext cx="40722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39E"/>
                </a:solidFill>
                <a:effectLst/>
                <a:uLnTx/>
                <a:uFillTx/>
                <a:latin typeface="Century Gothic" panose="020F0302020204030204"/>
                <a:ea typeface="+mn-ea"/>
                <a:cs typeface="+mn-cs"/>
              </a:rPr>
              <a:t>Slide courtesy of Chris Cheek / Passenger Transport Monitor</a:t>
            </a:r>
            <a:endParaRPr kumimoji="0" lang="en-GB" sz="1800" b="0" i="0" u="none" strike="noStrike" kern="1200" cap="none" spc="0" normalizeH="0" baseline="0" noProof="0" dirty="0">
              <a:ln>
                <a:noFill/>
              </a:ln>
              <a:solidFill>
                <a:srgbClr val="00B39E"/>
              </a:solidFill>
              <a:effectLst/>
              <a:uLnTx/>
              <a:uFillTx/>
              <a:latin typeface="Century Gothic" panose="020F0302020204030204"/>
              <a:ea typeface="+mn-ea"/>
              <a:cs typeface="+mn-cs"/>
            </a:endParaRPr>
          </a:p>
        </p:txBody>
      </p:sp>
      <p:pic>
        <p:nvPicPr>
          <p:cNvPr id="4" name="Picture 3" descr="Arrow&#10;&#10;Description automatically generated with low confidence">
            <a:extLst>
              <a:ext uri="{FF2B5EF4-FFF2-40B4-BE49-F238E27FC236}">
                <a16:creationId xmlns:a16="http://schemas.microsoft.com/office/drawing/2014/main" id="{63D40318-E7F5-044B-44B5-F18D9548BCBD}"/>
              </a:ext>
            </a:extLst>
          </p:cNvPr>
          <p:cNvPicPr>
            <a:picLocks noChangeAspect="1"/>
          </p:cNvPicPr>
          <p:nvPr/>
        </p:nvPicPr>
        <p:blipFill>
          <a:blip r:embed="rId4"/>
          <a:stretch>
            <a:fillRect/>
          </a:stretch>
        </p:blipFill>
        <p:spPr>
          <a:xfrm>
            <a:off x="147251" y="1690688"/>
            <a:ext cx="620802" cy="614594"/>
          </a:xfrm>
          <a:prstGeom prst="rect">
            <a:avLst/>
          </a:prstGeom>
        </p:spPr>
      </p:pic>
      <p:pic>
        <p:nvPicPr>
          <p:cNvPr id="6" name="Picture 5" descr="Arrow&#10;&#10;Description automatically generated with low confidence">
            <a:extLst>
              <a:ext uri="{FF2B5EF4-FFF2-40B4-BE49-F238E27FC236}">
                <a16:creationId xmlns:a16="http://schemas.microsoft.com/office/drawing/2014/main" id="{C8DD7AE5-5D91-AE0F-275D-8D7A844663B9}"/>
              </a:ext>
            </a:extLst>
          </p:cNvPr>
          <p:cNvPicPr>
            <a:picLocks noChangeAspect="1"/>
          </p:cNvPicPr>
          <p:nvPr/>
        </p:nvPicPr>
        <p:blipFill>
          <a:blip r:embed="rId4"/>
          <a:stretch>
            <a:fillRect/>
          </a:stretch>
        </p:blipFill>
        <p:spPr>
          <a:xfrm>
            <a:off x="147251" y="2685145"/>
            <a:ext cx="620802" cy="614594"/>
          </a:xfrm>
          <a:prstGeom prst="rect">
            <a:avLst/>
          </a:prstGeom>
        </p:spPr>
      </p:pic>
      <p:pic>
        <p:nvPicPr>
          <p:cNvPr id="7" name="Picture 6" descr="Arrow&#10;&#10;Description automatically generated with low confidence">
            <a:extLst>
              <a:ext uri="{FF2B5EF4-FFF2-40B4-BE49-F238E27FC236}">
                <a16:creationId xmlns:a16="http://schemas.microsoft.com/office/drawing/2014/main" id="{C16CF78D-6DF0-E523-FFC3-899C01B84962}"/>
              </a:ext>
            </a:extLst>
          </p:cNvPr>
          <p:cNvPicPr>
            <a:picLocks noChangeAspect="1"/>
          </p:cNvPicPr>
          <p:nvPr/>
        </p:nvPicPr>
        <p:blipFill>
          <a:blip r:embed="rId4"/>
          <a:stretch>
            <a:fillRect/>
          </a:stretch>
        </p:blipFill>
        <p:spPr>
          <a:xfrm>
            <a:off x="141198" y="3447819"/>
            <a:ext cx="620802" cy="614594"/>
          </a:xfrm>
          <a:prstGeom prst="rect">
            <a:avLst/>
          </a:prstGeom>
        </p:spPr>
      </p:pic>
      <p:pic>
        <p:nvPicPr>
          <p:cNvPr id="8" name="Picture 7" descr="Arrow&#10;&#10;Description automatically generated with low confidence">
            <a:extLst>
              <a:ext uri="{FF2B5EF4-FFF2-40B4-BE49-F238E27FC236}">
                <a16:creationId xmlns:a16="http://schemas.microsoft.com/office/drawing/2014/main" id="{8E59F7CE-1EA8-B2A3-1DFB-7858A7EA4821}"/>
              </a:ext>
            </a:extLst>
          </p:cNvPr>
          <p:cNvPicPr>
            <a:picLocks noChangeAspect="1"/>
          </p:cNvPicPr>
          <p:nvPr/>
        </p:nvPicPr>
        <p:blipFill>
          <a:blip r:embed="rId4"/>
          <a:stretch>
            <a:fillRect/>
          </a:stretch>
        </p:blipFill>
        <p:spPr>
          <a:xfrm>
            <a:off x="217398" y="5056870"/>
            <a:ext cx="620802" cy="614594"/>
          </a:xfrm>
          <a:prstGeom prst="rect">
            <a:avLst/>
          </a:prstGeom>
        </p:spPr>
      </p:pic>
    </p:spTree>
    <p:extLst>
      <p:ext uri="{BB962C8B-B14F-4D97-AF65-F5344CB8AC3E}">
        <p14:creationId xmlns:p14="http://schemas.microsoft.com/office/powerpoint/2010/main" val="37660962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B28B8-52CD-6C45-8B11-E207F8CF7401}"/>
              </a:ext>
            </a:extLst>
          </p:cNvPr>
          <p:cNvSpPr>
            <a:spLocks noGrp="1"/>
          </p:cNvSpPr>
          <p:nvPr>
            <p:ph type="title"/>
          </p:nvPr>
        </p:nvSpPr>
        <p:spPr>
          <a:xfrm>
            <a:off x="392962" y="1387621"/>
            <a:ext cx="4591701" cy="3313305"/>
          </a:xfrm>
        </p:spPr>
        <p:txBody>
          <a:bodyPr/>
          <a:lstStyle/>
          <a:p>
            <a:r>
              <a:rPr lang="en-US" dirty="0"/>
              <a:t>5 keys to success</a:t>
            </a:r>
          </a:p>
        </p:txBody>
      </p:sp>
      <p:sp>
        <p:nvSpPr>
          <p:cNvPr id="3" name="Content Placeholder 2">
            <a:extLst>
              <a:ext uri="{FF2B5EF4-FFF2-40B4-BE49-F238E27FC236}">
                <a16:creationId xmlns:a16="http://schemas.microsoft.com/office/drawing/2014/main" id="{D80DFE56-9F5C-E446-9D24-3D4411716C29}"/>
              </a:ext>
            </a:extLst>
          </p:cNvPr>
          <p:cNvSpPr>
            <a:spLocks noGrp="1"/>
          </p:cNvSpPr>
          <p:nvPr>
            <p:ph idx="1"/>
          </p:nvPr>
        </p:nvSpPr>
        <p:spPr>
          <a:xfrm>
            <a:off x="5923006" y="1125625"/>
            <a:ext cx="5651498" cy="5103341"/>
          </a:xfrm>
        </p:spPr>
        <p:txBody>
          <a:bodyPr>
            <a:normAutofit/>
          </a:bodyPr>
          <a:lstStyle/>
          <a:p>
            <a:pPr marL="0" indent="0">
              <a:lnSpc>
                <a:spcPct val="140000"/>
              </a:lnSpc>
              <a:buNone/>
            </a:pPr>
            <a:endParaRPr lang="en-US" b="1" dirty="0">
              <a:solidFill>
                <a:schemeClr val="tx2"/>
              </a:solidFill>
            </a:endParaRPr>
          </a:p>
          <a:p>
            <a:pPr marL="0" indent="0">
              <a:lnSpc>
                <a:spcPct val="120000"/>
              </a:lnSpc>
              <a:spcBef>
                <a:spcPts val="0"/>
              </a:spcBef>
              <a:buNone/>
            </a:pPr>
            <a:r>
              <a:rPr lang="en-US" sz="2400" b="1" dirty="0">
                <a:solidFill>
                  <a:schemeClr val="tx2"/>
                </a:solidFill>
              </a:rPr>
              <a:t>Brilliant buses, every time</a:t>
            </a:r>
            <a:br>
              <a:rPr lang="en-US" sz="2400" dirty="0"/>
            </a:br>
            <a:endParaRPr lang="en-US" sz="2400" dirty="0"/>
          </a:p>
          <a:p>
            <a:pPr marL="0" indent="0">
              <a:lnSpc>
                <a:spcPct val="120000"/>
              </a:lnSpc>
              <a:spcBef>
                <a:spcPts val="0"/>
              </a:spcBef>
              <a:buNone/>
            </a:pPr>
            <a:r>
              <a:rPr lang="en-US" sz="2400" b="1" dirty="0">
                <a:solidFill>
                  <a:schemeClr val="tx2"/>
                </a:solidFill>
                <a:cs typeface="Poppins ExtraLight" pitchFamily="2" charset="77"/>
              </a:rPr>
              <a:t>More buses</a:t>
            </a:r>
          </a:p>
          <a:p>
            <a:pPr marL="0" indent="0">
              <a:lnSpc>
                <a:spcPct val="120000"/>
              </a:lnSpc>
              <a:spcBef>
                <a:spcPts val="0"/>
              </a:spcBef>
              <a:buNone/>
            </a:pPr>
            <a:endParaRPr lang="en-US" sz="2400" b="1" dirty="0">
              <a:solidFill>
                <a:schemeClr val="tx2"/>
              </a:solidFill>
            </a:endParaRPr>
          </a:p>
          <a:p>
            <a:pPr marL="0" indent="0">
              <a:lnSpc>
                <a:spcPct val="120000"/>
              </a:lnSpc>
              <a:spcBef>
                <a:spcPts val="0"/>
              </a:spcBef>
              <a:buNone/>
            </a:pPr>
            <a:r>
              <a:rPr lang="en-US" sz="2400" b="1" dirty="0">
                <a:solidFill>
                  <a:schemeClr val="tx2"/>
                </a:solidFill>
              </a:rPr>
              <a:t>Faster buses</a:t>
            </a:r>
          </a:p>
          <a:p>
            <a:pPr marL="0" indent="0">
              <a:lnSpc>
                <a:spcPct val="120000"/>
              </a:lnSpc>
              <a:spcBef>
                <a:spcPts val="0"/>
              </a:spcBef>
              <a:buNone/>
            </a:pPr>
            <a:endParaRPr lang="en-US" sz="2400" b="1" dirty="0">
              <a:solidFill>
                <a:schemeClr val="tx2"/>
              </a:solidFill>
            </a:endParaRPr>
          </a:p>
          <a:p>
            <a:pPr marL="0" indent="0">
              <a:lnSpc>
                <a:spcPct val="120000"/>
              </a:lnSpc>
              <a:spcBef>
                <a:spcPts val="0"/>
              </a:spcBef>
              <a:buNone/>
            </a:pPr>
            <a:r>
              <a:rPr lang="en-US" sz="2400" b="1" dirty="0">
                <a:solidFill>
                  <a:schemeClr val="tx2"/>
                </a:solidFill>
              </a:rPr>
              <a:t>Clear pricing</a:t>
            </a:r>
          </a:p>
          <a:p>
            <a:pPr marL="0" indent="0">
              <a:lnSpc>
                <a:spcPct val="120000"/>
              </a:lnSpc>
              <a:spcBef>
                <a:spcPts val="0"/>
              </a:spcBef>
              <a:buNone/>
            </a:pPr>
            <a:endParaRPr lang="en-US" sz="2400" b="1" dirty="0">
              <a:solidFill>
                <a:schemeClr val="tx2"/>
              </a:solidFill>
            </a:endParaRPr>
          </a:p>
          <a:p>
            <a:pPr marL="0" indent="0">
              <a:lnSpc>
                <a:spcPct val="120000"/>
              </a:lnSpc>
              <a:spcBef>
                <a:spcPts val="0"/>
              </a:spcBef>
              <a:buNone/>
            </a:pPr>
            <a:r>
              <a:rPr lang="en-US" sz="2400" b="1" dirty="0">
                <a:solidFill>
                  <a:schemeClr val="tx2"/>
                </a:solidFill>
              </a:rPr>
              <a:t>Complementary action on cars</a:t>
            </a:r>
          </a:p>
          <a:p>
            <a:pPr marL="0" indent="0">
              <a:lnSpc>
                <a:spcPct val="120000"/>
              </a:lnSpc>
              <a:spcBef>
                <a:spcPts val="0"/>
              </a:spcBef>
              <a:buNone/>
            </a:pPr>
            <a:endParaRPr lang="en-US" b="1" dirty="0">
              <a:solidFill>
                <a:schemeClr val="tx2"/>
              </a:solidFill>
            </a:endParaRPr>
          </a:p>
          <a:p>
            <a:pPr marL="0" indent="0">
              <a:lnSpc>
                <a:spcPct val="140000"/>
              </a:lnSpc>
              <a:buNone/>
            </a:pPr>
            <a:endParaRPr lang="en-US" b="1" dirty="0">
              <a:solidFill>
                <a:schemeClr val="tx2"/>
              </a:solidFill>
            </a:endParaRPr>
          </a:p>
          <a:p>
            <a:pPr marL="0" indent="0">
              <a:lnSpc>
                <a:spcPct val="140000"/>
              </a:lnSpc>
              <a:buNone/>
            </a:pPr>
            <a:endParaRPr lang="en-US" b="1" dirty="0">
              <a:solidFill>
                <a:schemeClr val="tx2"/>
              </a:solidFill>
            </a:endParaRPr>
          </a:p>
        </p:txBody>
      </p:sp>
      <p:pic>
        <p:nvPicPr>
          <p:cNvPr id="4" name="Picture 3" descr="Arrow&#10;&#10;Description automatically generated with low confidence">
            <a:extLst>
              <a:ext uri="{FF2B5EF4-FFF2-40B4-BE49-F238E27FC236}">
                <a16:creationId xmlns:a16="http://schemas.microsoft.com/office/drawing/2014/main" id="{F503ED81-3DD5-8F4D-99C5-2E73D0F576F1}"/>
              </a:ext>
            </a:extLst>
          </p:cNvPr>
          <p:cNvPicPr>
            <a:picLocks noChangeAspect="1"/>
          </p:cNvPicPr>
          <p:nvPr/>
        </p:nvPicPr>
        <p:blipFill>
          <a:blip r:embed="rId2"/>
          <a:stretch>
            <a:fillRect/>
          </a:stretch>
        </p:blipFill>
        <p:spPr>
          <a:xfrm>
            <a:off x="5214551" y="961120"/>
            <a:ext cx="620802" cy="614594"/>
          </a:xfrm>
          <a:prstGeom prst="rect">
            <a:avLst/>
          </a:prstGeom>
        </p:spPr>
      </p:pic>
      <p:pic>
        <p:nvPicPr>
          <p:cNvPr id="5" name="Picture 4" descr="Arrow&#10;&#10;Description automatically generated with low confidence">
            <a:extLst>
              <a:ext uri="{FF2B5EF4-FFF2-40B4-BE49-F238E27FC236}">
                <a16:creationId xmlns:a16="http://schemas.microsoft.com/office/drawing/2014/main" id="{C48698B7-7956-E64E-8A42-467A0D6B1159}"/>
              </a:ext>
            </a:extLst>
          </p:cNvPr>
          <p:cNvPicPr>
            <a:picLocks noChangeAspect="1"/>
          </p:cNvPicPr>
          <p:nvPr/>
        </p:nvPicPr>
        <p:blipFill>
          <a:blip r:embed="rId2"/>
          <a:stretch>
            <a:fillRect/>
          </a:stretch>
        </p:blipFill>
        <p:spPr>
          <a:xfrm>
            <a:off x="5214551" y="2736977"/>
            <a:ext cx="620802" cy="614594"/>
          </a:xfrm>
          <a:prstGeom prst="rect">
            <a:avLst/>
          </a:prstGeom>
        </p:spPr>
      </p:pic>
      <p:pic>
        <p:nvPicPr>
          <p:cNvPr id="6" name="Picture 5" descr="Arrow&#10;&#10;Description automatically generated with low confidence">
            <a:extLst>
              <a:ext uri="{FF2B5EF4-FFF2-40B4-BE49-F238E27FC236}">
                <a16:creationId xmlns:a16="http://schemas.microsoft.com/office/drawing/2014/main" id="{06ED5C83-A1D6-D340-A956-D8C4E9007634}"/>
              </a:ext>
            </a:extLst>
          </p:cNvPr>
          <p:cNvPicPr>
            <a:picLocks noChangeAspect="1"/>
          </p:cNvPicPr>
          <p:nvPr/>
        </p:nvPicPr>
        <p:blipFill>
          <a:blip r:embed="rId2"/>
          <a:stretch>
            <a:fillRect/>
          </a:stretch>
        </p:blipFill>
        <p:spPr>
          <a:xfrm>
            <a:off x="5214551" y="3655711"/>
            <a:ext cx="620802" cy="614594"/>
          </a:xfrm>
          <a:prstGeom prst="rect">
            <a:avLst/>
          </a:prstGeom>
        </p:spPr>
      </p:pic>
      <p:pic>
        <p:nvPicPr>
          <p:cNvPr id="7" name="Picture 6" descr="Arrow&#10;&#10;Description automatically generated with low confidence">
            <a:extLst>
              <a:ext uri="{FF2B5EF4-FFF2-40B4-BE49-F238E27FC236}">
                <a16:creationId xmlns:a16="http://schemas.microsoft.com/office/drawing/2014/main" id="{BB7E11FE-616D-CC35-521F-80EB699A3053}"/>
              </a:ext>
            </a:extLst>
          </p:cNvPr>
          <p:cNvPicPr>
            <a:picLocks noChangeAspect="1"/>
          </p:cNvPicPr>
          <p:nvPr/>
        </p:nvPicPr>
        <p:blipFill>
          <a:blip r:embed="rId2"/>
          <a:stretch>
            <a:fillRect/>
          </a:stretch>
        </p:blipFill>
        <p:spPr>
          <a:xfrm>
            <a:off x="5214551" y="1879854"/>
            <a:ext cx="620802" cy="614594"/>
          </a:xfrm>
          <a:prstGeom prst="rect">
            <a:avLst/>
          </a:prstGeom>
        </p:spPr>
      </p:pic>
      <p:pic>
        <p:nvPicPr>
          <p:cNvPr id="8" name="Picture 7" descr="Arrow&#10;&#10;Description automatically generated with low confidence">
            <a:extLst>
              <a:ext uri="{FF2B5EF4-FFF2-40B4-BE49-F238E27FC236}">
                <a16:creationId xmlns:a16="http://schemas.microsoft.com/office/drawing/2014/main" id="{B8C0C815-9BFA-760C-7D4D-D67657F55B2D}"/>
              </a:ext>
            </a:extLst>
          </p:cNvPr>
          <p:cNvPicPr>
            <a:picLocks noChangeAspect="1"/>
          </p:cNvPicPr>
          <p:nvPr/>
        </p:nvPicPr>
        <p:blipFill>
          <a:blip r:embed="rId2"/>
          <a:stretch>
            <a:fillRect/>
          </a:stretch>
        </p:blipFill>
        <p:spPr>
          <a:xfrm>
            <a:off x="5214551" y="4450488"/>
            <a:ext cx="620802" cy="614594"/>
          </a:xfrm>
          <a:prstGeom prst="rect">
            <a:avLst/>
          </a:prstGeom>
        </p:spPr>
      </p:pic>
    </p:spTree>
    <p:extLst>
      <p:ext uri="{BB962C8B-B14F-4D97-AF65-F5344CB8AC3E}">
        <p14:creationId xmlns:p14="http://schemas.microsoft.com/office/powerpoint/2010/main" val="27907837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FAE03-22D7-91E6-CBEE-1809419E1BB5}"/>
              </a:ext>
            </a:extLst>
          </p:cNvPr>
          <p:cNvSpPr>
            <a:spLocks noGrp="1"/>
          </p:cNvSpPr>
          <p:nvPr>
            <p:ph type="title"/>
          </p:nvPr>
        </p:nvSpPr>
        <p:spPr/>
        <p:txBody>
          <a:bodyPr/>
          <a:lstStyle/>
          <a:p>
            <a:r>
              <a:rPr lang="en-GB" dirty="0"/>
              <a:t>Regulation</a:t>
            </a:r>
          </a:p>
        </p:txBody>
      </p:sp>
      <p:sp>
        <p:nvSpPr>
          <p:cNvPr id="3" name="Content Placeholder 2">
            <a:extLst>
              <a:ext uri="{FF2B5EF4-FFF2-40B4-BE49-F238E27FC236}">
                <a16:creationId xmlns:a16="http://schemas.microsoft.com/office/drawing/2014/main" id="{4C16A1ED-21A1-C547-6D9E-33984E8A1095}"/>
              </a:ext>
            </a:extLst>
          </p:cNvPr>
          <p:cNvSpPr>
            <a:spLocks noGrp="1"/>
          </p:cNvSpPr>
          <p:nvPr>
            <p:ph sz="half" idx="1"/>
          </p:nvPr>
        </p:nvSpPr>
        <p:spPr/>
        <p:txBody>
          <a:bodyPr>
            <a:normAutofit fontScale="77500" lnSpcReduction="20000"/>
          </a:bodyPr>
          <a:lstStyle/>
          <a:p>
            <a:pPr marL="0" indent="0" algn="l">
              <a:buNone/>
            </a:pPr>
            <a:r>
              <a:rPr lang="en-US" dirty="0">
                <a:solidFill>
                  <a:srgbClr val="002060"/>
                </a:solidFill>
              </a:rPr>
              <a:t>Regardless of the regulatory model in place, EP or franchising – the same issues remain: </a:t>
            </a:r>
          </a:p>
          <a:p>
            <a:pPr algn="l"/>
            <a:r>
              <a:rPr lang="en-US" dirty="0">
                <a:solidFill>
                  <a:srgbClr val="002060"/>
                </a:solidFill>
              </a:rPr>
              <a:t>Congestion must be tackled by LTAs introducing bus priority measures and putting bus first on roads </a:t>
            </a:r>
          </a:p>
          <a:p>
            <a:pPr algn="l"/>
            <a:r>
              <a:rPr lang="en-US" dirty="0">
                <a:solidFill>
                  <a:srgbClr val="002060"/>
                </a:solidFill>
              </a:rPr>
              <a:t>This will mean shorter journey times, increasing passenger numbers and therefore revenue will increase</a:t>
            </a:r>
          </a:p>
          <a:p>
            <a:pPr algn="l"/>
            <a:r>
              <a:rPr lang="en-US" dirty="0">
                <a:solidFill>
                  <a:srgbClr val="002060"/>
                </a:solidFill>
              </a:rPr>
              <a:t>More routes will become commercially viable and less funding will be required in the long term.</a:t>
            </a:r>
          </a:p>
          <a:p>
            <a:pPr algn="l"/>
            <a:endParaRPr lang="en-GB" dirty="0">
              <a:solidFill>
                <a:srgbClr val="002060"/>
              </a:solidFill>
            </a:endParaRPr>
          </a:p>
        </p:txBody>
      </p:sp>
      <p:pic>
        <p:nvPicPr>
          <p:cNvPr id="9" name="Content Placeholder 8" descr="A bus parked in a garage&#10;&#10;Description automatically generated with low confidence">
            <a:extLst>
              <a:ext uri="{FF2B5EF4-FFF2-40B4-BE49-F238E27FC236}">
                <a16:creationId xmlns:a16="http://schemas.microsoft.com/office/drawing/2014/main" id="{C730CCC6-5A09-56D2-E5BD-8EC4740525C7}"/>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72227" y="2397125"/>
            <a:ext cx="5181600" cy="291465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845777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200DE-BF4B-C840-8B8A-8CD534A38B2E}"/>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20643892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C519BD-3449-43AF-9715-F0ECD17F8B02}"/>
              </a:ext>
            </a:extLst>
          </p:cNvPr>
          <p:cNvPicPr>
            <a:picLocks noChangeAspect="1"/>
          </p:cNvPicPr>
          <p:nvPr/>
        </p:nvPicPr>
        <p:blipFill rotWithShape="1">
          <a:blip r:embed="rId2"/>
          <a:srcRect l="91719" t="40972" b="16528"/>
          <a:stretch/>
        </p:blipFill>
        <p:spPr>
          <a:xfrm>
            <a:off x="11182350" y="2809874"/>
            <a:ext cx="1009650" cy="2914651"/>
          </a:xfrm>
          <a:prstGeom prst="rect">
            <a:avLst/>
          </a:prstGeom>
        </p:spPr>
      </p:pic>
      <p:pic>
        <p:nvPicPr>
          <p:cNvPr id="3" name="Picture 2">
            <a:extLst>
              <a:ext uri="{FF2B5EF4-FFF2-40B4-BE49-F238E27FC236}">
                <a16:creationId xmlns:a16="http://schemas.microsoft.com/office/drawing/2014/main" id="{24C1AF7E-C579-4970-A990-C4527A4E98A2}"/>
              </a:ext>
            </a:extLst>
          </p:cNvPr>
          <p:cNvPicPr>
            <a:picLocks noChangeAspect="1"/>
          </p:cNvPicPr>
          <p:nvPr/>
        </p:nvPicPr>
        <p:blipFill rotWithShape="1">
          <a:blip r:embed="rId2"/>
          <a:srcRect r="92422"/>
          <a:stretch/>
        </p:blipFill>
        <p:spPr>
          <a:xfrm>
            <a:off x="0" y="0"/>
            <a:ext cx="923925"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97BCDA32-8A25-4CCC-B61D-B02EF8F8C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800" y="143789"/>
            <a:ext cx="1524692" cy="565592"/>
          </a:xfrm>
          <a:prstGeom prst="rect">
            <a:avLst/>
          </a:prstGeom>
        </p:spPr>
      </p:pic>
      <p:sp>
        <p:nvSpPr>
          <p:cNvPr id="2" name="Text Placeholder 4">
            <a:extLst>
              <a:ext uri="{FF2B5EF4-FFF2-40B4-BE49-F238E27FC236}">
                <a16:creationId xmlns:a16="http://schemas.microsoft.com/office/drawing/2014/main" id="{199076A2-70E7-CF54-8C21-BB53ED701ED2}"/>
              </a:ext>
            </a:extLst>
          </p:cNvPr>
          <p:cNvSpPr txBox="1">
            <a:spLocks/>
          </p:cNvSpPr>
          <p:nvPr/>
        </p:nvSpPr>
        <p:spPr>
          <a:xfrm>
            <a:off x="1732465" y="1818403"/>
            <a:ext cx="8727069" cy="735394"/>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000" b="1" dirty="0">
                <a:solidFill>
                  <a:schemeClr val="tx1"/>
                </a:solidFill>
                <a:latin typeface="Arial" panose="020B0604020202020204" pitchFamily="34" charset="0"/>
                <a:cs typeface="Arial" panose="020B0604020202020204" pitchFamily="34" charset="0"/>
              </a:rPr>
              <a:t>A bus operator perspective</a:t>
            </a:r>
          </a:p>
        </p:txBody>
      </p:sp>
      <p:sp>
        <p:nvSpPr>
          <p:cNvPr id="6" name="Text Placeholder 5">
            <a:extLst>
              <a:ext uri="{FF2B5EF4-FFF2-40B4-BE49-F238E27FC236}">
                <a16:creationId xmlns:a16="http://schemas.microsoft.com/office/drawing/2014/main" id="{4DBBFC78-E5F5-67C3-44B7-03DE8F082CEE}"/>
              </a:ext>
            </a:extLst>
          </p:cNvPr>
          <p:cNvSpPr txBox="1">
            <a:spLocks/>
          </p:cNvSpPr>
          <p:nvPr/>
        </p:nvSpPr>
        <p:spPr>
          <a:xfrm>
            <a:off x="2826617" y="3781122"/>
            <a:ext cx="6116334" cy="1046163"/>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solidFill>
                  <a:schemeClr val="bg1"/>
                </a:solidFill>
                <a:latin typeface="Arial" panose="020B0604020202020204" pitchFamily="34" charset="0"/>
                <a:cs typeface="Arial" panose="020B0604020202020204" pitchFamily="34" charset="0"/>
              </a:rPr>
              <a:t>Peter Stephens,</a:t>
            </a:r>
          </a:p>
          <a:p>
            <a:r>
              <a:rPr lang="en-US" sz="3600" b="1" dirty="0">
                <a:solidFill>
                  <a:schemeClr val="bg1"/>
                </a:solidFill>
                <a:latin typeface="Arial" panose="020B0604020202020204" pitchFamily="34" charset="0"/>
                <a:cs typeface="Arial" panose="020B0604020202020204" pitchFamily="34" charset="0"/>
              </a:rPr>
              <a:t>Policy &amp; External Affairs Director</a:t>
            </a:r>
          </a:p>
        </p:txBody>
      </p:sp>
    </p:spTree>
    <p:extLst>
      <p:ext uri="{BB962C8B-B14F-4D97-AF65-F5344CB8AC3E}">
        <p14:creationId xmlns:p14="http://schemas.microsoft.com/office/powerpoint/2010/main" val="35963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9E9DAD8-E3CC-4B43-BA3D-5FF586644E0E}"/>
              </a:ext>
            </a:extLst>
          </p:cNvPr>
          <p:cNvSpPr>
            <a:spLocks noGrp="1"/>
          </p:cNvSpPr>
          <p:nvPr>
            <p:ph type="body" sz="quarter" idx="10"/>
          </p:nvPr>
        </p:nvSpPr>
        <p:spPr>
          <a:xfrm>
            <a:off x="720000" y="2852876"/>
            <a:ext cx="8727069" cy="735394"/>
          </a:xfrm>
        </p:spPr>
        <p:txBody>
          <a:bodyPr/>
          <a:lstStyle/>
          <a:p>
            <a:r>
              <a:rPr lang="en-US" dirty="0"/>
              <a:t>A bus operator perspective</a:t>
            </a:r>
          </a:p>
        </p:txBody>
      </p:sp>
      <p:sp>
        <p:nvSpPr>
          <p:cNvPr id="6" name="Text Placeholder 5">
            <a:extLst>
              <a:ext uri="{FF2B5EF4-FFF2-40B4-BE49-F238E27FC236}">
                <a16:creationId xmlns:a16="http://schemas.microsoft.com/office/drawing/2014/main" id="{961922A0-F1BB-334E-83BC-F593EC225592}"/>
              </a:ext>
            </a:extLst>
          </p:cNvPr>
          <p:cNvSpPr>
            <a:spLocks noGrp="1"/>
          </p:cNvSpPr>
          <p:nvPr>
            <p:ph type="body" sz="quarter" idx="11"/>
          </p:nvPr>
        </p:nvSpPr>
        <p:spPr/>
        <p:txBody>
          <a:bodyPr/>
          <a:lstStyle/>
          <a:p>
            <a:r>
              <a:rPr lang="en-US" dirty="0"/>
              <a:t>Peter Stephens,</a:t>
            </a:r>
          </a:p>
          <a:p>
            <a:r>
              <a:rPr lang="en-US" dirty="0"/>
              <a:t>Policy &amp; External Affairs Director</a:t>
            </a:r>
          </a:p>
        </p:txBody>
      </p:sp>
      <p:sp>
        <p:nvSpPr>
          <p:cNvPr id="7" name="Text Placeholder 6">
            <a:extLst>
              <a:ext uri="{FF2B5EF4-FFF2-40B4-BE49-F238E27FC236}">
                <a16:creationId xmlns:a16="http://schemas.microsoft.com/office/drawing/2014/main" id="{83966373-80D1-1241-9C81-563685F75465}"/>
              </a:ext>
            </a:extLst>
          </p:cNvPr>
          <p:cNvSpPr>
            <a:spLocks noGrp="1"/>
          </p:cNvSpPr>
          <p:nvPr>
            <p:ph type="body" sz="quarter" idx="12"/>
          </p:nvPr>
        </p:nvSpPr>
        <p:spPr/>
        <p:txBody>
          <a:bodyPr/>
          <a:lstStyle/>
          <a:p>
            <a:r>
              <a:rPr lang="en-US" dirty="0"/>
              <a:t>15</a:t>
            </a:r>
            <a:r>
              <a:rPr lang="en-US" baseline="30000" dirty="0"/>
              <a:t>th</a:t>
            </a:r>
            <a:r>
              <a:rPr lang="en-US" dirty="0"/>
              <a:t> September 2023</a:t>
            </a:r>
          </a:p>
        </p:txBody>
      </p:sp>
    </p:spTree>
    <p:extLst>
      <p:ext uri="{BB962C8B-B14F-4D97-AF65-F5344CB8AC3E}">
        <p14:creationId xmlns:p14="http://schemas.microsoft.com/office/powerpoint/2010/main" val="323166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2C78961-AA84-4CEE-AB5C-0D14FB6E1002}"/>
              </a:ext>
            </a:extLst>
          </p:cNvPr>
          <p:cNvSpPr txBox="1"/>
          <p:nvPr/>
        </p:nvSpPr>
        <p:spPr>
          <a:xfrm>
            <a:off x="1052830" y="96885"/>
            <a:ext cx="4833620" cy="954107"/>
          </a:xfrm>
          <a:prstGeom prst="rect">
            <a:avLst/>
          </a:prstGeom>
          <a:noFill/>
        </p:spPr>
        <p:txBody>
          <a:bodyPr wrap="square" rtlCol="0">
            <a:spAutoFit/>
          </a:bodyPr>
          <a:lstStyle/>
          <a:p>
            <a:r>
              <a:rPr lang="en-GB" sz="2800" b="1" dirty="0">
                <a:solidFill>
                  <a:srgbClr val="7B1942"/>
                </a:solidFill>
                <a:latin typeface="Verdana" panose="020B0604030504040204" pitchFamily="34" charset="0"/>
                <a:ea typeface="Verdana" panose="020B0604030504040204" pitchFamily="34" charset="0"/>
                <a:cs typeface="Aharoni" panose="02010803020104030203" pitchFamily="2" charset="-79"/>
              </a:rPr>
              <a:t>COVID-19 and </a:t>
            </a:r>
          </a:p>
          <a:p>
            <a:r>
              <a:rPr lang="en-GB" sz="2800" b="1" dirty="0">
                <a:solidFill>
                  <a:srgbClr val="7B1942"/>
                </a:solidFill>
                <a:latin typeface="Verdana" panose="020B0604030504040204" pitchFamily="34" charset="0"/>
                <a:ea typeface="Verdana" panose="020B0604030504040204" pitchFamily="34" charset="0"/>
                <a:cs typeface="Aharoni" panose="02010803020104030203" pitchFamily="2" charset="-79"/>
              </a:rPr>
              <a:t>Bus Back Better</a:t>
            </a:r>
          </a:p>
        </p:txBody>
      </p:sp>
      <p:pic>
        <p:nvPicPr>
          <p:cNvPr id="10" name="Picture 9">
            <a:extLst>
              <a:ext uri="{FF2B5EF4-FFF2-40B4-BE49-F238E27FC236}">
                <a16:creationId xmlns:a16="http://schemas.microsoft.com/office/drawing/2014/main" id="{191CB12B-BF2C-4CA5-ADC9-1B4E39F2BF0C}"/>
              </a:ext>
            </a:extLst>
          </p:cNvPr>
          <p:cNvPicPr>
            <a:picLocks noChangeAspect="1"/>
          </p:cNvPicPr>
          <p:nvPr/>
        </p:nvPicPr>
        <p:blipFill rotWithShape="1">
          <a:blip r:embed="rId3"/>
          <a:srcRect r="92422"/>
          <a:stretch/>
        </p:blipFill>
        <p:spPr>
          <a:xfrm>
            <a:off x="0" y="0"/>
            <a:ext cx="923925" cy="6858000"/>
          </a:xfrm>
          <a:prstGeom prst="rect">
            <a:avLst/>
          </a:prstGeom>
        </p:spPr>
      </p:pic>
      <p:sp>
        <p:nvSpPr>
          <p:cNvPr id="2" name="TextBox 1">
            <a:extLst>
              <a:ext uri="{FF2B5EF4-FFF2-40B4-BE49-F238E27FC236}">
                <a16:creationId xmlns:a16="http://schemas.microsoft.com/office/drawing/2014/main" id="{A60761C7-E3AF-8F9C-FC0B-1A6FA684D8C4}"/>
              </a:ext>
            </a:extLst>
          </p:cNvPr>
          <p:cNvSpPr txBox="1"/>
          <p:nvPr/>
        </p:nvSpPr>
        <p:spPr>
          <a:xfrm>
            <a:off x="1096698" y="1151195"/>
            <a:ext cx="4992058" cy="2862322"/>
          </a:xfrm>
          <a:prstGeom prst="rect">
            <a:avLst/>
          </a:prstGeom>
          <a:noFill/>
        </p:spPr>
        <p:txBody>
          <a:bodyPr wrap="square" rtlCol="0">
            <a:spAutoFit/>
          </a:bodyPr>
          <a:lstStyle/>
          <a:p>
            <a:r>
              <a:rPr lang="en-GB" b="1" dirty="0">
                <a:solidFill>
                  <a:srgbClr val="7B1942"/>
                </a:solidFill>
                <a:latin typeface="Verdana" panose="020B0604030504040204" pitchFamily="34" charset="0"/>
                <a:ea typeface="Verdana" panose="020B0604030504040204" pitchFamily="34" charset="0"/>
              </a:rPr>
              <a:t>Bus patronage declined steeply during COVID-19 and is still down on pre-pandemic levels:</a:t>
            </a:r>
            <a:endParaRPr lang="en-GB" dirty="0">
              <a:solidFill>
                <a:srgbClr val="7B1942"/>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dirty="0">
                <a:solidFill>
                  <a:srgbClr val="7B1942"/>
                </a:solidFill>
                <a:latin typeface="Verdana" panose="020B0604030504040204" pitchFamily="34" charset="0"/>
                <a:ea typeface="Verdana" panose="020B0604030504040204" pitchFamily="34" charset="0"/>
              </a:rPr>
              <a:t>Government launched Bus Back Better in 2021 to help recover patronage</a:t>
            </a:r>
          </a:p>
          <a:p>
            <a:pPr marL="285750" indent="-285750">
              <a:buFont typeface="Arial" panose="020B0604020202020204" pitchFamily="34" charset="0"/>
              <a:buChar char="•"/>
            </a:pPr>
            <a:r>
              <a:rPr lang="en-GB" dirty="0">
                <a:solidFill>
                  <a:srgbClr val="7B1942"/>
                </a:solidFill>
                <a:latin typeface="Verdana" panose="020B0604030504040204" pitchFamily="34" charset="0"/>
                <a:ea typeface="Verdana" panose="020B0604030504040204" pitchFamily="34" charset="0"/>
              </a:rPr>
              <a:t>Local authorities asked to prepare bus service improvement plans for their areas</a:t>
            </a:r>
          </a:p>
          <a:p>
            <a:pPr marL="285750" indent="-285750">
              <a:buFont typeface="Arial" panose="020B0604020202020204" pitchFamily="34" charset="0"/>
              <a:buChar char="•"/>
            </a:pPr>
            <a:r>
              <a:rPr lang="en-GB" dirty="0">
                <a:solidFill>
                  <a:srgbClr val="7B1942"/>
                </a:solidFill>
                <a:latin typeface="Verdana" panose="020B0604030504040204" pitchFamily="34" charset="0"/>
                <a:ea typeface="Verdana" panose="020B0604030504040204" pitchFamily="34" charset="0"/>
              </a:rPr>
              <a:t>BSIPs have not been adequately funded by the government.</a:t>
            </a:r>
          </a:p>
        </p:txBody>
      </p:sp>
      <p:sp>
        <p:nvSpPr>
          <p:cNvPr id="6" name="TextBox 5">
            <a:extLst>
              <a:ext uri="{FF2B5EF4-FFF2-40B4-BE49-F238E27FC236}">
                <a16:creationId xmlns:a16="http://schemas.microsoft.com/office/drawing/2014/main" id="{EB15D1B8-D667-E774-EEDE-1BE0C2B027EB}"/>
              </a:ext>
            </a:extLst>
          </p:cNvPr>
          <p:cNvSpPr txBox="1"/>
          <p:nvPr/>
        </p:nvSpPr>
        <p:spPr>
          <a:xfrm>
            <a:off x="2582906" y="4180344"/>
            <a:ext cx="3504157" cy="2677656"/>
          </a:xfrm>
          <a:prstGeom prst="rect">
            <a:avLst/>
          </a:prstGeom>
          <a:noFill/>
        </p:spPr>
        <p:txBody>
          <a:bodyPr wrap="square" rtlCol="0">
            <a:spAutoFit/>
          </a:bodyPr>
          <a:lstStyle/>
          <a:p>
            <a:r>
              <a:rPr lang="en-GB" sz="1400" dirty="0">
                <a:solidFill>
                  <a:srgbClr val="7B1942"/>
                </a:solidFill>
                <a:latin typeface="Verdana" panose="020B0604030504040204" pitchFamily="34" charset="0"/>
                <a:ea typeface="Verdana" panose="020B0604030504040204" pitchFamily="34" charset="0"/>
              </a:rPr>
              <a:t>“This strategy will make buses more frequent, more reliable, easier to </a:t>
            </a:r>
          </a:p>
          <a:p>
            <a:r>
              <a:rPr lang="en-GB" sz="1400" dirty="0">
                <a:solidFill>
                  <a:srgbClr val="7B1942"/>
                </a:solidFill>
                <a:latin typeface="Verdana" panose="020B0604030504040204" pitchFamily="34" charset="0"/>
                <a:ea typeface="Verdana" panose="020B0604030504040204" pitchFamily="34" charset="0"/>
              </a:rPr>
              <a:t>understand and use, better co-ordinated and cheaper: in other words, more like London’s, where these type of improvements dramatically increased passenger numbers, reduced congestion, carbon and pollution, helped the disadvantaged and got motorists out of their cars.” </a:t>
            </a:r>
            <a:r>
              <a:rPr lang="en-GB" sz="1400" b="1" dirty="0">
                <a:solidFill>
                  <a:srgbClr val="7B1942"/>
                </a:solidFill>
                <a:latin typeface="Verdana" panose="020B0604030504040204" pitchFamily="34" charset="0"/>
                <a:ea typeface="Verdana" panose="020B0604030504040204" pitchFamily="34" charset="0"/>
              </a:rPr>
              <a:t>Bus Back Better</a:t>
            </a:r>
          </a:p>
          <a:p>
            <a:endParaRPr lang="en-GB" sz="1400" dirty="0">
              <a:solidFill>
                <a:srgbClr val="7B1942"/>
              </a:solidFill>
              <a:latin typeface="Verdana" panose="020B0604030504040204" pitchFamily="34" charset="0"/>
              <a:ea typeface="Verdana" panose="020B0604030504040204" pitchFamily="34" charset="0"/>
            </a:endParaRPr>
          </a:p>
        </p:txBody>
      </p:sp>
      <p:pic>
        <p:nvPicPr>
          <p:cNvPr id="7" name="Picture 6">
            <a:extLst>
              <a:ext uri="{FF2B5EF4-FFF2-40B4-BE49-F238E27FC236}">
                <a16:creationId xmlns:a16="http://schemas.microsoft.com/office/drawing/2014/main" id="{0D53721F-2ED9-9CF6-A104-D487B6277EED}"/>
              </a:ext>
            </a:extLst>
          </p:cNvPr>
          <p:cNvPicPr>
            <a:picLocks noChangeAspect="1"/>
          </p:cNvPicPr>
          <p:nvPr/>
        </p:nvPicPr>
        <p:blipFill>
          <a:blip r:embed="rId4"/>
          <a:stretch>
            <a:fillRect/>
          </a:stretch>
        </p:blipFill>
        <p:spPr>
          <a:xfrm>
            <a:off x="6305552" y="940614"/>
            <a:ext cx="5524872" cy="2729485"/>
          </a:xfrm>
          <a:prstGeom prst="rect">
            <a:avLst/>
          </a:prstGeom>
        </p:spPr>
      </p:pic>
      <p:pic>
        <p:nvPicPr>
          <p:cNvPr id="12" name="Picture 11">
            <a:extLst>
              <a:ext uri="{FF2B5EF4-FFF2-40B4-BE49-F238E27FC236}">
                <a16:creationId xmlns:a16="http://schemas.microsoft.com/office/drawing/2014/main" id="{26B97923-6581-2043-4086-432601D60337}"/>
              </a:ext>
            </a:extLst>
          </p:cNvPr>
          <p:cNvPicPr>
            <a:picLocks noChangeAspect="1"/>
          </p:cNvPicPr>
          <p:nvPr/>
        </p:nvPicPr>
        <p:blipFill>
          <a:blip r:embed="rId5"/>
          <a:stretch>
            <a:fillRect/>
          </a:stretch>
        </p:blipFill>
        <p:spPr>
          <a:xfrm>
            <a:off x="6305552" y="3918771"/>
            <a:ext cx="5590115" cy="2704378"/>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8A94F50-944A-404A-954A-66B2BF9B0E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292" y="0"/>
            <a:ext cx="2557928" cy="954107"/>
          </a:xfrm>
          <a:prstGeom prst="rect">
            <a:avLst/>
          </a:prstGeom>
        </p:spPr>
      </p:pic>
      <p:pic>
        <p:nvPicPr>
          <p:cNvPr id="14" name="Picture 13">
            <a:extLst>
              <a:ext uri="{FF2B5EF4-FFF2-40B4-BE49-F238E27FC236}">
                <a16:creationId xmlns:a16="http://schemas.microsoft.com/office/drawing/2014/main" id="{C6899278-DA59-7898-CC54-A95C196ECE2A}"/>
              </a:ext>
            </a:extLst>
          </p:cNvPr>
          <p:cNvPicPr>
            <a:picLocks noChangeAspect="1"/>
          </p:cNvPicPr>
          <p:nvPr/>
        </p:nvPicPr>
        <p:blipFill>
          <a:blip r:embed="rId7"/>
          <a:stretch>
            <a:fillRect/>
          </a:stretch>
        </p:blipFill>
        <p:spPr>
          <a:xfrm rot="21186193">
            <a:off x="1197651" y="4568620"/>
            <a:ext cx="1237363" cy="17559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8366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719999" y="1896706"/>
            <a:ext cx="10933937" cy="2770188"/>
          </a:xfrm>
        </p:spPr>
        <p:txBody>
          <a:bodyPr/>
          <a:lstStyle/>
          <a:p>
            <a:r>
              <a:rPr lang="en-GB" sz="2400" dirty="0"/>
              <a:t>Inter-urban routes</a:t>
            </a:r>
          </a:p>
          <a:p>
            <a:pPr lvl="1"/>
            <a:r>
              <a:rPr lang="en-GB" sz="2000" dirty="0">
                <a:latin typeface="StagecoachCircular" panose="02010504010101010104" pitchFamily="50" charset="0"/>
                <a:cs typeface="StagecoachCircular" panose="02010504010101010104" pitchFamily="50" charset="0"/>
              </a:rPr>
              <a:t>Commercially sustainable; some scope to support local networks</a:t>
            </a:r>
          </a:p>
          <a:p>
            <a:r>
              <a:rPr lang="en-GB" sz="2400" b="1" dirty="0"/>
              <a:t>Local town networks</a:t>
            </a:r>
          </a:p>
          <a:p>
            <a:pPr lvl="1"/>
            <a:r>
              <a:rPr lang="en-GB" sz="2000" b="1" dirty="0">
                <a:latin typeface="StagecoachCircular" panose="02010504010101010104" pitchFamily="50" charset="0"/>
                <a:cs typeface="StagecoachCircular" panose="02010504010101010104" pitchFamily="50" charset="0"/>
              </a:rPr>
              <a:t>Mixed picture; impact of other policies (e.g. parking)</a:t>
            </a:r>
          </a:p>
          <a:p>
            <a:r>
              <a:rPr lang="en-GB" sz="2400" b="1" dirty="0"/>
              <a:t>Hub-and-spoke services</a:t>
            </a:r>
          </a:p>
          <a:p>
            <a:pPr lvl="1"/>
            <a:r>
              <a:rPr lang="en-GB" sz="2000" b="1" dirty="0">
                <a:latin typeface="StagecoachCircular" panose="02010504010101010104" pitchFamily="50" charset="0"/>
                <a:cs typeface="StagecoachCircular" panose="02010504010101010104" pitchFamily="50" charset="0"/>
              </a:rPr>
              <a:t>Health depends on time-bound demand (e.g. commuting, schools); role of bus priority</a:t>
            </a:r>
          </a:p>
          <a:p>
            <a:r>
              <a:rPr lang="en-GB" sz="2400" dirty="0"/>
              <a:t>‘Village hopper’ services</a:t>
            </a:r>
          </a:p>
          <a:p>
            <a:pPr lvl="1"/>
            <a:r>
              <a:rPr lang="en-GB" sz="2000" dirty="0">
                <a:latin typeface="StagecoachCircular" panose="02010504010101010104" pitchFamily="50" charset="0"/>
                <a:cs typeface="StagecoachCircular" panose="02010504010101010104" pitchFamily="50" charset="0"/>
              </a:rPr>
              <a:t>Most challenging; many already supported</a:t>
            </a:r>
          </a:p>
        </p:txBody>
      </p:sp>
      <p:sp>
        <p:nvSpPr>
          <p:cNvPr id="3" name="Text Placeholder 2"/>
          <p:cNvSpPr>
            <a:spLocks noGrp="1"/>
          </p:cNvSpPr>
          <p:nvPr>
            <p:ph type="body" sz="quarter" idx="13"/>
          </p:nvPr>
        </p:nvSpPr>
        <p:spPr/>
        <p:txBody>
          <a:bodyPr/>
          <a:lstStyle/>
          <a:p>
            <a:r>
              <a:rPr lang="en-GB" dirty="0"/>
              <a:t>Current commercial position</a:t>
            </a:r>
          </a:p>
        </p:txBody>
      </p:sp>
    </p:spTree>
    <p:extLst>
      <p:ext uri="{BB962C8B-B14F-4D97-AF65-F5344CB8AC3E}">
        <p14:creationId xmlns:p14="http://schemas.microsoft.com/office/powerpoint/2010/main" val="382391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720000" y="1896706"/>
            <a:ext cx="10750546" cy="2770188"/>
          </a:xfrm>
        </p:spPr>
        <p:txBody>
          <a:bodyPr/>
          <a:lstStyle/>
          <a:p>
            <a:r>
              <a:rPr lang="en-GB" sz="2400" dirty="0"/>
              <a:t>The health and community benefits of social inclusion</a:t>
            </a:r>
          </a:p>
          <a:p>
            <a:r>
              <a:rPr lang="en-GB" sz="2400" dirty="0"/>
              <a:t>The economic benefits of accessing goods and services</a:t>
            </a:r>
          </a:p>
          <a:p>
            <a:r>
              <a:rPr lang="en-GB" sz="2400" b="1" dirty="0"/>
              <a:t>The public policy benefits of improving delivery of public services</a:t>
            </a:r>
          </a:p>
          <a:p>
            <a:pPr lvl="1">
              <a:buFont typeface="Wingdings" panose="05000000000000000000" pitchFamily="2" charset="2"/>
              <a:buChar char=""/>
            </a:pPr>
            <a:r>
              <a:rPr lang="en-GB" sz="2400" dirty="0">
                <a:latin typeface="StagecoachCircular" panose="02010504010101010104" pitchFamily="50" charset="0"/>
                <a:cs typeface="StagecoachCircular" panose="02010504010101010104" pitchFamily="50" charset="0"/>
              </a:rPr>
              <a:t>See public transport in wider service delivery context</a:t>
            </a:r>
          </a:p>
          <a:p>
            <a:r>
              <a:rPr lang="en-GB" sz="2400" b="1" dirty="0"/>
              <a:t>The sense of identity and vibrancy for a local community</a:t>
            </a:r>
          </a:p>
          <a:p>
            <a:pPr lvl="1">
              <a:buFont typeface="Wingdings" panose="05000000000000000000" pitchFamily="2" charset="2"/>
              <a:buChar char=""/>
            </a:pPr>
            <a:r>
              <a:rPr lang="en-GB" sz="2400" dirty="0">
                <a:latin typeface="StagecoachCircular" panose="02010504010101010104" pitchFamily="50" charset="0"/>
                <a:cs typeface="StagecoachCircular" panose="02010504010101010104" pitchFamily="50" charset="0"/>
              </a:rPr>
              <a:t>Recognise as ‘Critical Local Infrastructure’</a:t>
            </a:r>
          </a:p>
          <a:p>
            <a:r>
              <a:rPr lang="en-GB" sz="2400" b="1" dirty="0"/>
              <a:t>The network effect of improving public transport interconnection</a:t>
            </a:r>
          </a:p>
          <a:p>
            <a:pPr lvl="1">
              <a:buFont typeface="Wingdings" panose="05000000000000000000" pitchFamily="2" charset="2"/>
              <a:buChar char=""/>
            </a:pPr>
            <a:r>
              <a:rPr lang="en-GB" sz="2400" dirty="0">
                <a:latin typeface="StagecoachCircular" panose="02010504010101010104" pitchFamily="50" charset="0"/>
                <a:cs typeface="StagecoachCircular" panose="02010504010101010104" pitchFamily="50" charset="0"/>
              </a:rPr>
              <a:t>Capture network externalities in investment case analysis</a:t>
            </a:r>
          </a:p>
        </p:txBody>
      </p:sp>
      <p:sp>
        <p:nvSpPr>
          <p:cNvPr id="5" name="Text Placeholder 4"/>
          <p:cNvSpPr>
            <a:spLocks noGrp="1"/>
          </p:cNvSpPr>
          <p:nvPr>
            <p:ph type="body" sz="quarter" idx="13"/>
          </p:nvPr>
        </p:nvSpPr>
        <p:spPr/>
        <p:txBody>
          <a:bodyPr/>
          <a:lstStyle/>
          <a:p>
            <a:r>
              <a:rPr lang="en-GB" dirty="0"/>
              <a:t>Why do rural bus services matter?</a:t>
            </a:r>
          </a:p>
        </p:txBody>
      </p:sp>
    </p:spTree>
    <p:extLst>
      <p:ext uri="{BB962C8B-B14F-4D97-AF65-F5344CB8AC3E}">
        <p14:creationId xmlns:p14="http://schemas.microsoft.com/office/powerpoint/2010/main" val="10657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GB" dirty="0"/>
              <a:t>Managing the cost base</a:t>
            </a:r>
          </a:p>
        </p:txBody>
      </p:sp>
      <p:sp>
        <p:nvSpPr>
          <p:cNvPr id="4" name="Text Placeholder 1"/>
          <p:cNvSpPr txBox="1">
            <a:spLocks/>
          </p:cNvSpPr>
          <p:nvPr/>
        </p:nvSpPr>
        <p:spPr>
          <a:xfrm>
            <a:off x="6217920" y="2260600"/>
            <a:ext cx="5252626" cy="2770188"/>
          </a:xfrm>
          <a:prstGeom prst="rect">
            <a:avLst/>
          </a:prstGeom>
        </p:spPr>
        <p:txBody>
          <a:bodyPr lIns="0" tIns="0" rIns="0" bIns="0">
            <a:noAutofit/>
          </a:bodyPr>
          <a:lstStyle>
            <a:lvl1pPr marL="216000" indent="-216000" algn="l" defTabSz="914400" rtl="0" eaLnBrk="1" latinLnBrk="0" hangingPunct="1">
              <a:lnSpc>
                <a:spcPts val="2500"/>
              </a:lnSpc>
              <a:spcBef>
                <a:spcPts val="1200"/>
              </a:spcBef>
              <a:buClr>
                <a:srgbClr val="E03E52"/>
              </a:buClr>
              <a:buFont typeface="Arial" panose="020B0604020202020204" pitchFamily="34" charset="0"/>
              <a:buChar char="•"/>
              <a:defRPr sz="2100" kern="1200">
                <a:solidFill>
                  <a:srgbClr val="051C2C"/>
                </a:solidFill>
                <a:latin typeface="StagecoachCircular" panose="02010504010101010104" pitchFamily="2" charset="77"/>
                <a:ea typeface="+mn-ea"/>
                <a:cs typeface="StagecoachCircular" panose="02010504010101010104"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marR="0" lvl="0" indent="-216000" algn="l" defTabSz="914400" rtl="0" eaLnBrk="1" fontAlgn="auto" latinLnBrk="0" hangingPunct="1">
              <a:lnSpc>
                <a:spcPts val="2500"/>
              </a:lnSpc>
              <a:spcBef>
                <a:spcPts val="1200"/>
              </a:spcBef>
              <a:spcAft>
                <a:spcPts val="0"/>
              </a:spcAft>
              <a:buClr>
                <a:srgbClr val="E03E52"/>
              </a:buClr>
              <a:buSzTx/>
              <a:buFont typeface="Arial" panose="020B0604020202020204" pitchFamily="34" charset="0"/>
              <a:buChar char="•"/>
              <a:tabLst/>
              <a:defRPr/>
            </a:pPr>
            <a:endParaRPr kumimoji="0" lang="en-GB" sz="2100" b="0" i="0" u="none" strike="noStrike" kern="1200" cap="none" spc="0" normalizeH="0" baseline="0" noProof="0" dirty="0">
              <a:ln>
                <a:noFill/>
              </a:ln>
              <a:solidFill>
                <a:srgbClr val="051C2C"/>
              </a:solidFill>
              <a:effectLst/>
              <a:uLnTx/>
              <a:uFillTx/>
              <a:latin typeface="StagecoachCircular" panose="02010504010101010104" pitchFamily="2" charset="77"/>
              <a:ea typeface="+mn-ea"/>
            </a:endParaRPr>
          </a:p>
        </p:txBody>
      </p:sp>
      <p:sp>
        <p:nvSpPr>
          <p:cNvPr id="6" name="Text Placeholder 5"/>
          <p:cNvSpPr>
            <a:spLocks noGrp="1"/>
          </p:cNvSpPr>
          <p:nvPr>
            <p:ph type="body" sz="quarter" idx="12"/>
          </p:nvPr>
        </p:nvSpPr>
        <p:spPr>
          <a:xfrm>
            <a:off x="719999" y="1603989"/>
            <a:ext cx="6725830" cy="2770188"/>
          </a:xfrm>
        </p:spPr>
        <p:txBody>
          <a:bodyPr/>
          <a:lstStyle/>
          <a:p>
            <a:r>
              <a:rPr lang="en-GB" dirty="0"/>
              <a:t>Labour costs (52%): rural recruitment challenges</a:t>
            </a:r>
          </a:p>
          <a:p>
            <a:pPr lvl="1"/>
            <a:r>
              <a:rPr lang="en-GB" sz="2000" dirty="0">
                <a:latin typeface="StagecoachCircular" panose="02010504010101010104" pitchFamily="50" charset="0"/>
                <a:cs typeface="StagecoachCircular" panose="02010504010101010104" pitchFamily="50" charset="0"/>
              </a:rPr>
              <a:t>Smaller labour pool with greater competition</a:t>
            </a:r>
          </a:p>
          <a:p>
            <a:pPr lvl="1"/>
            <a:r>
              <a:rPr lang="en-GB" sz="2000" dirty="0">
                <a:latin typeface="StagecoachCircular" panose="02010504010101010104" pitchFamily="50" charset="0"/>
                <a:cs typeface="StagecoachCircular" panose="02010504010101010104" pitchFamily="50" charset="0"/>
              </a:rPr>
              <a:t>High cost of living in many rural areas</a:t>
            </a:r>
          </a:p>
          <a:p>
            <a:pPr lvl="1">
              <a:buFont typeface="Wingdings" panose="05000000000000000000" pitchFamily="2" charset="2"/>
              <a:buChar char="è"/>
            </a:pPr>
            <a:r>
              <a:rPr lang="en-GB" sz="2000" dirty="0">
                <a:latin typeface="StagecoachCircular" panose="02010504010101010104" pitchFamily="50" charset="0"/>
                <a:cs typeface="StagecoachCircular" panose="02010504010101010104" pitchFamily="50" charset="0"/>
              </a:rPr>
              <a:t>Policies to support local labour markets</a:t>
            </a:r>
          </a:p>
          <a:p>
            <a:pPr lvl="1">
              <a:buFont typeface="Wingdings" panose="05000000000000000000" pitchFamily="2" charset="2"/>
              <a:buChar char="è"/>
            </a:pPr>
            <a:endParaRPr lang="en-GB" sz="2000" dirty="0">
              <a:latin typeface="StagecoachCircular" panose="02010504010101010104" pitchFamily="50" charset="0"/>
              <a:cs typeface="StagecoachCircular" panose="02010504010101010104" pitchFamily="50" charset="0"/>
            </a:endParaRPr>
          </a:p>
          <a:p>
            <a:r>
              <a:rPr lang="en-GB" dirty="0"/>
              <a:t>Running costs (19%): longer rural routes</a:t>
            </a:r>
          </a:p>
          <a:p>
            <a:pPr lvl="1"/>
            <a:r>
              <a:rPr lang="en-GB" sz="2000" dirty="0">
                <a:latin typeface="StagecoachCircular" panose="02010504010101010104" pitchFamily="50" charset="0"/>
                <a:cs typeface="StagecoachCircular" panose="02010504010101010104" pitchFamily="50" charset="0"/>
              </a:rPr>
              <a:t>Increased fuel &amp; parts costs</a:t>
            </a:r>
          </a:p>
          <a:p>
            <a:pPr lvl="1">
              <a:buFont typeface="Wingdings" panose="05000000000000000000" pitchFamily="2" charset="2"/>
              <a:buChar char="è"/>
            </a:pPr>
            <a:r>
              <a:rPr lang="en-GB" sz="2000" dirty="0">
                <a:latin typeface="StagecoachCircular" panose="02010504010101010104" pitchFamily="50" charset="0"/>
                <a:cs typeface="StagecoachCircular" panose="02010504010101010104" pitchFamily="50" charset="0"/>
              </a:rPr>
              <a:t>Introduction of BSOG+; BSOG reform</a:t>
            </a:r>
          </a:p>
          <a:p>
            <a:pPr lvl="1">
              <a:buFont typeface="Wingdings" panose="05000000000000000000" pitchFamily="2" charset="2"/>
              <a:buChar char="è"/>
            </a:pPr>
            <a:endParaRPr lang="en-GB" sz="2000" dirty="0">
              <a:latin typeface="StagecoachCircular" panose="02010504010101010104" pitchFamily="50" charset="0"/>
              <a:cs typeface="StagecoachCircular" panose="02010504010101010104" pitchFamily="50" charset="0"/>
            </a:endParaRPr>
          </a:p>
          <a:p>
            <a:r>
              <a:rPr lang="en-GB" dirty="0"/>
              <a:t>Depreciation (8%): cascaded vehicles on rural routes</a:t>
            </a:r>
          </a:p>
          <a:p>
            <a:pPr lvl="1"/>
            <a:r>
              <a:rPr lang="en-GB" sz="2000" dirty="0">
                <a:latin typeface="StagecoachCircular" panose="02010504010101010104" pitchFamily="50" charset="0"/>
                <a:cs typeface="StagecoachCircular" panose="02010504010101010104" pitchFamily="50" charset="0"/>
              </a:rPr>
              <a:t>Depreciation costs of vehicle investment</a:t>
            </a:r>
          </a:p>
        </p:txBody>
      </p:sp>
    </p:spTree>
    <p:extLst>
      <p:ext uri="{BB962C8B-B14F-4D97-AF65-F5344CB8AC3E}">
        <p14:creationId xmlns:p14="http://schemas.microsoft.com/office/powerpoint/2010/main" val="160968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GB" dirty="0"/>
              <a:t>Optimising operating revenue</a:t>
            </a:r>
          </a:p>
        </p:txBody>
      </p:sp>
      <p:sp>
        <p:nvSpPr>
          <p:cNvPr id="4" name="Text Placeholder 1"/>
          <p:cNvSpPr txBox="1">
            <a:spLocks/>
          </p:cNvSpPr>
          <p:nvPr/>
        </p:nvSpPr>
        <p:spPr>
          <a:xfrm>
            <a:off x="6217920" y="2260600"/>
            <a:ext cx="5252626" cy="2770188"/>
          </a:xfrm>
          <a:prstGeom prst="rect">
            <a:avLst/>
          </a:prstGeom>
        </p:spPr>
        <p:txBody>
          <a:bodyPr lIns="0" tIns="0" rIns="0" bIns="0">
            <a:noAutofit/>
          </a:bodyPr>
          <a:lstStyle>
            <a:lvl1pPr marL="216000" indent="-216000" algn="l" defTabSz="914400" rtl="0" eaLnBrk="1" latinLnBrk="0" hangingPunct="1">
              <a:lnSpc>
                <a:spcPts val="2500"/>
              </a:lnSpc>
              <a:spcBef>
                <a:spcPts val="1200"/>
              </a:spcBef>
              <a:buClr>
                <a:srgbClr val="E03E52"/>
              </a:buClr>
              <a:buFont typeface="Arial" panose="020B0604020202020204" pitchFamily="34" charset="0"/>
              <a:buChar char="•"/>
              <a:defRPr sz="2100" kern="1200">
                <a:solidFill>
                  <a:srgbClr val="051C2C"/>
                </a:solidFill>
                <a:latin typeface="StagecoachCircular" panose="02010504010101010104" pitchFamily="2" charset="77"/>
                <a:ea typeface="+mn-ea"/>
                <a:cs typeface="StagecoachCircular" panose="02010504010101010104"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16000" marR="0" lvl="0" indent="-216000" algn="l" defTabSz="914400" rtl="0" eaLnBrk="1" fontAlgn="auto" latinLnBrk="0" hangingPunct="1">
              <a:lnSpc>
                <a:spcPts val="2500"/>
              </a:lnSpc>
              <a:spcBef>
                <a:spcPts val="1200"/>
              </a:spcBef>
              <a:spcAft>
                <a:spcPts val="0"/>
              </a:spcAft>
              <a:buClr>
                <a:srgbClr val="E03E52"/>
              </a:buClr>
              <a:buSzTx/>
              <a:buFont typeface="Arial" panose="020B0604020202020204" pitchFamily="34" charset="0"/>
              <a:buChar char="•"/>
              <a:tabLst/>
              <a:defRPr/>
            </a:pPr>
            <a:endParaRPr kumimoji="0" lang="en-GB" sz="2100" b="0" i="0" u="none" strike="noStrike" kern="1200" cap="none" spc="0" normalizeH="0" baseline="0" noProof="0" dirty="0">
              <a:ln>
                <a:noFill/>
              </a:ln>
              <a:solidFill>
                <a:srgbClr val="051C2C"/>
              </a:solidFill>
              <a:effectLst/>
              <a:uLnTx/>
              <a:uFillTx/>
              <a:latin typeface="StagecoachCircular" panose="02010504010101010104" pitchFamily="2" charset="77"/>
              <a:ea typeface="+mn-ea"/>
            </a:endParaRPr>
          </a:p>
        </p:txBody>
      </p:sp>
      <p:sp>
        <p:nvSpPr>
          <p:cNvPr id="6" name="Text Placeholder 5"/>
          <p:cNvSpPr>
            <a:spLocks noGrp="1"/>
          </p:cNvSpPr>
          <p:nvPr>
            <p:ph type="body" sz="quarter" idx="12"/>
          </p:nvPr>
        </p:nvSpPr>
        <p:spPr>
          <a:xfrm>
            <a:off x="719998" y="1762609"/>
            <a:ext cx="10439414" cy="3835758"/>
          </a:xfrm>
        </p:spPr>
        <p:txBody>
          <a:bodyPr/>
          <a:lstStyle/>
          <a:p>
            <a:r>
              <a:rPr lang="en-GB" dirty="0"/>
              <a:t>Commercial revenue: stimulation and better aggregation of transport demand</a:t>
            </a:r>
          </a:p>
          <a:p>
            <a:pPr lvl="1">
              <a:buFont typeface="Wingdings" panose="05000000000000000000" pitchFamily="2" charset="2"/>
              <a:buChar char="è"/>
            </a:pPr>
            <a:r>
              <a:rPr lang="en-GB" sz="2000" dirty="0">
                <a:latin typeface="StagecoachCircular" panose="02010504010101010104" pitchFamily="50" charset="0"/>
                <a:cs typeface="StagecoachCircular" panose="02010504010101010104" pitchFamily="50" charset="0"/>
              </a:rPr>
              <a:t>Better marketing and signposting of services (e.g. through hospitals and schools)</a:t>
            </a:r>
          </a:p>
          <a:p>
            <a:pPr lvl="1">
              <a:buFont typeface="Wingdings" panose="05000000000000000000" pitchFamily="2" charset="2"/>
              <a:buChar char="è"/>
            </a:pPr>
            <a:r>
              <a:rPr lang="en-GB" sz="2000" dirty="0">
                <a:latin typeface="StagecoachCircular" panose="02010504010101010104" pitchFamily="50" charset="0"/>
                <a:cs typeface="StagecoachCircular" panose="02010504010101010104" pitchFamily="50" charset="0"/>
              </a:rPr>
              <a:t>Shared transport data analysis to identify untapped demand opportunities</a:t>
            </a:r>
          </a:p>
          <a:p>
            <a:pPr lvl="1">
              <a:buFont typeface="Wingdings" panose="05000000000000000000" pitchFamily="2" charset="2"/>
              <a:buChar char="è"/>
            </a:pPr>
            <a:r>
              <a:rPr lang="en-GB" sz="2000" dirty="0">
                <a:latin typeface="StagecoachCircular" panose="02010504010101010104" pitchFamily="50" charset="0"/>
                <a:cs typeface="StagecoachCircular" panose="02010504010101010104" pitchFamily="50" charset="0"/>
              </a:rPr>
              <a:t>‘Total Transport’ funding approach – s106, NEPT, home-to-school, private provision</a:t>
            </a:r>
          </a:p>
          <a:p>
            <a:pPr lvl="1">
              <a:buFont typeface="Wingdings" panose="05000000000000000000" pitchFamily="2" charset="2"/>
              <a:buChar char="è"/>
            </a:pPr>
            <a:endParaRPr lang="en-GB" sz="2000" dirty="0">
              <a:latin typeface="StagecoachCircular" panose="02010504010101010104" pitchFamily="50" charset="0"/>
              <a:cs typeface="StagecoachCircular" panose="02010504010101010104" pitchFamily="50" charset="0"/>
            </a:endParaRPr>
          </a:p>
          <a:p>
            <a:r>
              <a:rPr lang="en-GB" dirty="0"/>
              <a:t>Concessionary revenue: reduced churn on rural services; different generation?</a:t>
            </a:r>
            <a:endParaRPr lang="en-GB" sz="2000" dirty="0">
              <a:latin typeface="StagecoachCircular" panose="02010504010101010104" pitchFamily="50" charset="0"/>
              <a:cs typeface="StagecoachCircular" panose="02010504010101010104" pitchFamily="50" charset="0"/>
            </a:endParaRPr>
          </a:p>
          <a:p>
            <a:pPr lvl="1">
              <a:buFont typeface="Wingdings" panose="05000000000000000000" pitchFamily="2" charset="2"/>
              <a:buChar char="è"/>
            </a:pPr>
            <a:r>
              <a:rPr lang="en-GB" sz="2000" dirty="0">
                <a:latin typeface="StagecoachCircular" panose="02010504010101010104" pitchFamily="50" charset="0"/>
                <a:cs typeface="StagecoachCircular" panose="02010504010101010104" pitchFamily="50" charset="0"/>
              </a:rPr>
              <a:t>Reflect rural specifics in reimbursement</a:t>
            </a:r>
          </a:p>
          <a:p>
            <a:pPr lvl="1">
              <a:buFont typeface="Wingdings" panose="05000000000000000000" pitchFamily="2" charset="2"/>
              <a:buChar char="è"/>
            </a:pPr>
            <a:r>
              <a:rPr lang="en-GB" sz="2000" dirty="0">
                <a:latin typeface="StagecoachCircular" panose="02010504010101010104" pitchFamily="50" charset="0"/>
                <a:cs typeface="StagecoachCircular" panose="02010504010101010104" pitchFamily="50" charset="0"/>
              </a:rPr>
              <a:t>Revision of the reimbursement calculator/guidance</a:t>
            </a:r>
          </a:p>
          <a:p>
            <a:pPr lvl="1">
              <a:buFont typeface="Wingdings" panose="05000000000000000000" pitchFamily="2" charset="2"/>
              <a:buChar char="è"/>
            </a:pPr>
            <a:endParaRPr lang="en-GB" sz="2000" dirty="0">
              <a:latin typeface="StagecoachCircular" panose="02010504010101010104" pitchFamily="50" charset="0"/>
              <a:cs typeface="StagecoachCircular" panose="02010504010101010104" pitchFamily="50" charset="0"/>
            </a:endParaRPr>
          </a:p>
          <a:p>
            <a:r>
              <a:rPr lang="en-GB" dirty="0"/>
              <a:t>Other revenue: potential to identify new revenue streams?</a:t>
            </a:r>
          </a:p>
          <a:p>
            <a:pPr lvl="1"/>
            <a:endParaRPr lang="en-GB" sz="2000" dirty="0">
              <a:latin typeface="StagecoachCircular" panose="02010504010101010104" pitchFamily="50" charset="0"/>
              <a:cs typeface="StagecoachCircular" panose="02010504010101010104" pitchFamily="50" charset="0"/>
            </a:endParaRPr>
          </a:p>
        </p:txBody>
      </p:sp>
    </p:spTree>
    <p:extLst>
      <p:ext uri="{BB962C8B-B14F-4D97-AF65-F5344CB8AC3E}">
        <p14:creationId xmlns:p14="http://schemas.microsoft.com/office/powerpoint/2010/main" val="242599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720000" y="1607458"/>
            <a:ext cx="10411420" cy="2770188"/>
          </a:xfrm>
        </p:spPr>
        <p:txBody>
          <a:bodyPr/>
          <a:lstStyle/>
          <a:p>
            <a:r>
              <a:rPr lang="en-GB" dirty="0"/>
              <a:t>Greater sharing of data and analysis to identify potential untapped demand</a:t>
            </a:r>
          </a:p>
          <a:p>
            <a:r>
              <a:rPr lang="en-GB" dirty="0"/>
              <a:t>Look at the end-to-end journey, not just the bus element</a:t>
            </a:r>
          </a:p>
          <a:p>
            <a:r>
              <a:rPr lang="en-GB" dirty="0"/>
              <a:t>Better signposting of existing public transport provision</a:t>
            </a:r>
          </a:p>
          <a:p>
            <a:r>
              <a:rPr lang="en-GB" dirty="0"/>
              <a:t>Accurately capturing externalities in investment case analysis</a:t>
            </a:r>
          </a:p>
          <a:p>
            <a:r>
              <a:rPr lang="en-GB" dirty="0"/>
              <a:t>Developing local transport partnerships to develop Total Transport funding</a:t>
            </a:r>
          </a:p>
        </p:txBody>
      </p:sp>
      <p:sp>
        <p:nvSpPr>
          <p:cNvPr id="3" name="Text Placeholder 2"/>
          <p:cNvSpPr>
            <a:spLocks noGrp="1"/>
          </p:cNvSpPr>
          <p:nvPr>
            <p:ph type="body" sz="quarter" idx="13"/>
          </p:nvPr>
        </p:nvSpPr>
        <p:spPr/>
        <p:txBody>
          <a:bodyPr/>
          <a:lstStyle/>
          <a:p>
            <a:r>
              <a:rPr lang="en-GB" dirty="0"/>
              <a:t>Some immediate actions</a:t>
            </a:r>
          </a:p>
        </p:txBody>
      </p:sp>
      <p:sp>
        <p:nvSpPr>
          <p:cNvPr id="4" name="Text Placeholder 1"/>
          <p:cNvSpPr txBox="1">
            <a:spLocks/>
          </p:cNvSpPr>
          <p:nvPr/>
        </p:nvSpPr>
        <p:spPr>
          <a:xfrm>
            <a:off x="719999" y="4559627"/>
            <a:ext cx="10411420" cy="2770188"/>
          </a:xfrm>
          <a:prstGeom prst="rect">
            <a:avLst/>
          </a:prstGeom>
        </p:spPr>
        <p:txBody>
          <a:bodyPr lIns="0" tIns="0" rIns="0" bIns="0">
            <a:noAutofit/>
          </a:bodyPr>
          <a:lstStyle>
            <a:lvl1pPr marL="216000" indent="-216000" algn="l" defTabSz="914400" rtl="0" eaLnBrk="1" latinLnBrk="0" hangingPunct="1">
              <a:lnSpc>
                <a:spcPts val="2500"/>
              </a:lnSpc>
              <a:spcBef>
                <a:spcPts val="1200"/>
              </a:spcBef>
              <a:buClr>
                <a:srgbClr val="E03E52"/>
              </a:buClr>
              <a:buFont typeface="Arial" panose="020B0604020202020204" pitchFamily="34" charset="0"/>
              <a:buChar char="•"/>
              <a:defRPr sz="2100" kern="1200">
                <a:solidFill>
                  <a:srgbClr val="051C2C"/>
                </a:solidFill>
                <a:latin typeface="StagecoachCircular" panose="02010504010101010104" pitchFamily="2" charset="77"/>
                <a:ea typeface="+mn-ea"/>
                <a:cs typeface="StagecoachCircular" panose="02010504010101010104"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2500"/>
              </a:lnSpc>
              <a:spcBef>
                <a:spcPts val="1200"/>
              </a:spcBef>
              <a:spcAft>
                <a:spcPts val="0"/>
              </a:spcAft>
              <a:buClr>
                <a:srgbClr val="E03E52"/>
              </a:buClr>
              <a:buSzTx/>
              <a:buFont typeface="Arial" panose="020B0604020202020204" pitchFamily="34" charset="0"/>
              <a:buNone/>
              <a:tabLst/>
              <a:defRPr/>
            </a:pPr>
            <a:r>
              <a:rPr kumimoji="0" lang="en-GB" sz="2100" b="0" i="1" u="none" strike="noStrike" kern="1200" cap="none" spc="0" normalizeH="0" baseline="0" noProof="0" dirty="0">
                <a:ln>
                  <a:noFill/>
                </a:ln>
                <a:solidFill>
                  <a:srgbClr val="051C2C"/>
                </a:solidFill>
                <a:effectLst/>
                <a:uLnTx/>
                <a:uFillTx/>
                <a:latin typeface="StagecoachCircular" panose="02010504010101010104" pitchFamily="2" charset="77"/>
                <a:ea typeface="+mn-ea"/>
              </a:rPr>
              <a:t>Not talked about governance changes or DRT – same challenges persist</a:t>
            </a:r>
          </a:p>
        </p:txBody>
      </p:sp>
    </p:spTree>
    <p:extLst>
      <p:ext uri="{BB962C8B-B14F-4D97-AF65-F5344CB8AC3E}">
        <p14:creationId xmlns:p14="http://schemas.microsoft.com/office/powerpoint/2010/main" val="340653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C519BD-3449-43AF-9715-F0ECD17F8B02}"/>
              </a:ext>
            </a:extLst>
          </p:cNvPr>
          <p:cNvPicPr>
            <a:picLocks noChangeAspect="1"/>
          </p:cNvPicPr>
          <p:nvPr/>
        </p:nvPicPr>
        <p:blipFill rotWithShape="1">
          <a:blip r:embed="rId2"/>
          <a:srcRect l="91719" t="40972" b="16528"/>
          <a:stretch/>
        </p:blipFill>
        <p:spPr>
          <a:xfrm>
            <a:off x="11182350" y="2809874"/>
            <a:ext cx="1009650" cy="2914651"/>
          </a:xfrm>
          <a:prstGeom prst="rect">
            <a:avLst/>
          </a:prstGeom>
        </p:spPr>
      </p:pic>
      <p:pic>
        <p:nvPicPr>
          <p:cNvPr id="3" name="Picture 2">
            <a:extLst>
              <a:ext uri="{FF2B5EF4-FFF2-40B4-BE49-F238E27FC236}">
                <a16:creationId xmlns:a16="http://schemas.microsoft.com/office/drawing/2014/main" id="{24C1AF7E-C579-4970-A990-C4527A4E98A2}"/>
              </a:ext>
            </a:extLst>
          </p:cNvPr>
          <p:cNvPicPr>
            <a:picLocks noChangeAspect="1"/>
          </p:cNvPicPr>
          <p:nvPr/>
        </p:nvPicPr>
        <p:blipFill rotWithShape="1">
          <a:blip r:embed="rId2"/>
          <a:srcRect r="92422"/>
          <a:stretch/>
        </p:blipFill>
        <p:spPr>
          <a:xfrm>
            <a:off x="0" y="0"/>
            <a:ext cx="923925"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97BCDA32-8A25-4CCC-B61D-B02EF8F8C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800" y="143789"/>
            <a:ext cx="1524692" cy="565592"/>
          </a:xfrm>
          <a:prstGeom prst="rect">
            <a:avLst/>
          </a:prstGeom>
        </p:spPr>
      </p:pic>
      <p:sp>
        <p:nvSpPr>
          <p:cNvPr id="9" name="TextBox 8">
            <a:extLst>
              <a:ext uri="{FF2B5EF4-FFF2-40B4-BE49-F238E27FC236}">
                <a16:creationId xmlns:a16="http://schemas.microsoft.com/office/drawing/2014/main" id="{31A14111-0D02-53D3-161E-355E33B9161C}"/>
              </a:ext>
            </a:extLst>
          </p:cNvPr>
          <p:cNvSpPr txBox="1"/>
          <p:nvPr/>
        </p:nvSpPr>
        <p:spPr>
          <a:xfrm>
            <a:off x="3048000" y="786002"/>
            <a:ext cx="6096000" cy="5290615"/>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5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Delegate discussion: The here and now</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50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3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Chaired by Cllr Liz Leffman, Interim Chair, England’s Economic Heartland</a:t>
            </a:r>
            <a:endParaRPr kumimoji="0" lang="en-GB"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192633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C519BD-3449-43AF-9715-F0ECD17F8B02}"/>
              </a:ext>
            </a:extLst>
          </p:cNvPr>
          <p:cNvPicPr>
            <a:picLocks noChangeAspect="1"/>
          </p:cNvPicPr>
          <p:nvPr/>
        </p:nvPicPr>
        <p:blipFill rotWithShape="1">
          <a:blip r:embed="rId2"/>
          <a:srcRect l="91719" t="40972" b="16528"/>
          <a:stretch/>
        </p:blipFill>
        <p:spPr>
          <a:xfrm>
            <a:off x="11182350" y="2809874"/>
            <a:ext cx="1009650" cy="2914651"/>
          </a:xfrm>
          <a:prstGeom prst="rect">
            <a:avLst/>
          </a:prstGeom>
        </p:spPr>
      </p:pic>
      <p:pic>
        <p:nvPicPr>
          <p:cNvPr id="3" name="Picture 2">
            <a:extLst>
              <a:ext uri="{FF2B5EF4-FFF2-40B4-BE49-F238E27FC236}">
                <a16:creationId xmlns:a16="http://schemas.microsoft.com/office/drawing/2014/main" id="{24C1AF7E-C579-4970-A990-C4527A4E98A2}"/>
              </a:ext>
            </a:extLst>
          </p:cNvPr>
          <p:cNvPicPr>
            <a:picLocks noChangeAspect="1"/>
          </p:cNvPicPr>
          <p:nvPr/>
        </p:nvPicPr>
        <p:blipFill rotWithShape="1">
          <a:blip r:embed="rId2"/>
          <a:srcRect r="92422"/>
          <a:stretch/>
        </p:blipFill>
        <p:spPr>
          <a:xfrm>
            <a:off x="0" y="0"/>
            <a:ext cx="923925"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97BCDA32-8A25-4CCC-B61D-B02EF8F8C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800" y="143789"/>
            <a:ext cx="1524692" cy="565592"/>
          </a:xfrm>
          <a:prstGeom prst="rect">
            <a:avLst/>
          </a:prstGeom>
        </p:spPr>
      </p:pic>
      <p:sp>
        <p:nvSpPr>
          <p:cNvPr id="2" name="Subtitle 2">
            <a:extLst>
              <a:ext uri="{FF2B5EF4-FFF2-40B4-BE49-F238E27FC236}">
                <a16:creationId xmlns:a16="http://schemas.microsoft.com/office/drawing/2014/main" id="{72C59F54-B7B3-283C-E83C-9921B8BED8A6}"/>
              </a:ext>
            </a:extLst>
          </p:cNvPr>
          <p:cNvSpPr txBox="1">
            <a:spLocks/>
          </p:cNvSpPr>
          <p:nvPr/>
        </p:nvSpPr>
        <p:spPr>
          <a:xfrm>
            <a:off x="1819563" y="551021"/>
            <a:ext cx="8109527" cy="1008112"/>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Bef>
                <a:spcPts val="0"/>
              </a:spcBef>
            </a:pPr>
            <a:endParaRPr lang="en-GB" sz="3600" b="1" dirty="0">
              <a:solidFill>
                <a:schemeClr val="bg1"/>
              </a:solidFill>
              <a:latin typeface="Arial"/>
              <a:cs typeface="Arial"/>
            </a:endParaRPr>
          </a:p>
          <a:p>
            <a:pPr marL="0" indent="0" algn="ctr">
              <a:lnSpc>
                <a:spcPct val="107000"/>
              </a:lnSpc>
              <a:spcAft>
                <a:spcPts val="800"/>
              </a:spcAft>
              <a:buNone/>
            </a:pPr>
            <a:r>
              <a:rPr lang="en-GB" sz="5000" b="1" dirty="0">
                <a:effectLst/>
                <a:latin typeface="Arial" panose="020B0604020202020204" pitchFamily="34" charset="0"/>
                <a:ea typeface="Calibri" panose="020F0502020204030204" pitchFamily="34" charset="0"/>
                <a:cs typeface="Arial" panose="020B0604020202020204" pitchFamily="34" charset="0"/>
              </a:rPr>
              <a:t>Scene setting for afternoon session</a:t>
            </a:r>
          </a:p>
          <a:p>
            <a:pPr marL="0" indent="0" algn="ctr">
              <a:lnSpc>
                <a:spcPct val="107000"/>
              </a:lnSpc>
              <a:spcAft>
                <a:spcPts val="800"/>
              </a:spcAft>
              <a:buNone/>
            </a:pPr>
            <a:r>
              <a:rPr lang="en-GB" sz="5000" b="1" dirty="0">
                <a:effectLst/>
                <a:latin typeface="Arial" panose="020B0604020202020204" pitchFamily="34" charset="0"/>
                <a:ea typeface="Calibri" panose="020F0502020204030204" pitchFamily="34" charset="0"/>
                <a:cs typeface="Arial" panose="020B0604020202020204" pitchFamily="34" charset="0"/>
              </a:rPr>
              <a:t> </a:t>
            </a:r>
          </a:p>
          <a:p>
            <a:pPr marL="0" indent="0" algn="ctr">
              <a:lnSpc>
                <a:spcPct val="107000"/>
              </a:lnSpc>
              <a:spcAft>
                <a:spcPts val="800"/>
              </a:spcAft>
              <a:buNone/>
            </a:pPr>
            <a:r>
              <a:rPr lang="en-GB" sz="3500" dirty="0">
                <a:effectLst/>
                <a:latin typeface="Arial" panose="020B0604020202020204" pitchFamily="34" charset="0"/>
                <a:ea typeface="Calibri" panose="020F0502020204030204" pitchFamily="34" charset="0"/>
                <a:cs typeface="Arial" panose="020B0604020202020204" pitchFamily="34" charset="0"/>
              </a:rPr>
              <a:t>Naomi Green, Managing Director of England’s Economic Heartland</a:t>
            </a:r>
          </a:p>
        </p:txBody>
      </p:sp>
    </p:spTree>
    <p:extLst>
      <p:ext uri="{BB962C8B-B14F-4D97-AF65-F5344CB8AC3E}">
        <p14:creationId xmlns:p14="http://schemas.microsoft.com/office/powerpoint/2010/main" val="1011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bus on the road&#10;&#10;Description automatically generated">
            <a:extLst>
              <a:ext uri="{FF2B5EF4-FFF2-40B4-BE49-F238E27FC236}">
                <a16:creationId xmlns:a16="http://schemas.microsoft.com/office/drawing/2014/main" id="{7073B2EF-D27C-245E-6946-D1F7FFBB4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279238"/>
            <a:ext cx="12191999" cy="8137238"/>
          </a:xfrm>
          <a:prstGeom prst="rect">
            <a:avLst/>
          </a:prstGeom>
        </p:spPr>
      </p:pic>
      <p:sp>
        <p:nvSpPr>
          <p:cNvPr id="3" name="Subtitle 2"/>
          <p:cNvSpPr>
            <a:spLocks noGrp="1"/>
          </p:cNvSpPr>
          <p:nvPr>
            <p:ph type="subTitle" idx="1"/>
          </p:nvPr>
        </p:nvSpPr>
        <p:spPr>
          <a:xfrm>
            <a:off x="637309" y="-504056"/>
            <a:ext cx="10169236" cy="1008112"/>
          </a:xfrm>
        </p:spPr>
        <p:txBody>
          <a:bodyPr vert="horz" lIns="91440" tIns="45720" rIns="91440" bIns="45720" rtlCol="0" anchor="t">
            <a:noAutofit/>
          </a:bodyPr>
          <a:lstStyle/>
          <a:p>
            <a:pPr>
              <a:spcBef>
                <a:spcPts val="0"/>
              </a:spcBef>
            </a:pPr>
            <a:endParaRPr lang="en-GB" sz="3600" b="1" dirty="0">
              <a:solidFill>
                <a:schemeClr val="bg1"/>
              </a:solidFill>
              <a:latin typeface="Arial"/>
              <a:cs typeface="Arial"/>
            </a:endParaRPr>
          </a:p>
          <a:p>
            <a:r>
              <a:rPr lang="en-GB" sz="4000" b="1" dirty="0">
                <a:solidFill>
                  <a:schemeClr val="tx1"/>
                </a:solidFill>
                <a:latin typeface="Arial"/>
                <a:cs typeface="Arial"/>
              </a:rPr>
              <a:t>Bus Symposium 2023</a:t>
            </a:r>
          </a:p>
          <a:p>
            <a:endParaRPr lang="en-GB" sz="4000" b="1" dirty="0">
              <a:solidFill>
                <a:schemeClr val="bg1"/>
              </a:solidFill>
              <a:latin typeface="Arial"/>
              <a:cs typeface="Arial"/>
            </a:endParaRPr>
          </a:p>
          <a:p>
            <a:endParaRPr lang="en-GB" sz="4000" b="1" dirty="0">
              <a:solidFill>
                <a:schemeClr val="bg1"/>
              </a:solidFill>
              <a:latin typeface="Arial"/>
              <a:cs typeface="Arial"/>
            </a:endParaRPr>
          </a:p>
          <a:p>
            <a:endParaRPr lang="en-GB" sz="4000" b="1" dirty="0">
              <a:solidFill>
                <a:schemeClr val="bg1"/>
              </a:solidFill>
              <a:latin typeface="Arial"/>
              <a:cs typeface="Arial"/>
            </a:endParaRPr>
          </a:p>
          <a:p>
            <a:r>
              <a:rPr lang="en-GB" sz="7500" b="1" dirty="0">
                <a:solidFill>
                  <a:schemeClr val="bg1"/>
                </a:solidFill>
                <a:effectLst>
                  <a:outerShdw blurRad="38100" dist="38100" dir="2700000" algn="tl">
                    <a:srgbClr val="000000">
                      <a:alpha val="43137"/>
                    </a:srgbClr>
                  </a:outerShdw>
                </a:effectLst>
                <a:latin typeface="Arial"/>
                <a:cs typeface="Arial"/>
              </a:rPr>
              <a:t>Lunch</a:t>
            </a:r>
            <a:endParaRPr lang="en-GB" sz="7500" b="1" dirty="0">
              <a:solidFill>
                <a:schemeClr val="tx1"/>
              </a:solidFill>
              <a:effectLst>
                <a:outerShdw blurRad="38100" dist="38100" dir="2700000" algn="tl">
                  <a:srgbClr val="000000">
                    <a:alpha val="43137"/>
                  </a:srgbClr>
                </a:outerShdw>
              </a:effectLst>
              <a:latin typeface="Arial"/>
              <a:cs typeface="Arial"/>
            </a:endParaRPr>
          </a:p>
          <a:p>
            <a:endParaRPr lang="en-GB" sz="1800" b="1" dirty="0">
              <a:solidFill>
                <a:schemeClr val="tx1"/>
              </a:solidFill>
              <a:latin typeface="Arial" panose="020B0604020202020204" pitchFamily="34" charset="0"/>
              <a:cs typeface="Arial" panose="020B0604020202020204" pitchFamily="34" charset="0"/>
            </a:endParaRPr>
          </a:p>
          <a:p>
            <a:endParaRPr lang="en-GB" sz="1800" dirty="0">
              <a:solidFill>
                <a:schemeClr val="tx1"/>
              </a:solidFill>
              <a:latin typeface="Corbel" panose="020B0503020204020204" pitchFamily="34" charset="0"/>
            </a:endParaRPr>
          </a:p>
        </p:txBody>
      </p:sp>
      <p:sp>
        <p:nvSpPr>
          <p:cNvPr id="9" name="Subtitle 2"/>
          <p:cNvSpPr txBox="1">
            <a:spLocks/>
          </p:cNvSpPr>
          <p:nvPr/>
        </p:nvSpPr>
        <p:spPr>
          <a:xfrm>
            <a:off x="3559696" y="5949280"/>
            <a:ext cx="5072608" cy="648072"/>
          </a:xfrm>
          <a:prstGeom prst="rect">
            <a:avLst/>
          </a:prstGeom>
        </p:spPr>
        <p:txBody>
          <a:bodyPr vert="horz" lIns="91440" tIns="45720" rIns="91440" bIns="45720" rtlCol="0">
            <a:normAutofit/>
          </a:bodyPr>
          <a:lstStyle/>
          <a:p>
            <a:pPr algn="ctr"/>
            <a:endParaRPr lang="en-GB" sz="1400" b="1" spc="80" baseline="30000">
              <a:solidFill>
                <a:schemeClr val="tx1">
                  <a:lumMod val="75000"/>
                  <a:lumOff val="25000"/>
                </a:schemeClr>
              </a:solidFill>
              <a:latin typeface="Arial" panose="020B0604020202020204" pitchFamily="34" charset="0"/>
              <a:cs typeface="Arial" panose="020B0604020202020204" pitchFamily="34" charset="0"/>
            </a:endParaRPr>
          </a:p>
          <a:p>
            <a:pPr algn="ctr"/>
            <a:r>
              <a:rPr lang="en-GB" sz="1400" b="1" spc="80" baseline="30000">
                <a:solidFill>
                  <a:schemeClr val="tx1">
                    <a:lumMod val="75000"/>
                    <a:lumOff val="25000"/>
                  </a:schemeClr>
                </a:solidFill>
                <a:latin typeface="Arial" panose="020B0604020202020204" pitchFamily="34" charset="0"/>
                <a:cs typeface="Arial" panose="020B0604020202020204" pitchFamily="34" charset="0"/>
              </a:rPr>
              <a:t>www.englandseconomicheartland.com</a:t>
            </a:r>
          </a:p>
        </p:txBody>
      </p:sp>
      <p:sp>
        <p:nvSpPr>
          <p:cNvPr id="13" name="Rectangle 12">
            <a:extLst>
              <a:ext uri="{FF2B5EF4-FFF2-40B4-BE49-F238E27FC236}">
                <a16:creationId xmlns:a16="http://schemas.microsoft.com/office/drawing/2014/main" id="{14BB910C-25D9-79FA-698B-86DF49D6EACD}"/>
              </a:ext>
            </a:extLst>
          </p:cNvPr>
          <p:cNvSpPr/>
          <p:nvPr/>
        </p:nvSpPr>
        <p:spPr>
          <a:xfrm>
            <a:off x="1" y="5949280"/>
            <a:ext cx="12192000" cy="8920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A1310115-3488-8D95-D05E-3FDD69598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0473" y="6003152"/>
            <a:ext cx="4572000" cy="838200"/>
          </a:xfrm>
          <a:prstGeom prst="rect">
            <a:avLst/>
          </a:prstGeom>
        </p:spPr>
      </p:pic>
    </p:spTree>
    <p:extLst>
      <p:ext uri="{BB962C8B-B14F-4D97-AF65-F5344CB8AC3E}">
        <p14:creationId xmlns:p14="http://schemas.microsoft.com/office/powerpoint/2010/main" val="341748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C519BD-3449-43AF-9715-F0ECD17F8B02}"/>
              </a:ext>
            </a:extLst>
          </p:cNvPr>
          <p:cNvPicPr>
            <a:picLocks noChangeAspect="1"/>
          </p:cNvPicPr>
          <p:nvPr/>
        </p:nvPicPr>
        <p:blipFill rotWithShape="1">
          <a:blip r:embed="rId2"/>
          <a:srcRect l="91719" t="40972" b="16528"/>
          <a:stretch/>
        </p:blipFill>
        <p:spPr>
          <a:xfrm>
            <a:off x="11182350" y="2809874"/>
            <a:ext cx="1009650" cy="2914651"/>
          </a:xfrm>
          <a:prstGeom prst="rect">
            <a:avLst/>
          </a:prstGeom>
        </p:spPr>
      </p:pic>
      <p:pic>
        <p:nvPicPr>
          <p:cNvPr id="3" name="Picture 2">
            <a:extLst>
              <a:ext uri="{FF2B5EF4-FFF2-40B4-BE49-F238E27FC236}">
                <a16:creationId xmlns:a16="http://schemas.microsoft.com/office/drawing/2014/main" id="{24C1AF7E-C579-4970-A990-C4527A4E98A2}"/>
              </a:ext>
            </a:extLst>
          </p:cNvPr>
          <p:cNvPicPr>
            <a:picLocks noChangeAspect="1"/>
          </p:cNvPicPr>
          <p:nvPr/>
        </p:nvPicPr>
        <p:blipFill rotWithShape="1">
          <a:blip r:embed="rId2"/>
          <a:srcRect r="92422"/>
          <a:stretch/>
        </p:blipFill>
        <p:spPr>
          <a:xfrm>
            <a:off x="0" y="0"/>
            <a:ext cx="923925"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97BCDA32-8A25-4CCC-B61D-B02EF8F8C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800" y="143789"/>
            <a:ext cx="1524692" cy="565592"/>
          </a:xfrm>
          <a:prstGeom prst="rect">
            <a:avLst/>
          </a:prstGeom>
        </p:spPr>
      </p:pic>
      <p:sp>
        <p:nvSpPr>
          <p:cNvPr id="4" name="TextBox 3">
            <a:extLst>
              <a:ext uri="{FF2B5EF4-FFF2-40B4-BE49-F238E27FC236}">
                <a16:creationId xmlns:a16="http://schemas.microsoft.com/office/drawing/2014/main" id="{F911AACB-4EB8-A58C-F2C9-32EC4DD9B499}"/>
              </a:ext>
            </a:extLst>
          </p:cNvPr>
          <p:cNvSpPr txBox="1"/>
          <p:nvPr/>
        </p:nvSpPr>
        <p:spPr>
          <a:xfrm>
            <a:off x="1607127" y="709381"/>
            <a:ext cx="9476509" cy="6894195"/>
          </a:xfrm>
          <a:prstGeom prst="rect">
            <a:avLst/>
          </a:prstGeom>
          <a:noFill/>
        </p:spPr>
        <p:txBody>
          <a:bodyPr wrap="square">
            <a:spAutoFit/>
          </a:bodyPr>
          <a:lstStyle/>
          <a:p>
            <a:pPr algn="ctr"/>
            <a:r>
              <a:rPr lang="en-GB" sz="5000" b="1" dirty="0">
                <a:latin typeface="Arial" panose="020B0604020202020204" pitchFamily="34" charset="0"/>
                <a:cs typeface="Arial" panose="020B0604020202020204" pitchFamily="34" charset="0"/>
              </a:rPr>
              <a:t>‘New approaches to bus service improvements’</a:t>
            </a:r>
          </a:p>
          <a:p>
            <a:endParaRPr lang="en-GB" dirty="0"/>
          </a:p>
          <a:p>
            <a:endParaRPr lang="en-GB" dirty="0"/>
          </a:p>
          <a:p>
            <a:endParaRPr lang="en-GB" dirty="0"/>
          </a:p>
          <a:p>
            <a:r>
              <a:rPr lang="en-GB" sz="3000" dirty="0"/>
              <a:t> </a:t>
            </a:r>
            <a:r>
              <a:rPr lang="en-GB" sz="3000" dirty="0">
                <a:latin typeface="Arial" panose="020B0604020202020204" pitchFamily="34" charset="0"/>
                <a:cs typeface="Arial" panose="020B0604020202020204" pitchFamily="34" charset="0"/>
              </a:rPr>
              <a:t>Workshop 1 - </a:t>
            </a:r>
            <a:r>
              <a:rPr lang="en-GB" sz="3000" b="1" dirty="0">
                <a:latin typeface="Arial" panose="020B0604020202020204" pitchFamily="34" charset="0"/>
                <a:cs typeface="Arial" panose="020B0604020202020204" pitchFamily="34" charset="0"/>
              </a:rPr>
              <a:t>Service Changes</a:t>
            </a:r>
            <a:r>
              <a:rPr lang="en-GB" sz="3000" dirty="0">
                <a:latin typeface="Arial" panose="020B0604020202020204" pitchFamily="34" charset="0"/>
                <a:cs typeface="Arial" panose="020B0604020202020204" pitchFamily="34" charset="0"/>
              </a:rPr>
              <a:t>: Examining the ‘on the ground’ measures which may support better bus services</a:t>
            </a:r>
          </a:p>
          <a:p>
            <a:endParaRPr lang="en-GB" sz="3000" dirty="0">
              <a:latin typeface="Arial" panose="020B0604020202020204" pitchFamily="34" charset="0"/>
              <a:cs typeface="Arial" panose="020B0604020202020204" pitchFamily="34" charset="0"/>
            </a:endParaRPr>
          </a:p>
          <a:p>
            <a:r>
              <a:rPr lang="en-GB" sz="3000" dirty="0">
                <a:latin typeface="Arial" panose="020B0604020202020204" pitchFamily="34" charset="0"/>
                <a:cs typeface="Arial" panose="020B0604020202020204" pitchFamily="34" charset="0"/>
              </a:rPr>
              <a:t>Workshop 2 - </a:t>
            </a:r>
            <a:r>
              <a:rPr lang="en-GB" sz="3000" b="1" dirty="0">
                <a:latin typeface="Arial" panose="020B0604020202020204" pitchFamily="34" charset="0"/>
                <a:cs typeface="Arial" panose="020B0604020202020204" pitchFamily="34" charset="0"/>
              </a:rPr>
              <a:t>System Changes</a:t>
            </a:r>
            <a:r>
              <a:rPr lang="en-GB" sz="3000" dirty="0">
                <a:latin typeface="Arial" panose="020B0604020202020204" pitchFamily="34" charset="0"/>
                <a:cs typeface="Arial" panose="020B0604020202020204" pitchFamily="34" charset="0"/>
              </a:rPr>
              <a:t>: Examining what changes at a systems-level may support local authorities improve bus services</a:t>
            </a:r>
          </a:p>
          <a:p>
            <a:endParaRPr lang="en-GB" sz="3000" dirty="0">
              <a:latin typeface="Arial" panose="020B0604020202020204" pitchFamily="34" charset="0"/>
              <a:cs typeface="Arial" panose="020B0604020202020204" pitchFamily="34" charset="0"/>
            </a:endParaRPr>
          </a:p>
          <a:p>
            <a:endParaRPr lang="en-GB" sz="30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58712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bus on the road&#10;&#10;Description automatically generated">
            <a:extLst>
              <a:ext uri="{FF2B5EF4-FFF2-40B4-BE49-F238E27FC236}">
                <a16:creationId xmlns:a16="http://schemas.microsoft.com/office/drawing/2014/main" id="{7073B2EF-D27C-245E-6946-D1F7FFBB4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279238"/>
            <a:ext cx="12191999" cy="8137238"/>
          </a:xfrm>
          <a:prstGeom prst="rect">
            <a:avLst/>
          </a:prstGeom>
        </p:spPr>
      </p:pic>
      <p:sp>
        <p:nvSpPr>
          <p:cNvPr id="3" name="Subtitle 2"/>
          <p:cNvSpPr>
            <a:spLocks noGrp="1"/>
          </p:cNvSpPr>
          <p:nvPr>
            <p:ph type="subTitle" idx="1"/>
          </p:nvPr>
        </p:nvSpPr>
        <p:spPr>
          <a:xfrm>
            <a:off x="637309" y="-504056"/>
            <a:ext cx="10169236" cy="1008112"/>
          </a:xfrm>
        </p:spPr>
        <p:txBody>
          <a:bodyPr vert="horz" lIns="91440" tIns="45720" rIns="91440" bIns="45720" rtlCol="0" anchor="t">
            <a:noAutofit/>
          </a:bodyPr>
          <a:lstStyle/>
          <a:p>
            <a:pPr>
              <a:spcBef>
                <a:spcPts val="0"/>
              </a:spcBef>
            </a:pPr>
            <a:endParaRPr lang="en-GB" sz="3600" b="1" dirty="0">
              <a:solidFill>
                <a:schemeClr val="bg1"/>
              </a:solidFill>
              <a:latin typeface="Arial"/>
              <a:cs typeface="Arial"/>
            </a:endParaRPr>
          </a:p>
          <a:p>
            <a:r>
              <a:rPr lang="en-GB" sz="4000" b="1" dirty="0">
                <a:solidFill>
                  <a:schemeClr val="tx1"/>
                </a:solidFill>
                <a:latin typeface="Arial"/>
                <a:cs typeface="Arial"/>
              </a:rPr>
              <a:t>Bus Symposium 2023</a:t>
            </a:r>
          </a:p>
          <a:p>
            <a:endParaRPr lang="en-GB" sz="4000" b="1" dirty="0">
              <a:solidFill>
                <a:schemeClr val="bg1"/>
              </a:solidFill>
              <a:latin typeface="Arial"/>
              <a:cs typeface="Arial"/>
            </a:endParaRPr>
          </a:p>
          <a:p>
            <a:endParaRPr lang="en-GB" sz="4000" b="1" dirty="0">
              <a:solidFill>
                <a:schemeClr val="bg1"/>
              </a:solidFill>
              <a:latin typeface="Arial"/>
              <a:cs typeface="Arial"/>
            </a:endParaRPr>
          </a:p>
          <a:p>
            <a:endParaRPr lang="en-GB" sz="4000" b="1" dirty="0">
              <a:solidFill>
                <a:schemeClr val="bg1"/>
              </a:solidFill>
              <a:latin typeface="Arial"/>
              <a:cs typeface="Arial"/>
            </a:endParaRPr>
          </a:p>
          <a:p>
            <a:r>
              <a:rPr lang="en-GB" sz="8000" b="1" dirty="0">
                <a:solidFill>
                  <a:schemeClr val="bg1"/>
                </a:solidFill>
                <a:effectLst>
                  <a:outerShdw blurRad="38100" dist="38100" dir="2700000" algn="tl">
                    <a:srgbClr val="000000">
                      <a:alpha val="43137"/>
                    </a:srgbClr>
                  </a:outerShdw>
                </a:effectLst>
                <a:latin typeface="Arial"/>
                <a:cs typeface="Arial"/>
              </a:rPr>
              <a:t>Break</a:t>
            </a:r>
            <a:endParaRPr lang="en-GB" sz="1600" b="1" dirty="0">
              <a:solidFill>
                <a:schemeClr val="tx1"/>
              </a:solidFill>
              <a:latin typeface="Arial" panose="020B0604020202020204" pitchFamily="34" charset="0"/>
              <a:cs typeface="Arial" panose="020B0604020202020204" pitchFamily="34" charset="0"/>
            </a:endParaRPr>
          </a:p>
          <a:p>
            <a:endParaRPr lang="en-GB" sz="1800" b="1" dirty="0">
              <a:solidFill>
                <a:schemeClr val="tx1"/>
              </a:solidFill>
              <a:latin typeface="Arial" panose="020B0604020202020204" pitchFamily="34" charset="0"/>
              <a:cs typeface="Arial" panose="020B0604020202020204" pitchFamily="34" charset="0"/>
            </a:endParaRPr>
          </a:p>
          <a:p>
            <a:endParaRPr lang="en-GB" sz="1800" dirty="0">
              <a:solidFill>
                <a:schemeClr val="tx1"/>
              </a:solidFill>
              <a:latin typeface="Corbel" panose="020B0503020204020204" pitchFamily="34" charset="0"/>
            </a:endParaRPr>
          </a:p>
        </p:txBody>
      </p:sp>
      <p:sp>
        <p:nvSpPr>
          <p:cNvPr id="9" name="Subtitle 2"/>
          <p:cNvSpPr txBox="1">
            <a:spLocks/>
          </p:cNvSpPr>
          <p:nvPr/>
        </p:nvSpPr>
        <p:spPr>
          <a:xfrm>
            <a:off x="3559696" y="5949280"/>
            <a:ext cx="5072608" cy="648072"/>
          </a:xfrm>
          <a:prstGeom prst="rect">
            <a:avLst/>
          </a:prstGeom>
        </p:spPr>
        <p:txBody>
          <a:bodyPr vert="horz" lIns="91440" tIns="45720" rIns="91440" bIns="45720" rtlCol="0">
            <a:normAutofit/>
          </a:bodyPr>
          <a:lstStyle/>
          <a:p>
            <a:pPr algn="ctr"/>
            <a:endParaRPr lang="en-GB" sz="1400" b="1" spc="80" baseline="30000">
              <a:solidFill>
                <a:schemeClr val="tx1">
                  <a:lumMod val="75000"/>
                  <a:lumOff val="25000"/>
                </a:schemeClr>
              </a:solidFill>
              <a:latin typeface="Arial" panose="020B0604020202020204" pitchFamily="34" charset="0"/>
              <a:cs typeface="Arial" panose="020B0604020202020204" pitchFamily="34" charset="0"/>
            </a:endParaRPr>
          </a:p>
          <a:p>
            <a:pPr algn="ctr"/>
            <a:r>
              <a:rPr lang="en-GB" sz="1400" b="1" spc="80" baseline="30000">
                <a:solidFill>
                  <a:schemeClr val="tx1">
                    <a:lumMod val="75000"/>
                    <a:lumOff val="25000"/>
                  </a:schemeClr>
                </a:solidFill>
                <a:latin typeface="Arial" panose="020B0604020202020204" pitchFamily="34" charset="0"/>
                <a:cs typeface="Arial" panose="020B0604020202020204" pitchFamily="34" charset="0"/>
              </a:rPr>
              <a:t>www.englandseconomicheartland.com</a:t>
            </a:r>
          </a:p>
        </p:txBody>
      </p:sp>
      <p:sp>
        <p:nvSpPr>
          <p:cNvPr id="13" name="Rectangle 12">
            <a:extLst>
              <a:ext uri="{FF2B5EF4-FFF2-40B4-BE49-F238E27FC236}">
                <a16:creationId xmlns:a16="http://schemas.microsoft.com/office/drawing/2014/main" id="{14BB910C-25D9-79FA-698B-86DF49D6EACD}"/>
              </a:ext>
            </a:extLst>
          </p:cNvPr>
          <p:cNvSpPr/>
          <p:nvPr/>
        </p:nvSpPr>
        <p:spPr>
          <a:xfrm>
            <a:off x="1" y="5949280"/>
            <a:ext cx="12192000" cy="8920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A1310115-3488-8D95-D05E-3FDD69598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0473" y="6003152"/>
            <a:ext cx="4572000" cy="838200"/>
          </a:xfrm>
          <a:prstGeom prst="rect">
            <a:avLst/>
          </a:prstGeom>
        </p:spPr>
      </p:pic>
    </p:spTree>
    <p:extLst>
      <p:ext uri="{BB962C8B-B14F-4D97-AF65-F5344CB8AC3E}">
        <p14:creationId xmlns:p14="http://schemas.microsoft.com/office/powerpoint/2010/main" val="213630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2C78961-AA84-4CEE-AB5C-0D14FB6E1002}"/>
              </a:ext>
            </a:extLst>
          </p:cNvPr>
          <p:cNvSpPr txBox="1"/>
          <p:nvPr/>
        </p:nvSpPr>
        <p:spPr>
          <a:xfrm>
            <a:off x="1052829" y="65617"/>
            <a:ext cx="4833620" cy="954107"/>
          </a:xfrm>
          <a:prstGeom prst="rect">
            <a:avLst/>
          </a:prstGeom>
          <a:noFill/>
        </p:spPr>
        <p:txBody>
          <a:bodyPr wrap="square" rtlCol="0">
            <a:spAutoFit/>
          </a:bodyPr>
          <a:lstStyle/>
          <a:p>
            <a:r>
              <a:rPr lang="en-GB" sz="2800" b="1" dirty="0">
                <a:solidFill>
                  <a:srgbClr val="7B1942"/>
                </a:solidFill>
                <a:latin typeface="Verdana" panose="020B0604030504040204" pitchFamily="34" charset="0"/>
                <a:ea typeface="Verdana" panose="020B0604030504040204" pitchFamily="34" charset="0"/>
                <a:cs typeface="Aharoni" panose="02010803020104030203" pitchFamily="2" charset="-79"/>
              </a:rPr>
              <a:t>EEH’s Regional </a:t>
            </a:r>
          </a:p>
          <a:p>
            <a:r>
              <a:rPr lang="en-GB" sz="2800" b="1" dirty="0">
                <a:solidFill>
                  <a:srgbClr val="7B1942"/>
                </a:solidFill>
                <a:latin typeface="Verdana" panose="020B0604030504040204" pitchFamily="34" charset="0"/>
                <a:ea typeface="Verdana" panose="020B0604030504040204" pitchFamily="34" charset="0"/>
                <a:cs typeface="Aharoni" panose="02010803020104030203" pitchFamily="2" charset="-79"/>
              </a:rPr>
              <a:t>Bus Strategy</a:t>
            </a:r>
          </a:p>
        </p:txBody>
      </p:sp>
      <p:pic>
        <p:nvPicPr>
          <p:cNvPr id="10" name="Picture 9">
            <a:extLst>
              <a:ext uri="{FF2B5EF4-FFF2-40B4-BE49-F238E27FC236}">
                <a16:creationId xmlns:a16="http://schemas.microsoft.com/office/drawing/2014/main" id="{191CB12B-BF2C-4CA5-ADC9-1B4E39F2BF0C}"/>
              </a:ext>
            </a:extLst>
          </p:cNvPr>
          <p:cNvPicPr>
            <a:picLocks noChangeAspect="1"/>
          </p:cNvPicPr>
          <p:nvPr/>
        </p:nvPicPr>
        <p:blipFill rotWithShape="1">
          <a:blip r:embed="rId3"/>
          <a:srcRect r="92422"/>
          <a:stretch/>
        </p:blipFill>
        <p:spPr>
          <a:xfrm>
            <a:off x="0" y="0"/>
            <a:ext cx="923925" cy="6858000"/>
          </a:xfrm>
          <a:prstGeom prst="rect">
            <a:avLst/>
          </a:prstGeom>
        </p:spPr>
      </p:pic>
      <p:sp>
        <p:nvSpPr>
          <p:cNvPr id="2" name="TextBox 1">
            <a:extLst>
              <a:ext uri="{FF2B5EF4-FFF2-40B4-BE49-F238E27FC236}">
                <a16:creationId xmlns:a16="http://schemas.microsoft.com/office/drawing/2014/main" id="{A60761C7-E3AF-8F9C-FC0B-1A6FA684D8C4}"/>
              </a:ext>
            </a:extLst>
          </p:cNvPr>
          <p:cNvSpPr txBox="1"/>
          <p:nvPr/>
        </p:nvSpPr>
        <p:spPr>
          <a:xfrm>
            <a:off x="1111311" y="1146723"/>
            <a:ext cx="4586756" cy="1200329"/>
          </a:xfrm>
          <a:prstGeom prst="rect">
            <a:avLst/>
          </a:prstGeom>
          <a:noFill/>
        </p:spPr>
        <p:txBody>
          <a:bodyPr wrap="square" rtlCol="0">
            <a:spAutoFit/>
          </a:bodyPr>
          <a:lstStyle/>
          <a:p>
            <a:r>
              <a:rPr lang="en-GB" b="1" dirty="0">
                <a:solidFill>
                  <a:srgbClr val="7B1942"/>
                </a:solidFill>
                <a:latin typeface="Verdana" panose="020B0604030504040204" pitchFamily="34" charset="0"/>
                <a:ea typeface="Verdana" panose="020B0604030504040204" pitchFamily="34" charset="0"/>
              </a:rPr>
              <a:t>Published in 2022, the strategy draws together the ambitions in our partners’ BSIPs to set a consistent regional vision.</a:t>
            </a:r>
            <a:endParaRPr lang="en-GB" dirty="0">
              <a:solidFill>
                <a:srgbClr val="7B1942"/>
              </a:solidFill>
              <a:latin typeface="Verdana" panose="020B0604030504040204" pitchFamily="34" charset="0"/>
              <a:ea typeface="Verdana" panose="020B0604030504040204" pitchFamily="34" charset="0"/>
            </a:endParaRPr>
          </a:p>
        </p:txBody>
      </p:sp>
      <p:pic>
        <p:nvPicPr>
          <p:cNvPr id="3" name="Picture 2">
            <a:extLst>
              <a:ext uri="{FF2B5EF4-FFF2-40B4-BE49-F238E27FC236}">
                <a16:creationId xmlns:a16="http://schemas.microsoft.com/office/drawing/2014/main" id="{F99E5AB0-8711-A09D-716B-2A7D06393DF3}"/>
              </a:ext>
            </a:extLst>
          </p:cNvPr>
          <p:cNvPicPr>
            <a:picLocks noChangeAspect="1"/>
          </p:cNvPicPr>
          <p:nvPr/>
        </p:nvPicPr>
        <p:blipFill>
          <a:blip r:embed="rId4"/>
          <a:stretch>
            <a:fillRect/>
          </a:stretch>
        </p:blipFill>
        <p:spPr>
          <a:xfrm>
            <a:off x="984182" y="2575165"/>
            <a:ext cx="4713885" cy="3004368"/>
          </a:xfrm>
          <a:prstGeom prst="rect">
            <a:avLst/>
          </a:prstGeom>
        </p:spPr>
      </p:pic>
      <p:sp>
        <p:nvSpPr>
          <p:cNvPr id="4" name="TextBox 3">
            <a:extLst>
              <a:ext uri="{FF2B5EF4-FFF2-40B4-BE49-F238E27FC236}">
                <a16:creationId xmlns:a16="http://schemas.microsoft.com/office/drawing/2014/main" id="{AEA65F1A-8CDC-6A57-D726-27752CB674DE}"/>
              </a:ext>
            </a:extLst>
          </p:cNvPr>
          <p:cNvSpPr txBox="1"/>
          <p:nvPr/>
        </p:nvSpPr>
        <p:spPr>
          <a:xfrm>
            <a:off x="1018255" y="5622832"/>
            <a:ext cx="4679812" cy="1169551"/>
          </a:xfrm>
          <a:prstGeom prst="rect">
            <a:avLst/>
          </a:prstGeom>
          <a:noFill/>
        </p:spPr>
        <p:txBody>
          <a:bodyPr wrap="square" rtlCol="0">
            <a:spAutoFit/>
          </a:bodyPr>
          <a:lstStyle/>
          <a:p>
            <a:r>
              <a:rPr lang="en-GB" sz="1400" i="1" dirty="0">
                <a:solidFill>
                  <a:srgbClr val="7B1942"/>
                </a:solidFill>
                <a:latin typeface="Verdana" panose="020B0604030504040204" pitchFamily="34" charset="0"/>
                <a:ea typeface="Verdana" panose="020B0604030504040204" pitchFamily="34" charset="0"/>
              </a:rPr>
              <a:t>The strategy also highlights opportunities for improved cross-boundary bus journeys by identifying high-movement corridors and comparing journey times by public transport versus car.</a:t>
            </a:r>
          </a:p>
        </p:txBody>
      </p:sp>
      <p:sp>
        <p:nvSpPr>
          <p:cNvPr id="15" name="TextBox 14">
            <a:extLst>
              <a:ext uri="{FF2B5EF4-FFF2-40B4-BE49-F238E27FC236}">
                <a16:creationId xmlns:a16="http://schemas.microsoft.com/office/drawing/2014/main" id="{C65F4412-8F20-3EB4-0E7C-2E9CEC25A759}"/>
              </a:ext>
            </a:extLst>
          </p:cNvPr>
          <p:cNvSpPr txBox="1"/>
          <p:nvPr/>
        </p:nvSpPr>
        <p:spPr>
          <a:xfrm>
            <a:off x="7259829" y="651809"/>
            <a:ext cx="2793646" cy="523220"/>
          </a:xfrm>
          <a:prstGeom prst="rect">
            <a:avLst/>
          </a:prstGeom>
          <a:noFill/>
        </p:spPr>
        <p:txBody>
          <a:bodyPr wrap="square" rtlCol="0">
            <a:spAutoFit/>
          </a:bodyPr>
          <a:lstStyle/>
          <a:p>
            <a:r>
              <a:rPr lang="en-GB" sz="1400" b="1" dirty="0">
                <a:solidFill>
                  <a:srgbClr val="7B1942"/>
                </a:solidFill>
                <a:latin typeface="Verdana" panose="020B0604030504040204" pitchFamily="34" charset="0"/>
                <a:ea typeface="Verdana" panose="020B0604030504040204" pitchFamily="34" charset="0"/>
              </a:rPr>
              <a:t>More frequent and reliable services</a:t>
            </a:r>
          </a:p>
        </p:txBody>
      </p:sp>
      <p:sp>
        <p:nvSpPr>
          <p:cNvPr id="18" name="TextBox 17">
            <a:extLst>
              <a:ext uri="{FF2B5EF4-FFF2-40B4-BE49-F238E27FC236}">
                <a16:creationId xmlns:a16="http://schemas.microsoft.com/office/drawing/2014/main" id="{808B28C0-8224-4484-38F5-38E2B7A20CAB}"/>
              </a:ext>
            </a:extLst>
          </p:cNvPr>
          <p:cNvSpPr txBox="1"/>
          <p:nvPr/>
        </p:nvSpPr>
        <p:spPr>
          <a:xfrm>
            <a:off x="7303228" y="3912357"/>
            <a:ext cx="2793646" cy="523220"/>
          </a:xfrm>
          <a:prstGeom prst="rect">
            <a:avLst/>
          </a:prstGeom>
          <a:noFill/>
        </p:spPr>
        <p:txBody>
          <a:bodyPr wrap="square" rtlCol="0">
            <a:spAutoFit/>
          </a:bodyPr>
          <a:lstStyle/>
          <a:p>
            <a:r>
              <a:rPr lang="en-GB" sz="1400" b="1" dirty="0">
                <a:solidFill>
                  <a:srgbClr val="7B1942"/>
                </a:solidFill>
                <a:latin typeface="Verdana" panose="020B0604030504040204" pitchFamily="34" charset="0"/>
                <a:ea typeface="Verdana" panose="020B0604030504040204" pitchFamily="34" charset="0"/>
              </a:rPr>
              <a:t>Higher specification buses</a:t>
            </a:r>
            <a:endParaRPr lang="en-GB" sz="1400" dirty="0">
              <a:solidFill>
                <a:srgbClr val="7B1942"/>
              </a:solidFill>
              <a:latin typeface="Verdana" panose="020B0604030504040204" pitchFamily="34" charset="0"/>
              <a:ea typeface="Verdana" panose="020B0604030504040204" pitchFamily="34" charset="0"/>
            </a:endParaRPr>
          </a:p>
        </p:txBody>
      </p:sp>
      <p:sp>
        <p:nvSpPr>
          <p:cNvPr id="20" name="TextBox 19">
            <a:extLst>
              <a:ext uri="{FF2B5EF4-FFF2-40B4-BE49-F238E27FC236}">
                <a16:creationId xmlns:a16="http://schemas.microsoft.com/office/drawing/2014/main" id="{5D501171-ED8B-903F-F05C-37CE13973FE0}"/>
              </a:ext>
            </a:extLst>
          </p:cNvPr>
          <p:cNvSpPr txBox="1"/>
          <p:nvPr/>
        </p:nvSpPr>
        <p:spPr>
          <a:xfrm>
            <a:off x="7303228" y="2765128"/>
            <a:ext cx="2793646" cy="523220"/>
          </a:xfrm>
          <a:prstGeom prst="rect">
            <a:avLst/>
          </a:prstGeom>
          <a:noFill/>
        </p:spPr>
        <p:txBody>
          <a:bodyPr wrap="square" rtlCol="0">
            <a:spAutoFit/>
          </a:bodyPr>
          <a:lstStyle/>
          <a:p>
            <a:r>
              <a:rPr lang="en-GB" sz="1400" b="1" dirty="0">
                <a:solidFill>
                  <a:srgbClr val="7B1942"/>
                </a:solidFill>
                <a:latin typeface="Verdana" panose="020B0604030504040204" pitchFamily="34" charset="0"/>
                <a:ea typeface="Verdana" panose="020B0604030504040204" pitchFamily="34" charset="0"/>
              </a:rPr>
              <a:t>Improvements to fares and ticketing</a:t>
            </a:r>
            <a:endParaRPr lang="en-GB" sz="1400" dirty="0">
              <a:solidFill>
                <a:srgbClr val="7B1942"/>
              </a:solidFill>
              <a:latin typeface="Verdana" panose="020B0604030504040204" pitchFamily="34" charset="0"/>
              <a:ea typeface="Verdana" panose="020B0604030504040204" pitchFamily="34" charset="0"/>
            </a:endParaRPr>
          </a:p>
        </p:txBody>
      </p:sp>
      <p:sp>
        <p:nvSpPr>
          <p:cNvPr id="22" name="TextBox 21">
            <a:extLst>
              <a:ext uri="{FF2B5EF4-FFF2-40B4-BE49-F238E27FC236}">
                <a16:creationId xmlns:a16="http://schemas.microsoft.com/office/drawing/2014/main" id="{9E0BA0FF-0547-1D79-A38E-FA1925A815CD}"/>
              </a:ext>
            </a:extLst>
          </p:cNvPr>
          <p:cNvSpPr txBox="1"/>
          <p:nvPr/>
        </p:nvSpPr>
        <p:spPr>
          <a:xfrm>
            <a:off x="7303228" y="5027149"/>
            <a:ext cx="2793646" cy="523220"/>
          </a:xfrm>
          <a:prstGeom prst="rect">
            <a:avLst/>
          </a:prstGeom>
          <a:noFill/>
        </p:spPr>
        <p:txBody>
          <a:bodyPr wrap="square" rtlCol="0">
            <a:spAutoFit/>
          </a:bodyPr>
          <a:lstStyle/>
          <a:p>
            <a:r>
              <a:rPr lang="en-GB" sz="1400" b="1" dirty="0">
                <a:solidFill>
                  <a:srgbClr val="7B1942"/>
                </a:solidFill>
                <a:latin typeface="Verdana" panose="020B0604030504040204" pitchFamily="34" charset="0"/>
                <a:ea typeface="Verdana" panose="020B0604030504040204" pitchFamily="34" charset="0"/>
              </a:rPr>
              <a:t>Improvements to passenger engagement</a:t>
            </a:r>
            <a:endParaRPr lang="en-GB" sz="1400" dirty="0">
              <a:solidFill>
                <a:srgbClr val="7B1942"/>
              </a:solidFill>
              <a:latin typeface="Verdana" panose="020B0604030504040204" pitchFamily="34" charset="0"/>
              <a:ea typeface="Verdana" panose="020B0604030504040204" pitchFamily="34" charset="0"/>
            </a:endParaRPr>
          </a:p>
        </p:txBody>
      </p:sp>
      <p:grpSp>
        <p:nvGrpSpPr>
          <p:cNvPr id="40" name="Group 39">
            <a:extLst>
              <a:ext uri="{FF2B5EF4-FFF2-40B4-BE49-F238E27FC236}">
                <a16:creationId xmlns:a16="http://schemas.microsoft.com/office/drawing/2014/main" id="{1C0D7835-9834-2EEA-FB03-73F18200B258}"/>
              </a:ext>
            </a:extLst>
          </p:cNvPr>
          <p:cNvGrpSpPr/>
          <p:nvPr/>
        </p:nvGrpSpPr>
        <p:grpSpPr>
          <a:xfrm>
            <a:off x="6182576" y="1549520"/>
            <a:ext cx="925411" cy="834886"/>
            <a:chOff x="6107013" y="1763373"/>
            <a:chExt cx="1123951" cy="1038225"/>
          </a:xfrm>
        </p:grpSpPr>
        <p:sp>
          <p:nvSpPr>
            <p:cNvPr id="16" name="Oval 15">
              <a:extLst>
                <a:ext uri="{FF2B5EF4-FFF2-40B4-BE49-F238E27FC236}">
                  <a16:creationId xmlns:a16="http://schemas.microsoft.com/office/drawing/2014/main" id="{8C56653E-7B58-FC7F-3385-6CD4131E48E3}"/>
                </a:ext>
              </a:extLst>
            </p:cNvPr>
            <p:cNvSpPr/>
            <p:nvPr/>
          </p:nvSpPr>
          <p:spPr>
            <a:xfrm>
              <a:off x="6107013" y="1763373"/>
              <a:ext cx="1123951" cy="1038225"/>
            </a:xfrm>
            <a:prstGeom prst="ellipse">
              <a:avLst/>
            </a:prstGeom>
            <a:solidFill>
              <a:srgbClr val="5A4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22" descr="Train with solid fill">
              <a:extLst>
                <a:ext uri="{FF2B5EF4-FFF2-40B4-BE49-F238E27FC236}">
                  <a16:creationId xmlns:a16="http://schemas.microsoft.com/office/drawing/2014/main" id="{5F2FDA50-DED0-5662-6A52-7C049F1C539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18298" y="1834063"/>
              <a:ext cx="914400" cy="914400"/>
            </a:xfrm>
            <a:prstGeom prst="rect">
              <a:avLst/>
            </a:prstGeom>
          </p:spPr>
        </p:pic>
      </p:grpSp>
      <p:grpSp>
        <p:nvGrpSpPr>
          <p:cNvPr id="39" name="Group 38">
            <a:extLst>
              <a:ext uri="{FF2B5EF4-FFF2-40B4-BE49-F238E27FC236}">
                <a16:creationId xmlns:a16="http://schemas.microsoft.com/office/drawing/2014/main" id="{983EDFCE-6A2B-2020-769E-8ED5F7E8E251}"/>
              </a:ext>
            </a:extLst>
          </p:cNvPr>
          <p:cNvGrpSpPr/>
          <p:nvPr/>
        </p:nvGrpSpPr>
        <p:grpSpPr>
          <a:xfrm>
            <a:off x="6160082" y="492738"/>
            <a:ext cx="925411" cy="834885"/>
            <a:chOff x="6107014" y="465952"/>
            <a:chExt cx="1123951" cy="1038225"/>
          </a:xfrm>
        </p:grpSpPr>
        <p:sp>
          <p:nvSpPr>
            <p:cNvPr id="11" name="Oval 10">
              <a:extLst>
                <a:ext uri="{FF2B5EF4-FFF2-40B4-BE49-F238E27FC236}">
                  <a16:creationId xmlns:a16="http://schemas.microsoft.com/office/drawing/2014/main" id="{C7336D82-8A92-A81E-1C24-B1A456C4CEEE}"/>
                </a:ext>
              </a:extLst>
            </p:cNvPr>
            <p:cNvSpPr/>
            <p:nvPr/>
          </p:nvSpPr>
          <p:spPr>
            <a:xfrm>
              <a:off x="6107014" y="465952"/>
              <a:ext cx="1123951" cy="1038225"/>
            </a:xfrm>
            <a:prstGeom prst="ellipse">
              <a:avLst/>
            </a:prstGeom>
            <a:solidFill>
              <a:srgbClr val="5A4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Graphic 29" descr="Stopwatch with solid fill">
              <a:extLst>
                <a:ext uri="{FF2B5EF4-FFF2-40B4-BE49-F238E27FC236}">
                  <a16:creationId xmlns:a16="http://schemas.microsoft.com/office/drawing/2014/main" id="{03934C8F-4EB2-7B55-067F-B911F03A64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11788" y="523869"/>
              <a:ext cx="914400" cy="914400"/>
            </a:xfrm>
            <a:prstGeom prst="rect">
              <a:avLst/>
            </a:prstGeom>
          </p:spPr>
        </p:pic>
      </p:grpSp>
      <p:grpSp>
        <p:nvGrpSpPr>
          <p:cNvPr id="41" name="Group 40">
            <a:extLst>
              <a:ext uri="{FF2B5EF4-FFF2-40B4-BE49-F238E27FC236}">
                <a16:creationId xmlns:a16="http://schemas.microsoft.com/office/drawing/2014/main" id="{65C3753E-E6B6-4124-458B-061B795FF523}"/>
              </a:ext>
            </a:extLst>
          </p:cNvPr>
          <p:cNvGrpSpPr/>
          <p:nvPr/>
        </p:nvGrpSpPr>
        <p:grpSpPr>
          <a:xfrm>
            <a:off x="6237940" y="2656785"/>
            <a:ext cx="847553" cy="834887"/>
            <a:chOff x="6124402" y="3033952"/>
            <a:chExt cx="1123951" cy="1038225"/>
          </a:xfrm>
        </p:grpSpPr>
        <p:sp>
          <p:nvSpPr>
            <p:cNvPr id="17" name="Oval 16">
              <a:extLst>
                <a:ext uri="{FF2B5EF4-FFF2-40B4-BE49-F238E27FC236}">
                  <a16:creationId xmlns:a16="http://schemas.microsoft.com/office/drawing/2014/main" id="{A79EBF85-EE7F-3A42-BEE7-1E8629B2EF96}"/>
                </a:ext>
              </a:extLst>
            </p:cNvPr>
            <p:cNvSpPr/>
            <p:nvPr/>
          </p:nvSpPr>
          <p:spPr>
            <a:xfrm>
              <a:off x="6124402" y="3033952"/>
              <a:ext cx="1123951" cy="1038225"/>
            </a:xfrm>
            <a:prstGeom prst="ellipse">
              <a:avLst/>
            </a:prstGeom>
            <a:solidFill>
              <a:srgbClr val="5A4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Graphic 31" descr="Ticket with solid fill">
              <a:extLst>
                <a:ext uri="{FF2B5EF4-FFF2-40B4-BE49-F238E27FC236}">
                  <a16:creationId xmlns:a16="http://schemas.microsoft.com/office/drawing/2014/main" id="{48C0DFCE-8BD3-4810-B33F-811AC09BAA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39787" y="3060794"/>
              <a:ext cx="914400" cy="914400"/>
            </a:xfrm>
            <a:prstGeom prst="rect">
              <a:avLst/>
            </a:prstGeom>
          </p:spPr>
        </p:pic>
      </p:grpSp>
      <p:grpSp>
        <p:nvGrpSpPr>
          <p:cNvPr id="42" name="Group 41">
            <a:extLst>
              <a:ext uri="{FF2B5EF4-FFF2-40B4-BE49-F238E27FC236}">
                <a16:creationId xmlns:a16="http://schemas.microsoft.com/office/drawing/2014/main" id="{4798B5E6-15D6-7094-36F1-97A1F9E70649}"/>
              </a:ext>
            </a:extLst>
          </p:cNvPr>
          <p:cNvGrpSpPr/>
          <p:nvPr/>
        </p:nvGrpSpPr>
        <p:grpSpPr>
          <a:xfrm>
            <a:off x="6237940" y="3764051"/>
            <a:ext cx="866324" cy="834887"/>
            <a:chOff x="6113523" y="4323217"/>
            <a:chExt cx="1123951" cy="1038225"/>
          </a:xfrm>
        </p:grpSpPr>
        <p:sp>
          <p:nvSpPr>
            <p:cNvPr id="19" name="Oval 18">
              <a:extLst>
                <a:ext uri="{FF2B5EF4-FFF2-40B4-BE49-F238E27FC236}">
                  <a16:creationId xmlns:a16="http://schemas.microsoft.com/office/drawing/2014/main" id="{12159CC8-9B81-FEA1-EF45-53BAA5B310CA}"/>
                </a:ext>
              </a:extLst>
            </p:cNvPr>
            <p:cNvSpPr/>
            <p:nvPr/>
          </p:nvSpPr>
          <p:spPr>
            <a:xfrm>
              <a:off x="6113523" y="4323217"/>
              <a:ext cx="1123951" cy="1038225"/>
            </a:xfrm>
            <a:prstGeom prst="ellipse">
              <a:avLst/>
            </a:prstGeom>
            <a:solidFill>
              <a:srgbClr val="5A4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Graphic 33" descr="Bus with solid fill">
              <a:extLst>
                <a:ext uri="{FF2B5EF4-FFF2-40B4-BE49-F238E27FC236}">
                  <a16:creationId xmlns:a16="http://schemas.microsoft.com/office/drawing/2014/main" id="{E2E5A21A-47DF-79F6-1F9B-DCF30B774E9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239787" y="4375770"/>
              <a:ext cx="914400" cy="914400"/>
            </a:xfrm>
            <a:prstGeom prst="rect">
              <a:avLst/>
            </a:prstGeom>
          </p:spPr>
        </p:pic>
      </p:grpSp>
      <p:grpSp>
        <p:nvGrpSpPr>
          <p:cNvPr id="43" name="Group 42">
            <a:extLst>
              <a:ext uri="{FF2B5EF4-FFF2-40B4-BE49-F238E27FC236}">
                <a16:creationId xmlns:a16="http://schemas.microsoft.com/office/drawing/2014/main" id="{7863D8BD-CB42-6DFB-A5B1-C14D0B10BD5E}"/>
              </a:ext>
            </a:extLst>
          </p:cNvPr>
          <p:cNvGrpSpPr/>
          <p:nvPr/>
        </p:nvGrpSpPr>
        <p:grpSpPr>
          <a:xfrm>
            <a:off x="6246348" y="4871317"/>
            <a:ext cx="866324" cy="834887"/>
            <a:chOff x="6137282" y="5646349"/>
            <a:chExt cx="1123951" cy="1038225"/>
          </a:xfrm>
        </p:grpSpPr>
        <p:sp>
          <p:nvSpPr>
            <p:cNvPr id="13" name="Oval 12">
              <a:extLst>
                <a:ext uri="{FF2B5EF4-FFF2-40B4-BE49-F238E27FC236}">
                  <a16:creationId xmlns:a16="http://schemas.microsoft.com/office/drawing/2014/main" id="{A2C582A0-DAE4-843E-1E30-F52BA63B926A}"/>
                </a:ext>
              </a:extLst>
            </p:cNvPr>
            <p:cNvSpPr/>
            <p:nvPr/>
          </p:nvSpPr>
          <p:spPr>
            <a:xfrm>
              <a:off x="6137282" y="5646349"/>
              <a:ext cx="1123951" cy="1038225"/>
            </a:xfrm>
            <a:prstGeom prst="ellipse">
              <a:avLst/>
            </a:prstGeom>
            <a:solidFill>
              <a:srgbClr val="5A4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Graphic 35" descr="Group success with solid fill">
              <a:extLst>
                <a:ext uri="{FF2B5EF4-FFF2-40B4-BE49-F238E27FC236}">
                  <a16:creationId xmlns:a16="http://schemas.microsoft.com/office/drawing/2014/main" id="{4E1271BC-790E-B6F3-35A7-F1E11062801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239787" y="5708261"/>
              <a:ext cx="914400" cy="914400"/>
            </a:xfrm>
            <a:prstGeom prst="rect">
              <a:avLst/>
            </a:prstGeom>
          </p:spPr>
        </p:pic>
      </p:grpSp>
      <p:grpSp>
        <p:nvGrpSpPr>
          <p:cNvPr id="44" name="Group 43">
            <a:extLst>
              <a:ext uri="{FF2B5EF4-FFF2-40B4-BE49-F238E27FC236}">
                <a16:creationId xmlns:a16="http://schemas.microsoft.com/office/drawing/2014/main" id="{36AD4DCA-DB19-B73B-AAC8-BD586146C49C}"/>
              </a:ext>
            </a:extLst>
          </p:cNvPr>
          <p:cNvGrpSpPr/>
          <p:nvPr/>
        </p:nvGrpSpPr>
        <p:grpSpPr>
          <a:xfrm>
            <a:off x="6207754" y="5880231"/>
            <a:ext cx="923925" cy="814693"/>
            <a:chOff x="10451435" y="786632"/>
            <a:chExt cx="1123951" cy="1038225"/>
          </a:xfrm>
        </p:grpSpPr>
        <p:sp>
          <p:nvSpPr>
            <p:cNvPr id="27" name="Oval 26">
              <a:extLst>
                <a:ext uri="{FF2B5EF4-FFF2-40B4-BE49-F238E27FC236}">
                  <a16:creationId xmlns:a16="http://schemas.microsoft.com/office/drawing/2014/main" id="{5BB9DFCF-3DC4-73CC-EB1D-F2FB83FEC1BB}"/>
                </a:ext>
              </a:extLst>
            </p:cNvPr>
            <p:cNvSpPr/>
            <p:nvPr/>
          </p:nvSpPr>
          <p:spPr>
            <a:xfrm>
              <a:off x="10451435" y="786632"/>
              <a:ext cx="1123951" cy="1038225"/>
            </a:xfrm>
            <a:prstGeom prst="ellipse">
              <a:avLst/>
            </a:prstGeom>
            <a:solidFill>
              <a:srgbClr val="5A4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Graphic 37" descr="Cloud outline">
              <a:extLst>
                <a:ext uri="{FF2B5EF4-FFF2-40B4-BE49-F238E27FC236}">
                  <a16:creationId xmlns:a16="http://schemas.microsoft.com/office/drawing/2014/main" id="{D1C9966A-892E-4A9E-65D8-B98733632FB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574298" y="848973"/>
              <a:ext cx="914400" cy="914400"/>
            </a:xfrm>
            <a:prstGeom prst="rect">
              <a:avLst/>
            </a:prstGeom>
          </p:spPr>
        </p:pic>
      </p:grpSp>
      <p:sp>
        <p:nvSpPr>
          <p:cNvPr id="45" name="TextBox 44">
            <a:extLst>
              <a:ext uri="{FF2B5EF4-FFF2-40B4-BE49-F238E27FC236}">
                <a16:creationId xmlns:a16="http://schemas.microsoft.com/office/drawing/2014/main" id="{D351BBE5-0327-6FDE-1001-19526E9CA96F}"/>
              </a:ext>
            </a:extLst>
          </p:cNvPr>
          <p:cNvSpPr txBox="1"/>
          <p:nvPr/>
        </p:nvSpPr>
        <p:spPr>
          <a:xfrm>
            <a:off x="7303228" y="6133690"/>
            <a:ext cx="2793646" cy="307777"/>
          </a:xfrm>
          <a:prstGeom prst="rect">
            <a:avLst/>
          </a:prstGeom>
          <a:noFill/>
        </p:spPr>
        <p:txBody>
          <a:bodyPr wrap="square" rtlCol="0">
            <a:spAutoFit/>
          </a:bodyPr>
          <a:lstStyle/>
          <a:p>
            <a:r>
              <a:rPr lang="en-GB" sz="1400" b="1" dirty="0">
                <a:solidFill>
                  <a:srgbClr val="7B1942"/>
                </a:solidFill>
                <a:latin typeface="Verdana" panose="020B0604030504040204" pitchFamily="34" charset="0"/>
                <a:ea typeface="Verdana" panose="020B0604030504040204" pitchFamily="34" charset="0"/>
              </a:rPr>
              <a:t>Decarbonisation</a:t>
            </a:r>
          </a:p>
        </p:txBody>
      </p:sp>
      <p:sp>
        <p:nvSpPr>
          <p:cNvPr id="47" name="TextBox 46">
            <a:extLst>
              <a:ext uri="{FF2B5EF4-FFF2-40B4-BE49-F238E27FC236}">
                <a16:creationId xmlns:a16="http://schemas.microsoft.com/office/drawing/2014/main" id="{D59B6C8D-9DF0-906E-401C-EFB86F731462}"/>
              </a:ext>
            </a:extLst>
          </p:cNvPr>
          <p:cNvSpPr txBox="1"/>
          <p:nvPr/>
        </p:nvSpPr>
        <p:spPr>
          <a:xfrm>
            <a:off x="6096000" y="59519"/>
            <a:ext cx="4252665" cy="307777"/>
          </a:xfrm>
          <a:prstGeom prst="rect">
            <a:avLst/>
          </a:prstGeom>
          <a:noFill/>
        </p:spPr>
        <p:txBody>
          <a:bodyPr wrap="square" rtlCol="0">
            <a:spAutoFit/>
          </a:bodyPr>
          <a:lstStyle/>
          <a:p>
            <a:r>
              <a:rPr lang="en-GB" sz="1400" b="1" dirty="0">
                <a:solidFill>
                  <a:srgbClr val="7B1942"/>
                </a:solidFill>
                <a:latin typeface="Verdana" panose="020B0604030504040204" pitchFamily="34" charset="0"/>
                <a:ea typeface="Verdana" panose="020B0604030504040204" pitchFamily="34" charset="0"/>
              </a:rPr>
              <a:t>The Bus Strategy’s ambitions:</a:t>
            </a:r>
            <a:endParaRPr lang="en-GB" sz="1400" dirty="0">
              <a:solidFill>
                <a:srgbClr val="7B1942"/>
              </a:solidFill>
              <a:latin typeface="Verdana" panose="020B0604030504040204" pitchFamily="34" charset="0"/>
              <a:ea typeface="Verdana" panose="020B0604030504040204" pitchFamily="34" charset="0"/>
            </a:endParaRPr>
          </a:p>
        </p:txBody>
      </p:sp>
      <p:pic>
        <p:nvPicPr>
          <p:cNvPr id="72" name="Picture 71">
            <a:extLst>
              <a:ext uri="{FF2B5EF4-FFF2-40B4-BE49-F238E27FC236}">
                <a16:creationId xmlns:a16="http://schemas.microsoft.com/office/drawing/2014/main" id="{7E79D86F-06AA-4E32-63A3-D33E36B3EB68}"/>
              </a:ext>
            </a:extLst>
          </p:cNvPr>
          <p:cNvPicPr>
            <a:picLocks noChangeAspect="1"/>
          </p:cNvPicPr>
          <p:nvPr/>
        </p:nvPicPr>
        <p:blipFill>
          <a:blip r:embed="rId17"/>
          <a:stretch>
            <a:fillRect/>
          </a:stretch>
        </p:blipFill>
        <p:spPr>
          <a:xfrm rot="282899">
            <a:off x="9733444" y="1787115"/>
            <a:ext cx="2263726" cy="3206949"/>
          </a:xfrm>
          <a:prstGeom prst="rect">
            <a:avLst/>
          </a:prstGeom>
        </p:spPr>
      </p:pic>
      <p:pic>
        <p:nvPicPr>
          <p:cNvPr id="90" name="Picture 89" descr="A picture containing text&#10;&#10;Description automatically generated">
            <a:extLst>
              <a:ext uri="{FF2B5EF4-FFF2-40B4-BE49-F238E27FC236}">
                <a16:creationId xmlns:a16="http://schemas.microsoft.com/office/drawing/2014/main" id="{8653025F-CB22-773C-9DF6-09DDBE51827F}"/>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89292" y="0"/>
            <a:ext cx="2557928" cy="954107"/>
          </a:xfrm>
          <a:prstGeom prst="rect">
            <a:avLst/>
          </a:prstGeom>
        </p:spPr>
      </p:pic>
      <p:sp>
        <p:nvSpPr>
          <p:cNvPr id="92" name="TextBox 91">
            <a:extLst>
              <a:ext uri="{FF2B5EF4-FFF2-40B4-BE49-F238E27FC236}">
                <a16:creationId xmlns:a16="http://schemas.microsoft.com/office/drawing/2014/main" id="{E2FEA58D-9B89-B20D-097A-C9CF011F6708}"/>
              </a:ext>
            </a:extLst>
          </p:cNvPr>
          <p:cNvSpPr txBox="1"/>
          <p:nvPr/>
        </p:nvSpPr>
        <p:spPr>
          <a:xfrm>
            <a:off x="7259829" y="1537428"/>
            <a:ext cx="2793646" cy="738664"/>
          </a:xfrm>
          <a:prstGeom prst="rect">
            <a:avLst/>
          </a:prstGeom>
          <a:noFill/>
        </p:spPr>
        <p:txBody>
          <a:bodyPr wrap="square" rtlCol="0">
            <a:spAutoFit/>
          </a:bodyPr>
          <a:lstStyle/>
          <a:p>
            <a:r>
              <a:rPr lang="en-GB" sz="1400" b="1" dirty="0">
                <a:solidFill>
                  <a:srgbClr val="7B1942"/>
                </a:solidFill>
                <a:latin typeface="Verdana" panose="020B0604030504040204" pitchFamily="34" charset="0"/>
                <a:ea typeface="Verdana" panose="020B0604030504040204" pitchFamily="34" charset="0"/>
              </a:rPr>
              <a:t>Improvements to planning and integration with other modes</a:t>
            </a:r>
          </a:p>
        </p:txBody>
      </p:sp>
    </p:spTree>
    <p:extLst>
      <p:ext uri="{BB962C8B-B14F-4D97-AF65-F5344CB8AC3E}">
        <p14:creationId xmlns:p14="http://schemas.microsoft.com/office/powerpoint/2010/main" val="2129376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C519BD-3449-43AF-9715-F0ECD17F8B02}"/>
              </a:ext>
            </a:extLst>
          </p:cNvPr>
          <p:cNvPicPr>
            <a:picLocks noChangeAspect="1"/>
          </p:cNvPicPr>
          <p:nvPr/>
        </p:nvPicPr>
        <p:blipFill rotWithShape="1">
          <a:blip r:embed="rId2"/>
          <a:srcRect l="91719" t="40972" b="16528"/>
          <a:stretch/>
        </p:blipFill>
        <p:spPr>
          <a:xfrm>
            <a:off x="11182350" y="2809874"/>
            <a:ext cx="1009650" cy="2914651"/>
          </a:xfrm>
          <a:prstGeom prst="rect">
            <a:avLst/>
          </a:prstGeom>
        </p:spPr>
      </p:pic>
      <p:pic>
        <p:nvPicPr>
          <p:cNvPr id="3" name="Picture 2">
            <a:extLst>
              <a:ext uri="{FF2B5EF4-FFF2-40B4-BE49-F238E27FC236}">
                <a16:creationId xmlns:a16="http://schemas.microsoft.com/office/drawing/2014/main" id="{24C1AF7E-C579-4970-A990-C4527A4E98A2}"/>
              </a:ext>
            </a:extLst>
          </p:cNvPr>
          <p:cNvPicPr>
            <a:picLocks noChangeAspect="1"/>
          </p:cNvPicPr>
          <p:nvPr/>
        </p:nvPicPr>
        <p:blipFill rotWithShape="1">
          <a:blip r:embed="rId2"/>
          <a:srcRect r="92422"/>
          <a:stretch/>
        </p:blipFill>
        <p:spPr>
          <a:xfrm>
            <a:off x="0" y="0"/>
            <a:ext cx="923925"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97BCDA32-8A25-4CCC-B61D-B02EF8F8C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800" y="143789"/>
            <a:ext cx="1524692" cy="565592"/>
          </a:xfrm>
          <a:prstGeom prst="rect">
            <a:avLst/>
          </a:prstGeom>
        </p:spPr>
      </p:pic>
      <p:sp>
        <p:nvSpPr>
          <p:cNvPr id="4" name="TextBox 3">
            <a:extLst>
              <a:ext uri="{FF2B5EF4-FFF2-40B4-BE49-F238E27FC236}">
                <a16:creationId xmlns:a16="http://schemas.microsoft.com/office/drawing/2014/main" id="{F911AACB-4EB8-A58C-F2C9-32EC4DD9B499}"/>
              </a:ext>
            </a:extLst>
          </p:cNvPr>
          <p:cNvSpPr txBox="1"/>
          <p:nvPr/>
        </p:nvSpPr>
        <p:spPr>
          <a:xfrm>
            <a:off x="2244436" y="1397674"/>
            <a:ext cx="8026400" cy="4062651"/>
          </a:xfrm>
          <a:prstGeom prst="rect">
            <a:avLst/>
          </a:prstGeom>
          <a:noFill/>
        </p:spPr>
        <p:txBody>
          <a:bodyPr wrap="square">
            <a:spAutoFit/>
          </a:bodyPr>
          <a:lstStyle/>
          <a:p>
            <a:pPr algn="ctr"/>
            <a:r>
              <a:rPr lang="en-GB" sz="5000" b="1" dirty="0">
                <a:latin typeface="Arial" panose="020B0604020202020204" pitchFamily="34" charset="0"/>
                <a:cs typeface="Arial" panose="020B0604020202020204" pitchFamily="34" charset="0"/>
              </a:rPr>
              <a:t>Reflecting on workshops and delegate discussion</a:t>
            </a:r>
          </a:p>
          <a:p>
            <a:pPr algn="ctr"/>
            <a:endParaRPr lang="en-GB" sz="5000" b="1" dirty="0">
              <a:latin typeface="Arial" panose="020B0604020202020204" pitchFamily="34" charset="0"/>
              <a:cs typeface="Arial" panose="020B0604020202020204" pitchFamily="34" charset="0"/>
            </a:endParaRPr>
          </a:p>
          <a:p>
            <a:pPr algn="ctr"/>
            <a:r>
              <a:rPr lang="en-GB" sz="3000" dirty="0">
                <a:latin typeface="Arial" panose="020B0604020202020204" pitchFamily="34" charset="0"/>
                <a:cs typeface="Arial" panose="020B0604020202020204" pitchFamily="34" charset="0"/>
              </a:rPr>
              <a:t>Suzanne Winkels and James Golding-Graham, EEH</a:t>
            </a:r>
          </a:p>
          <a:p>
            <a:endParaRPr lang="en-GB" sz="30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98765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C519BD-3449-43AF-9715-F0ECD17F8B02}"/>
              </a:ext>
            </a:extLst>
          </p:cNvPr>
          <p:cNvPicPr>
            <a:picLocks noChangeAspect="1"/>
          </p:cNvPicPr>
          <p:nvPr/>
        </p:nvPicPr>
        <p:blipFill rotWithShape="1">
          <a:blip r:embed="rId2"/>
          <a:srcRect l="91719" t="40972" b="16528"/>
          <a:stretch/>
        </p:blipFill>
        <p:spPr>
          <a:xfrm>
            <a:off x="11182350" y="2809874"/>
            <a:ext cx="1009650" cy="2914651"/>
          </a:xfrm>
          <a:prstGeom prst="rect">
            <a:avLst/>
          </a:prstGeom>
        </p:spPr>
      </p:pic>
      <p:pic>
        <p:nvPicPr>
          <p:cNvPr id="3" name="Picture 2">
            <a:extLst>
              <a:ext uri="{FF2B5EF4-FFF2-40B4-BE49-F238E27FC236}">
                <a16:creationId xmlns:a16="http://schemas.microsoft.com/office/drawing/2014/main" id="{24C1AF7E-C579-4970-A990-C4527A4E98A2}"/>
              </a:ext>
            </a:extLst>
          </p:cNvPr>
          <p:cNvPicPr>
            <a:picLocks noChangeAspect="1"/>
          </p:cNvPicPr>
          <p:nvPr/>
        </p:nvPicPr>
        <p:blipFill rotWithShape="1">
          <a:blip r:embed="rId2"/>
          <a:srcRect r="92422"/>
          <a:stretch/>
        </p:blipFill>
        <p:spPr>
          <a:xfrm>
            <a:off x="0" y="0"/>
            <a:ext cx="923925"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97BCDA32-8A25-4CCC-B61D-B02EF8F8C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800" y="143789"/>
            <a:ext cx="1524692" cy="565592"/>
          </a:xfrm>
          <a:prstGeom prst="rect">
            <a:avLst/>
          </a:prstGeom>
        </p:spPr>
      </p:pic>
      <p:sp>
        <p:nvSpPr>
          <p:cNvPr id="4" name="TextBox 3">
            <a:extLst>
              <a:ext uri="{FF2B5EF4-FFF2-40B4-BE49-F238E27FC236}">
                <a16:creationId xmlns:a16="http://schemas.microsoft.com/office/drawing/2014/main" id="{F911AACB-4EB8-A58C-F2C9-32EC4DD9B499}"/>
              </a:ext>
            </a:extLst>
          </p:cNvPr>
          <p:cNvSpPr txBox="1"/>
          <p:nvPr/>
        </p:nvSpPr>
        <p:spPr>
          <a:xfrm>
            <a:off x="2244436" y="1397674"/>
            <a:ext cx="8026400" cy="4062651"/>
          </a:xfrm>
          <a:prstGeom prst="rect">
            <a:avLst/>
          </a:prstGeom>
          <a:noFill/>
        </p:spPr>
        <p:txBody>
          <a:bodyPr wrap="square">
            <a:spAutoFit/>
          </a:bodyPr>
          <a:lstStyle/>
          <a:p>
            <a:pPr algn="ctr"/>
            <a:r>
              <a:rPr lang="en-GB" sz="5000" b="1" dirty="0">
                <a:latin typeface="Arial" panose="020B0604020202020204" pitchFamily="34" charset="0"/>
                <a:cs typeface="Arial" panose="020B0604020202020204" pitchFamily="34" charset="0"/>
              </a:rPr>
              <a:t>Next steps and declaration</a:t>
            </a:r>
          </a:p>
          <a:p>
            <a:pPr algn="ctr"/>
            <a:endParaRPr lang="en-GB" sz="5000" b="1" dirty="0">
              <a:latin typeface="Arial" panose="020B0604020202020204" pitchFamily="34" charset="0"/>
              <a:cs typeface="Arial" panose="020B0604020202020204" pitchFamily="34" charset="0"/>
            </a:endParaRPr>
          </a:p>
          <a:p>
            <a:pPr algn="ctr"/>
            <a:r>
              <a:rPr lang="en-GB" sz="3000" dirty="0">
                <a:latin typeface="Arial" panose="020B0604020202020204" pitchFamily="34" charset="0"/>
                <a:cs typeface="Arial" panose="020B0604020202020204" pitchFamily="34" charset="0"/>
              </a:rPr>
              <a:t>Naomi Green </a:t>
            </a:r>
          </a:p>
          <a:p>
            <a:pPr algn="ctr"/>
            <a:r>
              <a:rPr lang="en-GB" sz="3000" dirty="0">
                <a:latin typeface="Arial" panose="020B0604020202020204" pitchFamily="34" charset="0"/>
                <a:cs typeface="Arial" panose="020B0604020202020204" pitchFamily="34" charset="0"/>
              </a:rPr>
              <a:t>Managing Director of England’s Economic Heartland</a:t>
            </a:r>
          </a:p>
          <a:p>
            <a:endParaRPr lang="en-GB" dirty="0"/>
          </a:p>
        </p:txBody>
      </p:sp>
    </p:spTree>
    <p:extLst>
      <p:ext uri="{BB962C8B-B14F-4D97-AF65-F5344CB8AC3E}">
        <p14:creationId xmlns:p14="http://schemas.microsoft.com/office/powerpoint/2010/main" val="175848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C519BD-3449-43AF-9715-F0ECD17F8B02}"/>
              </a:ext>
            </a:extLst>
          </p:cNvPr>
          <p:cNvPicPr>
            <a:picLocks noChangeAspect="1"/>
          </p:cNvPicPr>
          <p:nvPr/>
        </p:nvPicPr>
        <p:blipFill rotWithShape="1">
          <a:blip r:embed="rId2"/>
          <a:srcRect l="91719" t="40972" b="16528"/>
          <a:stretch/>
        </p:blipFill>
        <p:spPr>
          <a:xfrm>
            <a:off x="11182350" y="2809874"/>
            <a:ext cx="1009650" cy="2914651"/>
          </a:xfrm>
          <a:prstGeom prst="rect">
            <a:avLst/>
          </a:prstGeom>
        </p:spPr>
      </p:pic>
      <p:pic>
        <p:nvPicPr>
          <p:cNvPr id="3" name="Picture 2">
            <a:extLst>
              <a:ext uri="{FF2B5EF4-FFF2-40B4-BE49-F238E27FC236}">
                <a16:creationId xmlns:a16="http://schemas.microsoft.com/office/drawing/2014/main" id="{24C1AF7E-C579-4970-A990-C4527A4E98A2}"/>
              </a:ext>
            </a:extLst>
          </p:cNvPr>
          <p:cNvPicPr>
            <a:picLocks noChangeAspect="1"/>
          </p:cNvPicPr>
          <p:nvPr/>
        </p:nvPicPr>
        <p:blipFill rotWithShape="1">
          <a:blip r:embed="rId2"/>
          <a:srcRect r="92422"/>
          <a:stretch/>
        </p:blipFill>
        <p:spPr>
          <a:xfrm>
            <a:off x="0" y="0"/>
            <a:ext cx="923925" cy="6858000"/>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97BCDA32-8A25-4CCC-B61D-B02EF8F8C6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800" y="143789"/>
            <a:ext cx="1524692" cy="565592"/>
          </a:xfrm>
          <a:prstGeom prst="rect">
            <a:avLst/>
          </a:prstGeom>
        </p:spPr>
      </p:pic>
      <p:sp>
        <p:nvSpPr>
          <p:cNvPr id="4" name="TextBox 3">
            <a:extLst>
              <a:ext uri="{FF2B5EF4-FFF2-40B4-BE49-F238E27FC236}">
                <a16:creationId xmlns:a16="http://schemas.microsoft.com/office/drawing/2014/main" id="{F911AACB-4EB8-A58C-F2C9-32EC4DD9B499}"/>
              </a:ext>
            </a:extLst>
          </p:cNvPr>
          <p:cNvSpPr txBox="1"/>
          <p:nvPr/>
        </p:nvSpPr>
        <p:spPr>
          <a:xfrm>
            <a:off x="2244436" y="1712654"/>
            <a:ext cx="8026400" cy="3016210"/>
          </a:xfrm>
          <a:prstGeom prst="rect">
            <a:avLst/>
          </a:prstGeom>
          <a:noFill/>
        </p:spPr>
        <p:txBody>
          <a:bodyPr wrap="square">
            <a:spAutoFit/>
          </a:bodyPr>
          <a:lstStyle/>
          <a:p>
            <a:pPr algn="ctr"/>
            <a:r>
              <a:rPr lang="en-GB" sz="5000" b="1" dirty="0">
                <a:latin typeface="Arial" panose="020B0604020202020204" pitchFamily="34" charset="0"/>
                <a:cs typeface="Arial" panose="020B0604020202020204" pitchFamily="34" charset="0"/>
              </a:rPr>
              <a:t>Close and final remarks</a:t>
            </a:r>
          </a:p>
          <a:p>
            <a:pPr algn="ctr"/>
            <a:endParaRPr lang="en-GB" sz="5000" b="1" dirty="0">
              <a:latin typeface="Arial" panose="020B0604020202020204" pitchFamily="34" charset="0"/>
              <a:cs typeface="Arial" panose="020B0604020202020204" pitchFamily="34" charset="0"/>
            </a:endParaRPr>
          </a:p>
          <a:p>
            <a:pPr algn="ctr"/>
            <a:r>
              <a:rPr lang="en-GB" sz="3000" dirty="0">
                <a:latin typeface="Arial" panose="020B0604020202020204" pitchFamily="34" charset="0"/>
                <a:cs typeface="Arial" panose="020B0604020202020204" pitchFamily="34" charset="0"/>
              </a:rPr>
              <a:t>Cllr Liz Leffman</a:t>
            </a:r>
          </a:p>
          <a:p>
            <a:pPr algn="ctr"/>
            <a:r>
              <a:rPr lang="en-GB" sz="3000" dirty="0">
                <a:latin typeface="Arial" panose="020B0604020202020204" pitchFamily="34" charset="0"/>
                <a:cs typeface="Arial" panose="020B0604020202020204" pitchFamily="34" charset="0"/>
              </a:rPr>
              <a:t>Interim Chair of England’s Economic Heartland</a:t>
            </a:r>
            <a:endParaRPr lang="en-GB" dirty="0"/>
          </a:p>
        </p:txBody>
      </p:sp>
    </p:spTree>
    <p:extLst>
      <p:ext uri="{BB962C8B-B14F-4D97-AF65-F5344CB8AC3E}">
        <p14:creationId xmlns:p14="http://schemas.microsoft.com/office/powerpoint/2010/main" val="390550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ata15\users$\mtugwell\My Pictures\RGB-EEH-Map-Large.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31060" y="404664"/>
            <a:ext cx="7108304" cy="29464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927648" y="3858656"/>
            <a:ext cx="2088232" cy="400110"/>
          </a:xfrm>
          <a:prstGeom prst="rect">
            <a:avLst/>
          </a:prstGeom>
        </p:spPr>
        <p:txBody>
          <a:bodyPr wrap="square">
            <a:spAutoFit/>
          </a:bodyPr>
          <a:lstStyle/>
          <a:p>
            <a:r>
              <a:rPr lang="en-GB" sz="2000" b="1"/>
              <a:t>@EconomicHeart</a:t>
            </a:r>
          </a:p>
        </p:txBody>
      </p:sp>
      <p:pic>
        <p:nvPicPr>
          <p:cNvPr id="2051" name="Picture 3" descr="C:\Users\mtugwell\AppData\Local\Microsoft\Windows\Temporary Internet Files\Content.IE5\DHVETZVG\linkedin-logo[1].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19936" y="3744257"/>
            <a:ext cx="690596" cy="6905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mtugwell\AppData\Local\Microsoft\Windows\Temporary Internet Files\Content.IE5\YPHGQ51X\Twitter13[1].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91545" y="3730403"/>
            <a:ext cx="841889" cy="683508"/>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181140" y="4608354"/>
            <a:ext cx="8208144" cy="830997"/>
          </a:xfrm>
          <a:prstGeom prst="rect">
            <a:avLst/>
          </a:prstGeom>
        </p:spPr>
        <p:txBody>
          <a:bodyPr wrap="square">
            <a:spAutoFit/>
          </a:bodyPr>
          <a:lstStyle/>
          <a:p>
            <a:pPr algn="ctr"/>
            <a:r>
              <a:rPr lang="en-GB" sz="2400" b="1">
                <a:hlinkClick r:id="rId5"/>
              </a:rPr>
              <a:t>www.englandseconomicheartland.com</a:t>
            </a:r>
            <a:r>
              <a:rPr lang="en-GB" sz="2400" b="1"/>
              <a:t>	</a:t>
            </a:r>
          </a:p>
          <a:p>
            <a:pPr algn="ctr"/>
            <a:r>
              <a:rPr lang="en-GB" sz="2400" b="1"/>
              <a:t>Subscribe to our newsletter</a:t>
            </a:r>
          </a:p>
        </p:txBody>
      </p:sp>
      <p:sp>
        <p:nvSpPr>
          <p:cNvPr id="12" name="Rectangle 11"/>
          <p:cNvSpPr/>
          <p:nvPr/>
        </p:nvSpPr>
        <p:spPr>
          <a:xfrm>
            <a:off x="6384032" y="3888273"/>
            <a:ext cx="4283968" cy="400110"/>
          </a:xfrm>
          <a:prstGeom prst="rect">
            <a:avLst/>
          </a:prstGeom>
        </p:spPr>
        <p:txBody>
          <a:bodyPr wrap="square">
            <a:spAutoFit/>
          </a:bodyPr>
          <a:lstStyle/>
          <a:p>
            <a:r>
              <a:rPr lang="en-GB" sz="2000" b="1"/>
              <a:t>Search ‘England’s Economic Heartland’</a:t>
            </a:r>
          </a:p>
        </p:txBody>
      </p:sp>
      <p:pic>
        <p:nvPicPr>
          <p:cNvPr id="9" name="Content Placeholder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19306" y="5727382"/>
            <a:ext cx="9148695" cy="1160526"/>
          </a:xfrm>
          <a:prstGeom prst="rect">
            <a:avLst/>
          </a:prstGeom>
        </p:spPr>
      </p:pic>
    </p:spTree>
    <p:extLst>
      <p:ext uri="{BB962C8B-B14F-4D97-AF65-F5344CB8AC3E}">
        <p14:creationId xmlns:p14="http://schemas.microsoft.com/office/powerpoint/2010/main" val="56331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1AF7E-C579-4970-A990-C4527A4E98A2}"/>
              </a:ext>
            </a:extLst>
          </p:cNvPr>
          <p:cNvPicPr>
            <a:picLocks noChangeAspect="1"/>
          </p:cNvPicPr>
          <p:nvPr/>
        </p:nvPicPr>
        <p:blipFill rotWithShape="1">
          <a:blip r:embed="rId3"/>
          <a:srcRect r="92422"/>
          <a:stretch/>
        </p:blipFill>
        <p:spPr>
          <a:xfrm>
            <a:off x="0" y="0"/>
            <a:ext cx="923925" cy="6858000"/>
          </a:xfrm>
          <a:prstGeom prst="rect">
            <a:avLst/>
          </a:prstGeom>
        </p:spPr>
      </p:pic>
      <p:sp>
        <p:nvSpPr>
          <p:cNvPr id="6" name="TextBox 5">
            <a:extLst>
              <a:ext uri="{FF2B5EF4-FFF2-40B4-BE49-F238E27FC236}">
                <a16:creationId xmlns:a16="http://schemas.microsoft.com/office/drawing/2014/main" id="{BBB135BB-63C3-4EF7-9E97-B9CBE80AD418}"/>
              </a:ext>
            </a:extLst>
          </p:cNvPr>
          <p:cNvSpPr txBox="1"/>
          <p:nvPr/>
        </p:nvSpPr>
        <p:spPr>
          <a:xfrm>
            <a:off x="1052830" y="133350"/>
            <a:ext cx="4833620" cy="954107"/>
          </a:xfrm>
          <a:prstGeom prst="rect">
            <a:avLst/>
          </a:prstGeom>
          <a:noFill/>
        </p:spPr>
        <p:txBody>
          <a:bodyPr wrap="square" rtlCol="0">
            <a:spAutoFit/>
          </a:bodyPr>
          <a:lstStyle/>
          <a:p>
            <a:r>
              <a:rPr lang="en-GB" sz="2800" b="1" dirty="0">
                <a:solidFill>
                  <a:srgbClr val="7B1942"/>
                </a:solidFill>
                <a:latin typeface="Verdana" panose="020B0604030504040204" pitchFamily="34" charset="0"/>
                <a:ea typeface="Verdana" panose="020B0604030504040204" pitchFamily="34" charset="0"/>
                <a:cs typeface="Aharoni" panose="02010803020104030203" pitchFamily="2" charset="-79"/>
              </a:rPr>
              <a:t>EEH’s further </a:t>
            </a:r>
            <a:br>
              <a:rPr lang="en-GB" sz="2800" b="1" dirty="0">
                <a:solidFill>
                  <a:srgbClr val="7B1942"/>
                </a:solidFill>
                <a:latin typeface="Verdana" panose="020B0604030504040204" pitchFamily="34" charset="0"/>
                <a:ea typeface="Verdana" panose="020B0604030504040204" pitchFamily="34" charset="0"/>
                <a:cs typeface="Aharoni" panose="02010803020104030203" pitchFamily="2" charset="-79"/>
              </a:rPr>
            </a:br>
            <a:r>
              <a:rPr lang="en-GB" sz="2800" b="1" dirty="0">
                <a:solidFill>
                  <a:srgbClr val="7B1942"/>
                </a:solidFill>
                <a:latin typeface="Verdana" panose="020B0604030504040204" pitchFamily="34" charset="0"/>
                <a:ea typeface="Verdana" panose="020B0604030504040204" pitchFamily="34" charset="0"/>
                <a:cs typeface="Aharoni" panose="02010803020104030203" pitchFamily="2" charset="-79"/>
              </a:rPr>
              <a:t>work on bus</a:t>
            </a:r>
          </a:p>
        </p:txBody>
      </p:sp>
      <p:pic>
        <p:nvPicPr>
          <p:cNvPr id="7" name="Picture 6" descr="A picture containing text&#10;&#10;Description automatically generated">
            <a:extLst>
              <a:ext uri="{FF2B5EF4-FFF2-40B4-BE49-F238E27FC236}">
                <a16:creationId xmlns:a16="http://schemas.microsoft.com/office/drawing/2014/main" id="{97BCDA32-8A25-4CCC-B61D-B02EF8F8C6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9292" y="133350"/>
            <a:ext cx="2557928" cy="954107"/>
          </a:xfrm>
          <a:prstGeom prst="rect">
            <a:avLst/>
          </a:prstGeom>
        </p:spPr>
      </p:pic>
      <p:sp>
        <p:nvSpPr>
          <p:cNvPr id="8" name="TextBox 7">
            <a:extLst>
              <a:ext uri="{FF2B5EF4-FFF2-40B4-BE49-F238E27FC236}">
                <a16:creationId xmlns:a16="http://schemas.microsoft.com/office/drawing/2014/main" id="{7CE4F5F2-C949-4E22-8FBE-BB271561A453}"/>
              </a:ext>
            </a:extLst>
          </p:cNvPr>
          <p:cNvSpPr txBox="1"/>
          <p:nvPr/>
        </p:nvSpPr>
        <p:spPr>
          <a:xfrm>
            <a:off x="1162073" y="1288541"/>
            <a:ext cx="5054652" cy="5355312"/>
          </a:xfrm>
          <a:prstGeom prst="rect">
            <a:avLst/>
          </a:prstGeom>
          <a:noFill/>
        </p:spPr>
        <p:txBody>
          <a:bodyPr wrap="square" rtlCol="0">
            <a:spAutoFit/>
          </a:bodyPr>
          <a:lstStyle/>
          <a:p>
            <a:pPr marL="285750" indent="-285750">
              <a:buFont typeface="Arial" panose="020B0604020202020204" pitchFamily="34" charset="0"/>
              <a:buChar char="•"/>
            </a:pPr>
            <a:r>
              <a:rPr lang="en-GB" b="1" dirty="0">
                <a:solidFill>
                  <a:srgbClr val="7B1942"/>
                </a:solidFill>
                <a:latin typeface="Verdana" panose="020B0604030504040204" pitchFamily="34" charset="0"/>
                <a:ea typeface="Verdana" panose="020B0604030504040204" pitchFamily="34" charset="0"/>
              </a:rPr>
              <a:t>Practical support: </a:t>
            </a:r>
            <a:r>
              <a:rPr lang="en-GB" dirty="0">
                <a:solidFill>
                  <a:srgbClr val="7B1942"/>
                </a:solidFill>
                <a:latin typeface="Verdana" panose="020B0604030504040204" pitchFamily="34" charset="0"/>
                <a:ea typeface="Verdana" panose="020B0604030504040204" pitchFamily="34" charset="0"/>
              </a:rPr>
              <a:t>hosting officer workshops with support and advice from experts</a:t>
            </a:r>
          </a:p>
          <a:p>
            <a:endParaRPr lang="en-GB" dirty="0">
              <a:solidFill>
                <a:srgbClr val="7B1942"/>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b="1" dirty="0">
                <a:solidFill>
                  <a:srgbClr val="7B1942"/>
                </a:solidFill>
                <a:latin typeface="Verdana" panose="020B0604030504040204" pitchFamily="34" charset="0"/>
                <a:ea typeface="Verdana" panose="020B0604030504040204" pitchFamily="34" charset="0"/>
              </a:rPr>
              <a:t>Identifying inter-urban priorities: </a:t>
            </a:r>
            <a:r>
              <a:rPr lang="en-GB" dirty="0">
                <a:solidFill>
                  <a:srgbClr val="7B1942"/>
                </a:solidFill>
                <a:latin typeface="Verdana" panose="020B0604030504040204" pitchFamily="34" charset="0"/>
                <a:ea typeface="Verdana" panose="020B0604030504040204" pitchFamily="34" charset="0"/>
              </a:rPr>
              <a:t>through our multimodal connectivity studies</a:t>
            </a:r>
          </a:p>
          <a:p>
            <a:endParaRPr lang="en-GB" dirty="0">
              <a:solidFill>
                <a:srgbClr val="7B1942"/>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b="1" dirty="0">
                <a:solidFill>
                  <a:srgbClr val="7B1942"/>
                </a:solidFill>
                <a:latin typeface="Verdana" panose="020B0604030504040204" pitchFamily="34" charset="0"/>
                <a:ea typeface="Verdana" panose="020B0604030504040204" pitchFamily="34" charset="0"/>
              </a:rPr>
              <a:t>Making mobility hubs a reality: </a:t>
            </a:r>
            <a:r>
              <a:rPr lang="en-GB" dirty="0">
                <a:solidFill>
                  <a:srgbClr val="7B1942"/>
                </a:solidFill>
                <a:latin typeface="Verdana" panose="020B0604030504040204" pitchFamily="34" charset="0"/>
                <a:ea typeface="Verdana" panose="020B0604030504040204" pitchFamily="34" charset="0"/>
              </a:rPr>
              <a:t>through business case guidance, mapping tool and potential trialling</a:t>
            </a:r>
          </a:p>
          <a:p>
            <a:endParaRPr lang="en-GB" dirty="0">
              <a:solidFill>
                <a:srgbClr val="7B1942"/>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b="1" dirty="0">
                <a:solidFill>
                  <a:srgbClr val="7B1942"/>
                </a:solidFill>
                <a:latin typeface="Verdana" panose="020B0604030504040204" pitchFamily="34" charset="0"/>
                <a:ea typeface="Verdana" panose="020B0604030504040204" pitchFamily="34" charset="0"/>
              </a:rPr>
              <a:t>Bus funding bid booster: </a:t>
            </a:r>
            <a:r>
              <a:rPr lang="en-GB" dirty="0">
                <a:solidFill>
                  <a:srgbClr val="7B1942"/>
                </a:solidFill>
                <a:latin typeface="Verdana" panose="020B0604030504040204" pitchFamily="34" charset="0"/>
                <a:ea typeface="Verdana" panose="020B0604030504040204" pitchFamily="34" charset="0"/>
              </a:rPr>
              <a:t>Calculating economic value of bus journeys for use in business cases (in development)</a:t>
            </a:r>
          </a:p>
          <a:p>
            <a:endParaRPr lang="en-GB" dirty="0">
              <a:solidFill>
                <a:srgbClr val="7B1942"/>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n-GB" b="1" dirty="0">
                <a:solidFill>
                  <a:srgbClr val="7B1942"/>
                </a:solidFill>
                <a:latin typeface="Verdana" panose="020B0604030504040204" pitchFamily="34" charset="0"/>
                <a:ea typeface="Verdana" panose="020B0604030504040204" pitchFamily="34" charset="0"/>
              </a:rPr>
              <a:t>Attitudes survey: </a:t>
            </a:r>
            <a:r>
              <a:rPr lang="en-GB" dirty="0">
                <a:solidFill>
                  <a:srgbClr val="7B1942"/>
                </a:solidFill>
                <a:latin typeface="Verdana" panose="020B0604030504040204" pitchFamily="34" charset="0"/>
                <a:ea typeface="Verdana" panose="020B0604030504040204" pitchFamily="34" charset="0"/>
              </a:rPr>
              <a:t>our survey of more than 7,000 people offers insight on what will get more people on buses</a:t>
            </a:r>
          </a:p>
        </p:txBody>
      </p:sp>
      <p:pic>
        <p:nvPicPr>
          <p:cNvPr id="16" name="Picture 15">
            <a:extLst>
              <a:ext uri="{FF2B5EF4-FFF2-40B4-BE49-F238E27FC236}">
                <a16:creationId xmlns:a16="http://schemas.microsoft.com/office/drawing/2014/main" id="{7FB65A17-CDA0-1D32-B9B2-59C6704A3E46}"/>
              </a:ext>
            </a:extLst>
          </p:cNvPr>
          <p:cNvPicPr>
            <a:picLocks noChangeAspect="1"/>
          </p:cNvPicPr>
          <p:nvPr/>
        </p:nvPicPr>
        <p:blipFill>
          <a:blip r:embed="rId5"/>
          <a:stretch>
            <a:fillRect/>
          </a:stretch>
        </p:blipFill>
        <p:spPr>
          <a:xfrm>
            <a:off x="7162613" y="1288541"/>
            <a:ext cx="4349558" cy="53553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6741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1AF7E-C579-4970-A990-C4527A4E98A2}"/>
              </a:ext>
            </a:extLst>
          </p:cNvPr>
          <p:cNvPicPr>
            <a:picLocks noChangeAspect="1"/>
          </p:cNvPicPr>
          <p:nvPr/>
        </p:nvPicPr>
        <p:blipFill rotWithShape="1">
          <a:blip r:embed="rId3"/>
          <a:srcRect r="92422"/>
          <a:stretch/>
        </p:blipFill>
        <p:spPr>
          <a:xfrm>
            <a:off x="0" y="0"/>
            <a:ext cx="923925" cy="6858000"/>
          </a:xfrm>
          <a:prstGeom prst="rect">
            <a:avLst/>
          </a:prstGeom>
        </p:spPr>
      </p:pic>
      <p:sp>
        <p:nvSpPr>
          <p:cNvPr id="6" name="TextBox 5">
            <a:extLst>
              <a:ext uri="{FF2B5EF4-FFF2-40B4-BE49-F238E27FC236}">
                <a16:creationId xmlns:a16="http://schemas.microsoft.com/office/drawing/2014/main" id="{BBB135BB-63C3-4EF7-9E97-B9CBE80AD418}"/>
              </a:ext>
            </a:extLst>
          </p:cNvPr>
          <p:cNvSpPr txBox="1"/>
          <p:nvPr/>
        </p:nvSpPr>
        <p:spPr>
          <a:xfrm>
            <a:off x="1052830" y="72966"/>
            <a:ext cx="4833620" cy="954107"/>
          </a:xfrm>
          <a:prstGeom prst="rect">
            <a:avLst/>
          </a:prstGeom>
          <a:noFill/>
        </p:spPr>
        <p:txBody>
          <a:bodyPr wrap="square" rtlCol="0">
            <a:spAutoFit/>
          </a:bodyPr>
          <a:lstStyle/>
          <a:p>
            <a:r>
              <a:rPr lang="en-GB" sz="2800" b="1" dirty="0">
                <a:solidFill>
                  <a:srgbClr val="7B1942"/>
                </a:solidFill>
                <a:latin typeface="Verdana" panose="020B0604030504040204" pitchFamily="34" charset="0"/>
                <a:ea typeface="Verdana" panose="020B0604030504040204" pitchFamily="34" charset="0"/>
                <a:cs typeface="Aharoni" panose="02010803020104030203" pitchFamily="2" charset="-79"/>
              </a:rPr>
              <a:t>Improving </a:t>
            </a:r>
            <a:br>
              <a:rPr lang="en-GB" sz="2800" b="1" dirty="0">
                <a:solidFill>
                  <a:srgbClr val="7B1942"/>
                </a:solidFill>
                <a:latin typeface="Verdana" panose="020B0604030504040204" pitchFamily="34" charset="0"/>
                <a:ea typeface="Verdana" panose="020B0604030504040204" pitchFamily="34" charset="0"/>
                <a:cs typeface="Aharoni" panose="02010803020104030203" pitchFamily="2" charset="-79"/>
              </a:rPr>
            </a:br>
            <a:r>
              <a:rPr lang="en-GB" sz="2800" b="1" dirty="0">
                <a:solidFill>
                  <a:srgbClr val="7B1942"/>
                </a:solidFill>
                <a:latin typeface="Verdana" panose="020B0604030504040204" pitchFamily="34" charset="0"/>
                <a:ea typeface="Verdana" panose="020B0604030504040204" pitchFamily="34" charset="0"/>
                <a:cs typeface="Aharoni" panose="02010803020104030203" pitchFamily="2" charset="-79"/>
              </a:rPr>
              <a:t>services</a:t>
            </a:r>
          </a:p>
        </p:txBody>
      </p:sp>
      <p:pic>
        <p:nvPicPr>
          <p:cNvPr id="7" name="Picture 6" descr="A picture containing text&#10;&#10;Description automatically generated">
            <a:extLst>
              <a:ext uri="{FF2B5EF4-FFF2-40B4-BE49-F238E27FC236}">
                <a16:creationId xmlns:a16="http://schemas.microsoft.com/office/drawing/2014/main" id="{97BCDA32-8A25-4CCC-B61D-B02EF8F8C6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89292" y="133350"/>
            <a:ext cx="2557928" cy="954107"/>
          </a:xfrm>
          <a:prstGeom prst="rect">
            <a:avLst/>
          </a:prstGeom>
        </p:spPr>
      </p:pic>
      <p:sp>
        <p:nvSpPr>
          <p:cNvPr id="10" name="Oval 9">
            <a:extLst>
              <a:ext uri="{FF2B5EF4-FFF2-40B4-BE49-F238E27FC236}">
                <a16:creationId xmlns:a16="http://schemas.microsoft.com/office/drawing/2014/main" id="{E6D42830-DF4A-4FC0-B44F-282D20733D4E}"/>
              </a:ext>
            </a:extLst>
          </p:cNvPr>
          <p:cNvSpPr/>
          <p:nvPr/>
        </p:nvSpPr>
        <p:spPr>
          <a:xfrm>
            <a:off x="6438900" y="5516577"/>
            <a:ext cx="1123951" cy="1038225"/>
          </a:xfrm>
          <a:prstGeom prst="ellipse">
            <a:avLst/>
          </a:prstGeom>
          <a:solidFill>
            <a:srgbClr val="5A4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54AB28A6-6ABD-435B-801A-F5CB16B440A4}"/>
              </a:ext>
            </a:extLst>
          </p:cNvPr>
          <p:cNvSpPr txBox="1"/>
          <p:nvPr/>
        </p:nvSpPr>
        <p:spPr>
          <a:xfrm>
            <a:off x="7667626" y="5516577"/>
            <a:ext cx="3409949" cy="954107"/>
          </a:xfrm>
          <a:prstGeom prst="rect">
            <a:avLst/>
          </a:prstGeom>
          <a:noFill/>
        </p:spPr>
        <p:txBody>
          <a:bodyPr wrap="square" rtlCol="0">
            <a:spAutoFit/>
          </a:bodyPr>
          <a:lstStyle/>
          <a:p>
            <a:r>
              <a:rPr lang="en-GB" sz="1400" b="1" dirty="0">
                <a:solidFill>
                  <a:srgbClr val="7B1942"/>
                </a:solidFill>
                <a:latin typeface="Verdana" panose="020B0604030504040204" pitchFamily="34" charset="0"/>
                <a:ea typeface="Verdana" panose="020B0604030504040204" pitchFamily="34" charset="0"/>
              </a:rPr>
              <a:t>Our survey says…</a:t>
            </a:r>
          </a:p>
          <a:p>
            <a:r>
              <a:rPr lang="en-GB" sz="1400" dirty="0">
                <a:solidFill>
                  <a:srgbClr val="7B1942"/>
                </a:solidFill>
                <a:latin typeface="Verdana" panose="020B0604030504040204" pitchFamily="34" charset="0"/>
                <a:ea typeface="Verdana" panose="020B0604030504040204" pitchFamily="34" charset="0"/>
              </a:rPr>
              <a:t>Only 5% of under 44s feel ‘nothing’ could make them use the bus more – but this was 20% for over 55s</a:t>
            </a:r>
          </a:p>
        </p:txBody>
      </p:sp>
      <p:sp>
        <p:nvSpPr>
          <p:cNvPr id="11" name="Oval 10">
            <a:extLst>
              <a:ext uri="{FF2B5EF4-FFF2-40B4-BE49-F238E27FC236}">
                <a16:creationId xmlns:a16="http://schemas.microsoft.com/office/drawing/2014/main" id="{AB6FEF5F-645A-45ED-9603-0D7BB35B526D}"/>
              </a:ext>
            </a:extLst>
          </p:cNvPr>
          <p:cNvSpPr/>
          <p:nvPr/>
        </p:nvSpPr>
        <p:spPr>
          <a:xfrm>
            <a:off x="1247775" y="5548310"/>
            <a:ext cx="1123951" cy="1038225"/>
          </a:xfrm>
          <a:prstGeom prst="ellipse">
            <a:avLst/>
          </a:prstGeom>
          <a:solidFill>
            <a:srgbClr val="5A42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6DC3742B-0C08-448C-A44C-0B0DF6BA5D73}"/>
              </a:ext>
            </a:extLst>
          </p:cNvPr>
          <p:cNvSpPr txBox="1"/>
          <p:nvPr/>
        </p:nvSpPr>
        <p:spPr>
          <a:xfrm>
            <a:off x="2476501" y="5548310"/>
            <a:ext cx="3409949" cy="954107"/>
          </a:xfrm>
          <a:prstGeom prst="rect">
            <a:avLst/>
          </a:prstGeom>
          <a:noFill/>
        </p:spPr>
        <p:txBody>
          <a:bodyPr wrap="square" rtlCol="0">
            <a:spAutoFit/>
          </a:bodyPr>
          <a:lstStyle/>
          <a:p>
            <a:r>
              <a:rPr lang="en-GB" sz="1400" b="1" dirty="0">
                <a:solidFill>
                  <a:srgbClr val="7B1942"/>
                </a:solidFill>
                <a:latin typeface="Verdana" panose="020B0604030504040204" pitchFamily="34" charset="0"/>
                <a:ea typeface="Verdana" panose="020B0604030504040204" pitchFamily="34" charset="0"/>
              </a:rPr>
              <a:t>Our survey says…</a:t>
            </a:r>
          </a:p>
          <a:p>
            <a:r>
              <a:rPr lang="en-GB" sz="1400" dirty="0">
                <a:solidFill>
                  <a:srgbClr val="7B1942"/>
                </a:solidFill>
                <a:latin typeface="Verdana" panose="020B0604030504040204" pitchFamily="34" charset="0"/>
                <a:ea typeface="Verdana" panose="020B0604030504040204" pitchFamily="34" charset="0"/>
              </a:rPr>
              <a:t>Uncompetitive journey times are the biggest reason why people were put off from travelling by bus</a:t>
            </a:r>
          </a:p>
        </p:txBody>
      </p:sp>
      <p:sp>
        <p:nvSpPr>
          <p:cNvPr id="17" name="TextBox 16">
            <a:extLst>
              <a:ext uri="{FF2B5EF4-FFF2-40B4-BE49-F238E27FC236}">
                <a16:creationId xmlns:a16="http://schemas.microsoft.com/office/drawing/2014/main" id="{45B02468-77C6-90BC-4E3E-46395E5AF83C}"/>
              </a:ext>
            </a:extLst>
          </p:cNvPr>
          <p:cNvSpPr txBox="1"/>
          <p:nvPr/>
        </p:nvSpPr>
        <p:spPr>
          <a:xfrm>
            <a:off x="1162072" y="1609723"/>
            <a:ext cx="4724378" cy="3416320"/>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7B1942"/>
                </a:solidFill>
                <a:latin typeface="Verdana" panose="020B0604030504040204" pitchFamily="34" charset="0"/>
                <a:ea typeface="Verdana" panose="020B0604030504040204" pitchFamily="34" charset="0"/>
              </a:rPr>
              <a:t>Frequency</a:t>
            </a:r>
          </a:p>
          <a:p>
            <a:pPr marL="285750" indent="-285750">
              <a:buFont typeface="Arial" panose="020B0604020202020204" pitchFamily="34" charset="0"/>
              <a:buChar char="•"/>
            </a:pPr>
            <a:r>
              <a:rPr lang="en-GB" dirty="0">
                <a:solidFill>
                  <a:srgbClr val="7B1942"/>
                </a:solidFill>
                <a:latin typeface="Verdana" panose="020B0604030504040204" pitchFamily="34" charset="0"/>
                <a:ea typeface="Verdana" panose="020B0604030504040204" pitchFamily="34" charset="0"/>
              </a:rPr>
              <a:t>Reliability</a:t>
            </a:r>
          </a:p>
          <a:p>
            <a:pPr marL="285750" indent="-285750">
              <a:buFont typeface="Arial" panose="020B0604020202020204" pitchFamily="34" charset="0"/>
              <a:buChar char="•"/>
            </a:pPr>
            <a:r>
              <a:rPr lang="en-GB" dirty="0">
                <a:solidFill>
                  <a:srgbClr val="7B1942"/>
                </a:solidFill>
                <a:latin typeface="Verdana" panose="020B0604030504040204" pitchFamily="34" charset="0"/>
                <a:ea typeface="Verdana" panose="020B0604030504040204" pitchFamily="34" charset="0"/>
              </a:rPr>
              <a:t>Journey time</a:t>
            </a:r>
          </a:p>
          <a:p>
            <a:pPr marL="285750" indent="-285750">
              <a:buFont typeface="Arial" panose="020B0604020202020204" pitchFamily="34" charset="0"/>
              <a:buChar char="•"/>
            </a:pPr>
            <a:r>
              <a:rPr lang="en-GB" dirty="0">
                <a:solidFill>
                  <a:srgbClr val="7B1942"/>
                </a:solidFill>
                <a:latin typeface="Verdana" panose="020B0604030504040204" pitchFamily="34" charset="0"/>
                <a:ea typeface="Verdana" panose="020B0604030504040204" pitchFamily="34" charset="0"/>
              </a:rPr>
              <a:t>Route comprehensiveness</a:t>
            </a:r>
          </a:p>
          <a:p>
            <a:pPr marL="285750" indent="-285750">
              <a:buFont typeface="Arial" panose="020B0604020202020204" pitchFamily="34" charset="0"/>
              <a:buChar char="•"/>
            </a:pPr>
            <a:r>
              <a:rPr lang="en-GB" dirty="0">
                <a:solidFill>
                  <a:srgbClr val="7B1942"/>
                </a:solidFill>
                <a:latin typeface="Verdana" panose="020B0604030504040204" pitchFamily="34" charset="0"/>
                <a:ea typeface="Verdana" panose="020B0604030504040204" pitchFamily="34" charset="0"/>
              </a:rPr>
              <a:t>Easiness to understand</a:t>
            </a:r>
          </a:p>
          <a:p>
            <a:pPr marL="285750" indent="-285750">
              <a:buFont typeface="Arial" panose="020B0604020202020204" pitchFamily="34" charset="0"/>
              <a:buChar char="•"/>
            </a:pPr>
            <a:r>
              <a:rPr lang="en-GB" dirty="0">
                <a:solidFill>
                  <a:srgbClr val="7B1942"/>
                </a:solidFill>
                <a:latin typeface="Verdana" panose="020B0604030504040204" pitchFamily="34" charset="0"/>
                <a:ea typeface="Verdana" panose="020B0604030504040204" pitchFamily="34" charset="0"/>
              </a:rPr>
              <a:t>Easiness to use</a:t>
            </a:r>
          </a:p>
          <a:p>
            <a:pPr marL="285750" indent="-285750">
              <a:buFont typeface="Arial" panose="020B0604020202020204" pitchFamily="34" charset="0"/>
              <a:buChar char="•"/>
            </a:pPr>
            <a:r>
              <a:rPr lang="en-GB" dirty="0">
                <a:solidFill>
                  <a:srgbClr val="7B1942"/>
                </a:solidFill>
                <a:latin typeface="Verdana" panose="020B0604030504040204" pitchFamily="34" charset="0"/>
                <a:ea typeface="Verdana" panose="020B0604030504040204" pitchFamily="34" charset="0"/>
              </a:rPr>
              <a:t>Comfort and specification</a:t>
            </a:r>
          </a:p>
          <a:p>
            <a:pPr marL="285750" indent="-285750">
              <a:buFont typeface="Arial" panose="020B0604020202020204" pitchFamily="34" charset="0"/>
              <a:buChar char="•"/>
            </a:pPr>
            <a:r>
              <a:rPr lang="en-GB" dirty="0">
                <a:solidFill>
                  <a:srgbClr val="7B1942"/>
                </a:solidFill>
                <a:latin typeface="Verdana" panose="020B0604030504040204" pitchFamily="34" charset="0"/>
                <a:ea typeface="Verdana" panose="020B0604030504040204" pitchFamily="34" charset="0"/>
              </a:rPr>
              <a:t>Integration with other modes</a:t>
            </a:r>
          </a:p>
          <a:p>
            <a:pPr marL="285750" indent="-285750">
              <a:buFont typeface="Arial" panose="020B0604020202020204" pitchFamily="34" charset="0"/>
              <a:buChar char="•"/>
            </a:pPr>
            <a:r>
              <a:rPr lang="en-GB" dirty="0">
                <a:solidFill>
                  <a:srgbClr val="7B1942"/>
                </a:solidFill>
                <a:latin typeface="Verdana" panose="020B0604030504040204" pitchFamily="34" charset="0"/>
                <a:ea typeface="Verdana" panose="020B0604030504040204" pitchFamily="34" charset="0"/>
              </a:rPr>
              <a:t>Passenger safety</a:t>
            </a:r>
          </a:p>
          <a:p>
            <a:pPr marL="285750" indent="-285750">
              <a:buFont typeface="Arial" panose="020B0604020202020204" pitchFamily="34" charset="0"/>
              <a:buChar char="•"/>
            </a:pPr>
            <a:r>
              <a:rPr lang="en-GB" dirty="0">
                <a:solidFill>
                  <a:srgbClr val="7B1942"/>
                </a:solidFill>
                <a:latin typeface="Verdana" panose="020B0604030504040204" pitchFamily="34" charset="0"/>
                <a:ea typeface="Verdana" panose="020B0604030504040204" pitchFamily="34" charset="0"/>
              </a:rPr>
              <a:t>Contribution to net zero</a:t>
            </a:r>
          </a:p>
          <a:p>
            <a:pPr marL="285750" indent="-285750">
              <a:buFont typeface="Arial" panose="020B0604020202020204" pitchFamily="34" charset="0"/>
              <a:buChar char="•"/>
            </a:pPr>
            <a:r>
              <a:rPr lang="en-GB" dirty="0">
                <a:solidFill>
                  <a:srgbClr val="7B1942"/>
                </a:solidFill>
                <a:latin typeface="Verdana" panose="020B0604030504040204" pitchFamily="34" charset="0"/>
                <a:ea typeface="Verdana" panose="020B0604030504040204" pitchFamily="34" charset="0"/>
              </a:rPr>
              <a:t>Accessibility and inclusivity</a:t>
            </a:r>
          </a:p>
          <a:p>
            <a:pPr marL="285750" indent="-285750">
              <a:buFont typeface="Arial" panose="020B0604020202020204" pitchFamily="34" charset="0"/>
              <a:buChar char="•"/>
            </a:pPr>
            <a:r>
              <a:rPr lang="en-GB" dirty="0">
                <a:solidFill>
                  <a:srgbClr val="7B1942"/>
                </a:solidFill>
                <a:latin typeface="Verdana" panose="020B0604030504040204" pitchFamily="34" charset="0"/>
                <a:ea typeface="Verdana" panose="020B0604030504040204" pitchFamily="34" charset="0"/>
              </a:rPr>
              <a:t>Innovation</a:t>
            </a:r>
          </a:p>
        </p:txBody>
      </p:sp>
      <p:pic>
        <p:nvPicPr>
          <p:cNvPr id="19" name="Picture 18">
            <a:extLst>
              <a:ext uri="{FF2B5EF4-FFF2-40B4-BE49-F238E27FC236}">
                <a16:creationId xmlns:a16="http://schemas.microsoft.com/office/drawing/2014/main" id="{B30F3383-D3A0-8665-4C33-1CB9508B38AC}"/>
              </a:ext>
            </a:extLst>
          </p:cNvPr>
          <p:cNvPicPr>
            <a:picLocks noChangeAspect="1"/>
          </p:cNvPicPr>
          <p:nvPr/>
        </p:nvPicPr>
        <p:blipFill>
          <a:blip r:embed="rId5"/>
          <a:stretch>
            <a:fillRect/>
          </a:stretch>
        </p:blipFill>
        <p:spPr>
          <a:xfrm>
            <a:off x="6305552" y="1497713"/>
            <a:ext cx="5469955" cy="35283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Graphic 20" descr="Watch with solid fill">
            <a:extLst>
              <a:ext uri="{FF2B5EF4-FFF2-40B4-BE49-F238E27FC236}">
                <a16:creationId xmlns:a16="http://schemas.microsoft.com/office/drawing/2014/main" id="{EED46B96-2ECC-F194-B8D3-49779DA422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52550" y="5578489"/>
            <a:ext cx="914400" cy="914400"/>
          </a:xfrm>
          <a:prstGeom prst="rect">
            <a:avLst/>
          </a:prstGeom>
        </p:spPr>
      </p:pic>
      <p:pic>
        <p:nvPicPr>
          <p:cNvPr id="23" name="Graphic 22" descr="Checklist with solid fill">
            <a:extLst>
              <a:ext uri="{FF2B5EF4-FFF2-40B4-BE49-F238E27FC236}">
                <a16:creationId xmlns:a16="http://schemas.microsoft.com/office/drawing/2014/main" id="{5EC208AB-F522-DB49-C0DA-0589187A6A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543675" y="5588017"/>
            <a:ext cx="914400" cy="914400"/>
          </a:xfrm>
          <a:prstGeom prst="rect">
            <a:avLst/>
          </a:prstGeom>
        </p:spPr>
      </p:pic>
    </p:spTree>
    <p:extLst>
      <p:ext uri="{BB962C8B-B14F-4D97-AF65-F5344CB8AC3E}">
        <p14:creationId xmlns:p14="http://schemas.microsoft.com/office/powerpoint/2010/main" val="347453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Stagecoach 1">
      <a:dk1>
        <a:srgbClr val="051C2C"/>
      </a:dk1>
      <a:lt1>
        <a:srgbClr val="FFFFFF"/>
      </a:lt1>
      <a:dk2>
        <a:srgbClr val="101820"/>
      </a:dk2>
      <a:lt2>
        <a:srgbClr val="E7E6E6"/>
      </a:lt2>
      <a:accent1>
        <a:srgbClr val="0077C8"/>
      </a:accent1>
      <a:accent2>
        <a:srgbClr val="FFA300"/>
      </a:accent2>
      <a:accent3>
        <a:srgbClr val="79C3AD"/>
      </a:accent3>
      <a:accent4>
        <a:srgbClr val="FFC72B"/>
      </a:accent4>
      <a:accent5>
        <a:srgbClr val="009B77"/>
      </a:accent5>
      <a:accent6>
        <a:srgbClr val="E03E51"/>
      </a:accent6>
      <a:hlink>
        <a:srgbClr val="0077C8"/>
      </a:hlink>
      <a:folHlink>
        <a:srgbClr val="DF3C5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G Powerpoint 16-9" id="{4695BC71-EED6-8449-A82E-7C6F89F35C75}" vid="{2893FA7B-FA41-8744-8823-7CFE332FBA7B}"/>
    </a:ext>
  </a:extLst>
</a:theme>
</file>

<file path=ppt/theme/theme4.xml><?xml version="1.0" encoding="utf-8"?>
<a:theme xmlns:a="http://schemas.openxmlformats.org/drawingml/2006/main" name="1_Base template">
  <a:themeElements>
    <a:clrScheme name="Custom 1">
      <a:dk1>
        <a:sysClr val="windowText" lastClr="000000"/>
      </a:dk1>
      <a:lt1>
        <a:sysClr val="window" lastClr="FFFFFF"/>
      </a:lt1>
      <a:dk2>
        <a:srgbClr val="747476"/>
      </a:dk2>
      <a:lt2>
        <a:srgbClr val="8B8B8D"/>
      </a:lt2>
      <a:accent1>
        <a:srgbClr val="D22328"/>
      </a:accent1>
      <a:accent2>
        <a:srgbClr val="647D6E"/>
      </a:accent2>
      <a:accent3>
        <a:srgbClr val="5A7382"/>
      </a:accent3>
      <a:accent4>
        <a:srgbClr val="8C4B7D"/>
      </a:accent4>
      <a:accent5>
        <a:srgbClr val="643C5A"/>
      </a:accent5>
      <a:accent6>
        <a:srgbClr val="64411E"/>
      </a:accent6>
      <a:hlink>
        <a:srgbClr val="5A7382"/>
      </a:hlink>
      <a:folHlink>
        <a:srgbClr val="800080"/>
      </a:folHlink>
    </a:clrScheme>
    <a:fontScheme name="Custom 2">
      <a:majorFont>
        <a:latin typeface="Calibri"/>
        <a:ea typeface=""/>
        <a:cs typeface=""/>
      </a:majorFont>
      <a:minorFont>
        <a:latin typeface="Calibri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RA Presentation 2020 - UK.potx" id="{B2036C1E-6788-4894-8976-58C35599750D}" vid="{B9A20E0C-FD95-46DE-9B68-56AB4FE43073}"/>
    </a:ext>
  </a:extLst>
</a:theme>
</file>

<file path=ppt/theme/theme5.xml><?xml version="1.0" encoding="utf-8"?>
<a:theme xmlns:a="http://schemas.openxmlformats.org/drawingml/2006/main" name="Powerpoint Template 97-2003">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powerpoint_template_V2">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owerpoint_template_V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owerpoint_template_V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owerpoint_template_V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owerpoint_template_V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owerpoint_template_V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owerpoint_template_V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owerpoint_template_V2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owerpoint_template_V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owerpoint_template_V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owerpoint_template_V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owerpoint_template_V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owerpoint_template_V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T Template" id="{4D176E59-B0C7-4225-9B3A-58B8BC1AB178}" vid="{BFE190E4-1555-4AC7-A0FF-135BEB2465CC}"/>
    </a:ext>
  </a:extLst>
</a:theme>
</file>

<file path=ppt/theme/theme6.xml><?xml version="1.0" encoding="utf-8"?>
<a:theme xmlns:a="http://schemas.openxmlformats.org/drawingml/2006/main" name="2_Office Theme">
  <a:themeElements>
    <a:clrScheme name="CPT">
      <a:dk1>
        <a:srgbClr val="000000"/>
      </a:dk1>
      <a:lt1>
        <a:srgbClr val="FFFFFF"/>
      </a:lt1>
      <a:dk2>
        <a:srgbClr val="201C50"/>
      </a:dk2>
      <a:lt2>
        <a:srgbClr val="00B39E"/>
      </a:lt2>
      <a:accent1>
        <a:srgbClr val="B7D669"/>
      </a:accent1>
      <a:accent2>
        <a:srgbClr val="49C8F5"/>
      </a:accent2>
      <a:accent3>
        <a:srgbClr val="9E78B5"/>
      </a:accent3>
      <a:accent4>
        <a:srgbClr val="F369BB"/>
      </a:accent4>
      <a:accent5>
        <a:srgbClr val="F37B54"/>
      </a:accent5>
      <a:accent6>
        <a:srgbClr val="FFDC69"/>
      </a:accent6>
      <a:hlink>
        <a:srgbClr val="B7D669"/>
      </a:hlink>
      <a:folHlink>
        <a:srgbClr val="FFDC69"/>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ae3e877-3df2-4825-b33a-d35bc5ed89a2" xsi:nil="true"/>
    <lcf76f155ced4ddcb4097134ff3c332f xmlns="dd841507-2fb3-4268-979a-7a7f7d652a92">
      <Terms xmlns="http://schemas.microsoft.com/office/infopath/2007/PartnerControls"/>
    </lcf76f155ced4ddcb4097134ff3c332f>
    <SharedWithUsers xmlns="9ae3e877-3df2-4825-b33a-d35bc5ed89a2">
      <UserInfo>
        <DisplayName>Suzanne Winkels</DisplayName>
        <AccountId>19</AccountId>
        <AccountType/>
      </UserInfo>
      <UserInfo>
        <DisplayName>James Gagg</DisplayName>
        <AccountId>242</AccountId>
        <AccountType/>
      </UserInfo>
      <UserInfo>
        <DisplayName>Abigail Nichols (EEH)</DisplayName>
        <AccountId>18</AccountId>
        <AccountType/>
      </UserInfo>
      <UserInfo>
        <DisplayName>Naomi Green (EEH)</DisplayName>
        <AccountId>20</AccountId>
        <AccountType/>
      </UserInfo>
      <UserInfo>
        <DisplayName>Erin Pitcher</DisplayName>
        <AccountId>114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B4824C530ADB54D8260D159C13413C5" ma:contentTypeVersion="14" ma:contentTypeDescription="Create a new document." ma:contentTypeScope="" ma:versionID="ab2fd1d01d60d46cd9624123a3085461">
  <xsd:schema xmlns:xsd="http://www.w3.org/2001/XMLSchema" xmlns:xs="http://www.w3.org/2001/XMLSchema" xmlns:p="http://schemas.microsoft.com/office/2006/metadata/properties" xmlns:ns2="dd841507-2fb3-4268-979a-7a7f7d652a92" xmlns:ns3="9ae3e877-3df2-4825-b33a-d35bc5ed89a2" targetNamespace="http://schemas.microsoft.com/office/2006/metadata/properties" ma:root="true" ma:fieldsID="87ca6f738106e1618faa97ae456957c2" ns2:_="" ns3:_="">
    <xsd:import namespace="dd841507-2fb3-4268-979a-7a7f7d652a92"/>
    <xsd:import namespace="9ae3e877-3df2-4825-b33a-d35bc5ed89a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841507-2fb3-4268-979a-7a7f7d652a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5b4d032c-db19-4194-870d-d175fb5cbb8b"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e3e877-3df2-4825-b33a-d35bc5ed89a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f5cde1e-6c2e-4f3d-be58-ecddd70f7de1}" ma:internalName="TaxCatchAll" ma:showField="CatchAllData" ma:web="9ae3e877-3df2-4825-b33a-d35bc5ed89a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B958B84-A974-4794-937B-4E44DA4C7F44}">
  <ds:schemaRefs>
    <ds:schemaRef ds:uri="http://schemas.microsoft.com/sharepoint/v3/contenttype/forms"/>
  </ds:schemaRefs>
</ds:datastoreItem>
</file>

<file path=customXml/itemProps2.xml><?xml version="1.0" encoding="utf-8"?>
<ds:datastoreItem xmlns:ds="http://schemas.openxmlformats.org/officeDocument/2006/customXml" ds:itemID="{236ADAA6-763B-463D-8D79-C7B586E07B78}">
  <ds:schemaRefs>
    <ds:schemaRef ds:uri="dd841507-2fb3-4268-979a-7a7f7d652a92"/>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9ae3e877-3df2-4825-b33a-d35bc5ed89a2"/>
    <ds:schemaRef ds:uri="http://www.w3.org/XML/1998/namespace"/>
    <ds:schemaRef ds:uri="http://purl.org/dc/terms/"/>
  </ds:schemaRefs>
</ds:datastoreItem>
</file>

<file path=customXml/itemProps3.xml><?xml version="1.0" encoding="utf-8"?>
<ds:datastoreItem xmlns:ds="http://schemas.openxmlformats.org/officeDocument/2006/customXml" ds:itemID="{57A6A523-71C0-4824-9754-6A56894823F6}">
  <ds:schemaRefs>
    <ds:schemaRef ds:uri="9ae3e877-3df2-4825-b33a-d35bc5ed89a2"/>
    <ds:schemaRef ds:uri="dd841507-2fb3-4268-979a-7a7f7d652a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Ion</Template>
  <TotalTime>1742</TotalTime>
  <Words>4946</Words>
  <Application>Microsoft Office PowerPoint</Application>
  <PresentationFormat>Widescreen</PresentationFormat>
  <Paragraphs>653</Paragraphs>
  <Slides>73</Slides>
  <Notes>31</Notes>
  <HiddenSlides>0</HiddenSlides>
  <MMClips>2</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73</vt:i4>
      </vt:variant>
    </vt:vector>
  </HeadingPairs>
  <TitlesOfParts>
    <vt:vector size="95" baseType="lpstr">
      <vt:lpstr>Arial</vt:lpstr>
      <vt:lpstr>Calibri</vt:lpstr>
      <vt:lpstr>Calibri Light</vt:lpstr>
      <vt:lpstr>Century Gothic</vt:lpstr>
      <vt:lpstr>Corbel</vt:lpstr>
      <vt:lpstr>Gill Sans MT</vt:lpstr>
      <vt:lpstr>Helvetica Neue</vt:lpstr>
      <vt:lpstr>Lato Black</vt:lpstr>
      <vt:lpstr>Lato Light</vt:lpstr>
      <vt:lpstr>Lato Medium</vt:lpstr>
      <vt:lpstr>Poppins Thin</vt:lpstr>
      <vt:lpstr>Roboto</vt:lpstr>
      <vt:lpstr>StagecoachCircular</vt:lpstr>
      <vt:lpstr>titillium web</vt:lpstr>
      <vt:lpstr>Verdana</vt:lpstr>
      <vt:lpstr>Wingdings</vt:lpstr>
      <vt:lpstr>Office Theme</vt:lpstr>
      <vt:lpstr>Office Theme</vt:lpstr>
      <vt:lpstr>1_Office Theme</vt:lpstr>
      <vt:lpstr>1_Base template</vt:lpstr>
      <vt:lpstr>Powerpoint Template 97-2003</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State of County Buses - current and potential improvements</vt:lpstr>
      <vt:lpstr>About myself</vt:lpstr>
      <vt:lpstr>The CCN’s study summary film </vt:lpstr>
      <vt:lpstr>Key points from the report</vt:lpstr>
      <vt:lpstr>Steps within current funding</vt:lpstr>
      <vt:lpstr>  </vt:lpstr>
      <vt:lpstr>Target timely moments and grab attention</vt:lpstr>
      <vt:lpstr>Some half-term bus trips from a bus stop in Marlow</vt:lpstr>
      <vt:lpstr>Real-time passenger information for reassurance</vt:lpstr>
      <vt:lpstr>Sharing LTA resources to reduce operational cost</vt:lpstr>
      <vt:lpstr>Sharing LTA via Open Platform</vt:lpstr>
      <vt:lpstr>Measures within a future model of funding</vt:lpstr>
      <vt:lpstr>Long-term funding arrangement with Government</vt:lpstr>
      <vt:lpstr>With a long-term funding formula, franchising buses in rural areas may be of benefit</vt:lpstr>
      <vt:lpstr>In-house operation may guarantee presence of a rural bus operator if good value operators leave</vt:lpstr>
      <vt:lpstr>SYSTRA’s recommendations in the report</vt:lpstr>
      <vt:lpstr>Thank you</vt:lpstr>
      <vt:lpstr>PowerPoint Presentation</vt:lpstr>
      <vt:lpstr>Rural Transport – One Public Transport System for Cornwall</vt:lpstr>
      <vt:lpstr>Cornwall Context</vt:lpstr>
      <vt:lpstr>Building the foundations - rail</vt:lpstr>
      <vt:lpstr>Devolution Deal 2015</vt:lpstr>
      <vt:lpstr>Integrated Vision</vt:lpstr>
      <vt:lpstr>Bus – the building blocks</vt:lpstr>
      <vt:lpstr>Bringing bus operators along</vt:lpstr>
      <vt:lpstr>Long term investment – fleet &amp; services</vt:lpstr>
      <vt:lpstr>PowerPoint Presentation</vt:lpstr>
      <vt:lpstr>BSIP, Joint Information, Interoperability  &amp; Enhanced Partnership</vt:lpstr>
      <vt:lpstr>PowerPoint Presentation</vt:lpstr>
      <vt:lpstr>Bus Fares Pilot – Launched April 2022</vt:lpstr>
      <vt:lpstr>What have we learnt?</vt:lpstr>
      <vt:lpstr>       Passengers are returning – they are at the heart of our thinking.  Transport provides a lifeline and changes lives! </vt:lpstr>
      <vt:lpstr>PowerPoint Presentation</vt:lpstr>
      <vt:lpstr>PowerPoint Presentation</vt:lpstr>
      <vt:lpstr>Improving buses in the EEH region – bus industry perspective    Rebecka Steven Senior Policy Adviser, CPT rebecka.steven@cpt-uk.org</vt:lpstr>
      <vt:lpstr>Funding</vt:lpstr>
      <vt:lpstr>What’s driven the change in rural mileage?</vt:lpstr>
      <vt:lpstr>Certainty of funding can drive better outcomes</vt:lpstr>
      <vt:lpstr>The current situation</vt:lpstr>
      <vt:lpstr>Reasons for not using local buses</vt:lpstr>
      <vt:lpstr>The Challenges Ahead</vt:lpstr>
      <vt:lpstr>5 keys to success</vt:lpstr>
      <vt:lpstr>Regulation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King (EEH)</dc:creator>
  <cp:lastModifiedBy>Trevor Brennan</cp:lastModifiedBy>
  <cp:revision>7</cp:revision>
  <cp:lastPrinted>2023-04-14T13:04:24Z</cp:lastPrinted>
  <dcterms:created xsi:type="dcterms:W3CDTF">2021-03-03T16:00:19Z</dcterms:created>
  <dcterms:modified xsi:type="dcterms:W3CDTF">2023-09-19T13:35:26Z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0x0101006B4824C530ADB54D8260D159C13413C5</vt:lpwstr>
  </property>
  <property fmtid="{D5CDD505-2E9C-101B-9397-08002B2CF9AE}" pid="3" name="Order">
    <vt:r8>937800</vt:r8>
  </property>
  <property fmtid="{D5CDD505-2E9C-101B-9397-08002B2CF9AE}" pid="4" name="MediaServiceImageTags">
    <vt:lpwstr/>
  </property>
</Properties>
</file>